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67" r:id="rId5"/>
    <p:sldMasterId id="2147483684" r:id="rId6"/>
  </p:sldMasterIdLst>
  <p:notesMasterIdLst>
    <p:notesMasterId r:id="rId17"/>
  </p:notesMasterIdLst>
  <p:sldIdLst>
    <p:sldId id="2147379154" r:id="rId7"/>
    <p:sldId id="2145707182" r:id="rId8"/>
    <p:sldId id="2147377468" r:id="rId9"/>
    <p:sldId id="271" r:id="rId10"/>
    <p:sldId id="2147379144" r:id="rId11"/>
    <p:sldId id="2147379159" r:id="rId12"/>
    <p:sldId id="2147379148" r:id="rId13"/>
    <p:sldId id="2145707176" r:id="rId14"/>
    <p:sldId id="2147379149" r:id="rId15"/>
    <p:sldId id="26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enorite" panose="00000500000000000000" pitchFamily="2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48F38D-5CDE-4007-AC89-8C9603D41778}">
          <p14:sldIdLst>
            <p14:sldId id="2147379154"/>
            <p14:sldId id="2145707182"/>
            <p14:sldId id="2147377468"/>
            <p14:sldId id="271"/>
            <p14:sldId id="2147379144"/>
            <p14:sldId id="2147379159"/>
            <p14:sldId id="2147379148"/>
            <p14:sldId id="2145707176"/>
            <p14:sldId id="2147379149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A1E155-DC7C-BAC3-DDDA-C63A108C4761}" name="Gorman, Matthew" initials="GM" userId="S::matthew.gorman1@uk.nationalgrid.com::634a5b13-9a0f-4682-baf6-c5ee0fa174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C9D"/>
    <a:srgbClr val="FA7676"/>
    <a:srgbClr val="7BC300"/>
    <a:srgbClr val="69B908"/>
    <a:srgbClr val="3E9F19"/>
    <a:srgbClr val="239025"/>
    <a:srgbClr val="007C33"/>
    <a:srgbClr val="17B584"/>
    <a:srgbClr val="2FB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406583-6526-471A-BF9A-D6FD71C10026}" v="9" dt="2024-05-23T15:21:19.5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48"/>
  </p:normalViewPr>
  <p:slideViewPr>
    <p:cSldViewPr snapToGrid="0">
      <p:cViewPr>
        <p:scale>
          <a:sx n="36" d="100"/>
          <a:sy n="36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vani Nana (National Gas)" userId="f9c82346-d1c6-4de6-b16c-8240804a14ec" providerId="ADAL" clId="{95406583-6526-471A-BF9A-D6FD71C10026}"/>
    <pc:docChg chg="delSld modSld modSection">
      <pc:chgData name="Shivani Nana (National Gas)" userId="f9c82346-d1c6-4de6-b16c-8240804a14ec" providerId="ADAL" clId="{95406583-6526-471A-BF9A-D6FD71C10026}" dt="2024-05-23T15:21:19.503" v="95"/>
      <pc:docMkLst>
        <pc:docMk/>
      </pc:docMkLst>
      <pc:sldChg chg="modSp mod">
        <pc:chgData name="Shivani Nana (National Gas)" userId="f9c82346-d1c6-4de6-b16c-8240804a14ec" providerId="ADAL" clId="{95406583-6526-471A-BF9A-D6FD71C10026}" dt="2024-05-23T14:57:11.235" v="5" actId="20577"/>
        <pc:sldMkLst>
          <pc:docMk/>
          <pc:sldMk cId="1895948708" sldId="2145707182"/>
        </pc:sldMkLst>
        <pc:spChg chg="mod">
          <ac:chgData name="Shivani Nana (National Gas)" userId="f9c82346-d1c6-4de6-b16c-8240804a14ec" providerId="ADAL" clId="{95406583-6526-471A-BF9A-D6FD71C10026}" dt="2024-05-23T14:57:11.235" v="5" actId="20577"/>
          <ac:spMkLst>
            <pc:docMk/>
            <pc:sldMk cId="1895948708" sldId="2145707182"/>
            <ac:spMk id="8" creationId="{4D02E480-97CB-4F3B-BF79-6889CC331A6E}"/>
          </ac:spMkLst>
        </pc:spChg>
      </pc:sldChg>
      <pc:sldChg chg="del">
        <pc:chgData name="Shivani Nana (National Gas)" userId="f9c82346-d1c6-4de6-b16c-8240804a14ec" providerId="ADAL" clId="{95406583-6526-471A-BF9A-D6FD71C10026}" dt="2024-05-23T15:13:56.753" v="6" actId="2696"/>
        <pc:sldMkLst>
          <pc:docMk/>
          <pc:sldMk cId="1757868193" sldId="2147379145"/>
        </pc:sldMkLst>
      </pc:sldChg>
      <pc:sldChg chg="addSp modSp mod">
        <pc:chgData name="Shivani Nana (National Gas)" userId="f9c82346-d1c6-4de6-b16c-8240804a14ec" providerId="ADAL" clId="{95406583-6526-471A-BF9A-D6FD71C10026}" dt="2024-05-23T15:21:19.503" v="95"/>
        <pc:sldMkLst>
          <pc:docMk/>
          <pc:sldMk cId="1792759229" sldId="2147379148"/>
        </pc:sldMkLst>
        <pc:spChg chg="mod">
          <ac:chgData name="Shivani Nana (National Gas)" userId="f9c82346-d1c6-4de6-b16c-8240804a14ec" providerId="ADAL" clId="{95406583-6526-471A-BF9A-D6FD71C10026}" dt="2024-05-23T15:19:22.137" v="85" actId="1076"/>
          <ac:spMkLst>
            <pc:docMk/>
            <pc:sldMk cId="1792759229" sldId="2147379148"/>
            <ac:spMk id="3" creationId="{96A8B8D5-9720-79BD-47DA-D71C4DE3B5E2}"/>
          </ac:spMkLst>
        </pc:spChg>
        <pc:spChg chg="mod">
          <ac:chgData name="Shivani Nana (National Gas)" userId="f9c82346-d1c6-4de6-b16c-8240804a14ec" providerId="ADAL" clId="{95406583-6526-471A-BF9A-D6FD71C10026}" dt="2024-05-23T15:18:12.937" v="54" actId="20577"/>
          <ac:spMkLst>
            <pc:docMk/>
            <pc:sldMk cId="1792759229" sldId="2147379148"/>
            <ac:spMk id="6" creationId="{C7D28241-DB66-2306-7FCE-C60AE08DC2FA}"/>
          </ac:spMkLst>
        </pc:spChg>
        <pc:spChg chg="mod">
          <ac:chgData name="Shivani Nana (National Gas)" userId="f9c82346-d1c6-4de6-b16c-8240804a14ec" providerId="ADAL" clId="{95406583-6526-471A-BF9A-D6FD71C10026}" dt="2024-05-23T15:15:00.725" v="41" actId="20577"/>
          <ac:spMkLst>
            <pc:docMk/>
            <pc:sldMk cId="1792759229" sldId="2147379148"/>
            <ac:spMk id="13" creationId="{6B0E4181-7E26-A9B3-D626-10195501B063}"/>
          </ac:spMkLst>
        </pc:spChg>
        <pc:spChg chg="add mod">
          <ac:chgData name="Shivani Nana (National Gas)" userId="f9c82346-d1c6-4de6-b16c-8240804a14ec" providerId="ADAL" clId="{95406583-6526-471A-BF9A-D6FD71C10026}" dt="2024-05-23T15:19:30.495" v="87" actId="1076"/>
          <ac:spMkLst>
            <pc:docMk/>
            <pc:sldMk cId="1792759229" sldId="2147379148"/>
            <ac:spMk id="14" creationId="{93C64261-4BFC-4DE5-B075-F0DA058FC5F9}"/>
          </ac:spMkLst>
        </pc:spChg>
        <pc:picChg chg="mod">
          <ac:chgData name="Shivani Nana (National Gas)" userId="f9c82346-d1c6-4de6-b16c-8240804a14ec" providerId="ADAL" clId="{95406583-6526-471A-BF9A-D6FD71C10026}" dt="2024-05-23T15:18:00.969" v="47" actId="1076"/>
          <ac:picMkLst>
            <pc:docMk/>
            <pc:sldMk cId="1792759229" sldId="2147379148"/>
            <ac:picMk id="2" creationId="{F9623B2B-E0B0-C9AA-33BC-F135111F7A9D}"/>
          </ac:picMkLst>
        </pc:picChg>
        <pc:picChg chg="add mod modCrop">
          <ac:chgData name="Shivani Nana (National Gas)" userId="f9c82346-d1c6-4de6-b16c-8240804a14ec" providerId="ADAL" clId="{95406583-6526-471A-BF9A-D6FD71C10026}" dt="2024-05-23T15:21:19.503" v="95"/>
          <ac:picMkLst>
            <pc:docMk/>
            <pc:sldMk cId="1792759229" sldId="2147379148"/>
            <ac:picMk id="15" creationId="{98174591-0A0A-472A-87D7-63D094622634}"/>
          </ac:picMkLst>
        </pc:picChg>
        <pc:picChg chg="mod">
          <ac:chgData name="Shivani Nana (National Gas)" userId="f9c82346-d1c6-4de6-b16c-8240804a14ec" providerId="ADAL" clId="{95406583-6526-471A-BF9A-D6FD71C10026}" dt="2024-05-23T15:19:26.221" v="86" actId="1076"/>
          <ac:picMkLst>
            <pc:docMk/>
            <pc:sldMk cId="1792759229" sldId="2147379148"/>
            <ac:picMk id="2050" creationId="{C506D622-ACE8-6C74-7527-FBBAA7F602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9E5ED-63EB-411B-927A-CA9F332A23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9F458-7C58-4F9B-AA30-C85CD11B80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11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75199-B0F1-40A2-8987-E288EC92D85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67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work, collectively known as the Western Gas Network Project, involves:  </a:t>
            </a:r>
          </a:p>
          <a:p>
            <a:r>
              <a:rPr lang="en-US"/>
              <a:t>9km of new pipeline between Wormington (Gloucestershire) and Honeybourne (Worcestershire) and 2km of new pipeline in </a:t>
            </a:r>
            <a:r>
              <a:rPr lang="en-US" err="1"/>
              <a:t>Churchover</a:t>
            </a:r>
            <a:r>
              <a:rPr lang="en-US"/>
              <a:t> (Warwickshire) </a:t>
            </a:r>
            <a:endParaRPr lang="en-GB"/>
          </a:p>
          <a:p>
            <a:r>
              <a:rPr lang="en-US"/>
              <a:t>Pressure uprating of the existing pipeline between Milford Haven (Pembrokeshire) and Three Cocks (Powys)   </a:t>
            </a:r>
            <a:endParaRPr lang="en-GB"/>
          </a:p>
          <a:p>
            <a:r>
              <a:rPr lang="en-US"/>
              <a:t>Related works at existing National Gas sites in South Wales and England to facilitate the pressure uprating, connection of new pipelines and effective compression at existing station</a:t>
            </a:r>
            <a:endParaRPr lang="en-GB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9F458-7C58-4F9B-AA30-C85CD11B801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879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12.sv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svg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4" y="2344056"/>
            <a:ext cx="7482110" cy="1395865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4" y="3739922"/>
            <a:ext cx="7482110" cy="1655762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BD62C9-EF54-58CC-7EC5-230F74BC2C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553" y="414131"/>
            <a:ext cx="3230562" cy="877075"/>
          </a:xfrm>
          <a:prstGeom prst="rect">
            <a:avLst/>
          </a:prstGeom>
        </p:spPr>
      </p:pic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91037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7FD0BF1-2D49-D3C6-B88F-E52FF55C00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9550" y="0"/>
            <a:ext cx="436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 Us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A7181D-44AB-CDDB-5EA3-B3DAB9A202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E7B4B-5BB6-48E4-9420-8FE23D2C98C0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3832" y="6291037"/>
            <a:ext cx="661037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41D04-6DAD-6AB6-F0F6-3A860FF4D39E}"/>
              </a:ext>
            </a:extLst>
          </p:cNvPr>
          <p:cNvSpPr txBox="1"/>
          <p:nvPr userDrawn="1"/>
        </p:nvSpPr>
        <p:spPr>
          <a:xfrm>
            <a:off x="405432" y="6291037"/>
            <a:ext cx="1598400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National Gas Transmission </a:t>
            </a:r>
            <a:r>
              <a:rPr lang="en-GB" sz="1000" b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68EB03-FA4F-65BF-CD87-9F1DC6C0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80975" indent="-180975">
              <a:defRPr>
                <a:solidFill>
                  <a:schemeClr val="bg1"/>
                </a:solidFill>
              </a:defRPr>
            </a:lvl3pPr>
            <a:lvl4pPr marL="536575" indent="-180975">
              <a:defRPr>
                <a:solidFill>
                  <a:schemeClr val="bg1"/>
                </a:solidFill>
              </a:defRPr>
            </a:lvl4pPr>
            <a:lvl5pPr marL="9001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4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553" y="5791649"/>
            <a:ext cx="2412000" cy="65484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1A47BC1-EFFA-689B-8949-DC68CD4C65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9550" y="0"/>
            <a:ext cx="436245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4904CB-670B-A7B0-43FB-10F9277CC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6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020796-E03A-2562-E06F-F215B94C59A4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gradFill>
            <a:gsLst>
              <a:gs pos="0">
                <a:srgbClr val="007C33"/>
              </a:gs>
              <a:gs pos="62000">
                <a:srgbClr val="3E9F19"/>
              </a:gs>
              <a:gs pos="40000">
                <a:srgbClr val="239025"/>
              </a:gs>
              <a:gs pos="83000">
                <a:srgbClr val="69B908"/>
              </a:gs>
              <a:gs pos="100000">
                <a:srgbClr val="7BC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73B322B-8AAB-C0EA-EB5C-491B2BA82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4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554" y="5791649"/>
            <a:ext cx="2411997" cy="65484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5E0787-B945-28BE-4697-72547CF4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5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0313F5-65BA-890C-9EBD-5CEECDDAC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4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554" y="5791649"/>
            <a:ext cx="2411997" cy="65484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640A23-40E0-2EDA-1C3B-2EE978A3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8356-F1C5-2D6C-2D34-46241AB7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3B681-153F-C7FC-B31F-EBCF276E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76D0-B3C9-4B41-84DD-05943FFA8447}" type="datetime1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704AE-DF64-C5A2-5D59-1B1F53D7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C5BE4-5B59-940E-E81B-90E1FE6A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8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BBBD33-A4BD-C58B-95A5-D8230BB7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3594-98B6-44FB-93DF-749C99162D68}" type="datetime1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1342F1-BDE0-5CE4-C4DF-E61DF640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A1CAC-2174-DD29-DF11-D45C6407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1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75F742-B47A-E516-BDD4-002406A0B6B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14E9E"/>
              </a:gs>
              <a:gs pos="62000">
                <a:srgbClr val="09B396"/>
              </a:gs>
              <a:gs pos="40000">
                <a:srgbClr val="009BA0"/>
              </a:gs>
              <a:gs pos="83000">
                <a:srgbClr val="17B584"/>
              </a:gs>
              <a:gs pos="100000">
                <a:srgbClr val="7CC4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66653FC-E860-3679-A817-63B5BFF46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554" y="5791649"/>
            <a:ext cx="2411997" cy="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5" y="2344057"/>
            <a:ext cx="7482111" cy="1395865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5" y="3739921"/>
            <a:ext cx="7482111" cy="1655763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BD62C9-EF54-58CC-7EC5-230F74BC2C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553" y="414132"/>
            <a:ext cx="3230563" cy="877075"/>
          </a:xfrm>
          <a:prstGeom prst="rect">
            <a:avLst/>
          </a:prstGeom>
        </p:spPr>
      </p:pic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91037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7FD0BF1-2D49-D3C6-B88F-E52FF55C00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9549" y="0"/>
            <a:ext cx="4362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47BAE-258C-E356-5090-FD1F0FAC81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695"/>
          <a:stretch/>
        </p:blipFill>
        <p:spPr>
          <a:xfrm>
            <a:off x="1" y="1"/>
            <a:ext cx="1221551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5" y="384634"/>
            <a:ext cx="7482111" cy="160382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5" y="5392057"/>
            <a:ext cx="7482111" cy="841827"/>
          </a:xfrm>
        </p:spPr>
        <p:txBody>
          <a:bodyPr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BD62C9-EF54-58CC-7EC5-230F74BC2C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84011" y="2465562"/>
            <a:ext cx="6120000" cy="1661541"/>
          </a:xfrm>
          <a:prstGeom prst="rect">
            <a:avLst/>
          </a:prstGeom>
        </p:spPr>
      </p:pic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54752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7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EA9AD-E5C2-3552-4125-C12999B37E0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14E9E"/>
              </a:gs>
              <a:gs pos="62000">
                <a:srgbClr val="09B396"/>
              </a:gs>
              <a:gs pos="40000">
                <a:srgbClr val="009BA0"/>
              </a:gs>
              <a:gs pos="83000">
                <a:srgbClr val="17B584"/>
              </a:gs>
              <a:gs pos="100000">
                <a:srgbClr val="7CC4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51EBAD9-882E-7042-1669-1668C03DC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3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5" y="384634"/>
            <a:ext cx="7482111" cy="160382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5" y="5392057"/>
            <a:ext cx="7482111" cy="841827"/>
          </a:xfrm>
        </p:spPr>
        <p:txBody>
          <a:bodyPr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BD62C9-EF54-58CC-7EC5-230F74BC2C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84011" y="2465562"/>
            <a:ext cx="6120000" cy="1661541"/>
          </a:xfrm>
          <a:prstGeom prst="rect">
            <a:avLst/>
          </a:prstGeom>
        </p:spPr>
      </p:pic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54752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74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47BAE-258C-E356-5090-FD1F0FAC81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695"/>
          <a:stretch/>
        </p:blipFill>
        <p:spPr>
          <a:xfrm>
            <a:off x="0" y="1"/>
            <a:ext cx="1221551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4" y="384633"/>
            <a:ext cx="7482110" cy="160382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4" y="5392058"/>
            <a:ext cx="7482110" cy="841826"/>
          </a:xfrm>
        </p:spPr>
        <p:txBody>
          <a:bodyPr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BD62C9-EF54-58CC-7EC5-230F74BC2C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84011" y="2465561"/>
            <a:ext cx="6120000" cy="1661541"/>
          </a:xfrm>
          <a:prstGeom prst="rect">
            <a:avLst/>
          </a:prstGeom>
        </p:spPr>
      </p:pic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54752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D5B9A-4093-214A-41B4-4FDD1157D3C2}"/>
              </a:ext>
            </a:extLst>
          </p:cNvPr>
          <p:cNvSpPr/>
          <p:nvPr userDrawn="1"/>
        </p:nvSpPr>
        <p:spPr>
          <a:xfrm>
            <a:off x="2" y="2"/>
            <a:ext cx="12191999" cy="6857999"/>
          </a:xfrm>
          <a:prstGeom prst="rect">
            <a:avLst/>
          </a:prstGeom>
          <a:gradFill>
            <a:gsLst>
              <a:gs pos="0">
                <a:srgbClr val="007C33"/>
              </a:gs>
              <a:gs pos="62000">
                <a:srgbClr val="3E9F19"/>
              </a:gs>
              <a:gs pos="40000">
                <a:srgbClr val="239025"/>
              </a:gs>
              <a:gs pos="83000">
                <a:srgbClr val="69B908"/>
              </a:gs>
              <a:gs pos="100000">
                <a:srgbClr val="7BC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7CC7A73-524B-B699-FEC9-AD3AA360D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555" y="5791650"/>
            <a:ext cx="2411997" cy="654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5" y="2344057"/>
            <a:ext cx="7482111" cy="139586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5" y="3739921"/>
            <a:ext cx="7482111" cy="1655763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6DC1EF7-6782-9D04-1DB0-0E377D6FF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3"/>
            <a:ext cx="4116580" cy="679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373F-50FB-4131-AEAF-0DD97AFD92BA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4"/>
            <a:ext cx="5487368" cy="4705977"/>
          </a:xfrm>
        </p:spPr>
        <p:txBody>
          <a:bodyPr/>
          <a:lstStyle>
            <a:lvl1pPr marL="0" indent="0">
              <a:buNone/>
              <a:defRPr/>
            </a:lvl1pPr>
            <a:lvl2pPr marL="180970" indent="-180970">
              <a:defRPr/>
            </a:lvl2pPr>
            <a:lvl3pPr marL="536561" indent="-180970">
              <a:defRPr/>
            </a:lvl3pPr>
            <a:lvl4pPr marL="900091" indent="-180970">
              <a:defRPr/>
            </a:lvl4pPr>
            <a:lvl5pPr marL="1255682" indent="-18097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5C1F-598A-4036-B36D-44EE6E0B7899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01C9-8E67-076C-9A38-9BFA6A2B12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9203" y="1513394"/>
            <a:ext cx="5487368" cy="4705977"/>
          </a:xfrm>
        </p:spPr>
        <p:txBody>
          <a:bodyPr/>
          <a:lstStyle>
            <a:lvl1pPr marL="0" indent="0">
              <a:buNone/>
              <a:defRPr/>
            </a:lvl1pPr>
            <a:lvl2pPr marL="180970" indent="-180970">
              <a:defRPr/>
            </a:lvl2pPr>
            <a:lvl3pPr marL="536561" indent="-180970">
              <a:defRPr/>
            </a:lvl3pPr>
            <a:lvl4pPr marL="900091" indent="-180970">
              <a:defRPr/>
            </a:lvl4pPr>
            <a:lvl5pPr marL="1255682" indent="-18097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7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3" y="1513394"/>
            <a:ext cx="7534852" cy="4705977"/>
          </a:xfrm>
        </p:spPr>
        <p:txBody>
          <a:bodyPr/>
          <a:lstStyle>
            <a:lvl1pPr marL="0" indent="0">
              <a:buNone/>
              <a:defRPr/>
            </a:lvl1pPr>
            <a:lvl2pPr marL="180970" indent="-180970">
              <a:defRPr/>
            </a:lvl2pPr>
            <a:lvl3pPr marL="536561" indent="-180970">
              <a:defRPr/>
            </a:lvl3pPr>
            <a:lvl4pPr marL="900091" indent="-180970">
              <a:defRPr/>
            </a:lvl4pPr>
            <a:lvl5pPr marL="1255682" indent="-18097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6680-D6E5-4724-8E21-D45D6C908BB5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01C9-8E67-076C-9A38-9BFA6A2B12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45715" y="1513394"/>
            <a:ext cx="3440856" cy="4705977"/>
          </a:xfrm>
        </p:spPr>
        <p:txBody>
          <a:bodyPr/>
          <a:lstStyle>
            <a:lvl1pPr marL="0" indent="0">
              <a:buNone/>
              <a:defRPr/>
            </a:lvl1pPr>
            <a:lvl2pPr marL="180970" indent="-180970">
              <a:defRPr/>
            </a:lvl2pPr>
            <a:lvl3pPr marL="536561" indent="-180970">
              <a:defRPr/>
            </a:lvl3pPr>
            <a:lvl4pPr marL="900091" indent="-180970">
              <a:defRPr/>
            </a:lvl4pPr>
            <a:lvl5pPr marL="1255682" indent="-18097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59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BED3-CCAE-4AED-A4C1-3871B8DD8396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976004-F10D-998E-AAE0-E0E9D8D28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3" y="1513394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0" indent="-180970">
              <a:defRPr>
                <a:solidFill>
                  <a:schemeClr val="tx1"/>
                </a:solidFill>
              </a:defRPr>
            </a:lvl3pPr>
            <a:lvl4pPr marL="536561" indent="-180970">
              <a:defRPr>
                <a:solidFill>
                  <a:schemeClr val="tx1"/>
                </a:solidFill>
              </a:defRPr>
            </a:lvl4pPr>
            <a:lvl5pPr marL="900091" indent="-18097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6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2FCB4D-1E3A-950C-C502-9D6A40A3E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695"/>
          <a:stretch/>
        </p:blipFill>
        <p:spPr>
          <a:xfrm>
            <a:off x="1" y="1"/>
            <a:ext cx="1221551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DE84A0-1A81-86AD-EC94-A7150F698A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5000"/>
                </a:schemeClr>
              </a:gs>
              <a:gs pos="99000">
                <a:schemeClr val="bg2">
                  <a:lumMod val="0"/>
                  <a:alpha val="7497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39B0AD-751D-46CA-B7C6-1F9F8472E88C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3832" y="6291037"/>
            <a:ext cx="6610379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41D04-6DAD-6AB6-F0F6-3A860FF4D39E}"/>
              </a:ext>
            </a:extLst>
          </p:cNvPr>
          <p:cNvSpPr txBox="1"/>
          <p:nvPr userDrawn="1"/>
        </p:nvSpPr>
        <p:spPr>
          <a:xfrm>
            <a:off x="405432" y="6291037"/>
            <a:ext cx="1598400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National Gas Transmission </a:t>
            </a:r>
            <a:r>
              <a:rPr lang="en-GB" sz="1000" b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68EB03-FA4F-65BF-CD87-9F1DC6C0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3" y="1513394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80970" indent="-180970">
              <a:defRPr>
                <a:solidFill>
                  <a:schemeClr val="bg1"/>
                </a:solidFill>
              </a:defRPr>
            </a:lvl3pPr>
            <a:lvl4pPr marL="536561" indent="-180970">
              <a:defRPr>
                <a:solidFill>
                  <a:schemeClr val="bg1"/>
                </a:solidFill>
              </a:defRPr>
            </a:lvl4pPr>
            <a:lvl5pPr marL="900091" indent="-18097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35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 Us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A7181D-44AB-CDDB-5EA3-B3DAB9A202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E7B4B-5BB6-48E4-9420-8FE23D2C98C0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3832" y="6291037"/>
            <a:ext cx="6610379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41D04-6DAD-6AB6-F0F6-3A860FF4D39E}"/>
              </a:ext>
            </a:extLst>
          </p:cNvPr>
          <p:cNvSpPr txBox="1"/>
          <p:nvPr userDrawn="1"/>
        </p:nvSpPr>
        <p:spPr>
          <a:xfrm>
            <a:off x="405432" y="6291037"/>
            <a:ext cx="1598400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National Gas Transmission </a:t>
            </a:r>
            <a:r>
              <a:rPr lang="en-GB" sz="1000" b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68EB03-FA4F-65BF-CD87-9F1DC6C0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3" y="1513394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80970" indent="-180970">
              <a:defRPr>
                <a:solidFill>
                  <a:schemeClr val="bg1"/>
                </a:solidFill>
              </a:defRPr>
            </a:lvl3pPr>
            <a:lvl4pPr marL="536561" indent="-180970">
              <a:defRPr>
                <a:solidFill>
                  <a:schemeClr val="bg1"/>
                </a:solidFill>
              </a:defRPr>
            </a:lvl4pPr>
            <a:lvl5pPr marL="900091" indent="-18097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83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5" cy="375784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5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1553" y="5791650"/>
            <a:ext cx="2412000" cy="65484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1A47BC1-EFFA-689B-8949-DC68CD4C65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9549" y="0"/>
            <a:ext cx="4362451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4904CB-670B-A7B0-43FB-10F9277CC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82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020796-E03A-2562-E06F-F215B94C59A4}"/>
              </a:ext>
            </a:extLst>
          </p:cNvPr>
          <p:cNvSpPr/>
          <p:nvPr userDrawn="1"/>
        </p:nvSpPr>
        <p:spPr>
          <a:xfrm>
            <a:off x="2" y="2"/>
            <a:ext cx="12191999" cy="6857999"/>
          </a:xfrm>
          <a:prstGeom prst="rect">
            <a:avLst/>
          </a:prstGeom>
          <a:gradFill>
            <a:gsLst>
              <a:gs pos="0">
                <a:srgbClr val="007C33"/>
              </a:gs>
              <a:gs pos="62000">
                <a:srgbClr val="3E9F19"/>
              </a:gs>
              <a:gs pos="40000">
                <a:srgbClr val="239025"/>
              </a:gs>
              <a:gs pos="83000">
                <a:srgbClr val="69B908"/>
              </a:gs>
              <a:gs pos="100000">
                <a:srgbClr val="7BC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73B322B-8AAB-C0EA-EB5C-491B2BA82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3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5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5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555" y="5791650"/>
            <a:ext cx="2411997" cy="65484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5E0787-B945-28BE-4697-72547CF4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1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0313F5-65BA-890C-9EBD-5CEECDDAC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5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5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555" y="5791650"/>
            <a:ext cx="2411997" cy="65484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640A23-40E0-2EDA-1C3B-2EE978A3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36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EA9AD-E5C2-3552-4125-C12999B37E0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14E9E"/>
              </a:gs>
              <a:gs pos="62000">
                <a:srgbClr val="09B396"/>
              </a:gs>
              <a:gs pos="40000">
                <a:srgbClr val="009BA0"/>
              </a:gs>
              <a:gs pos="83000">
                <a:srgbClr val="17B584"/>
              </a:gs>
              <a:gs pos="100000">
                <a:srgbClr val="7CC4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51EBAD9-882E-7042-1669-1668C03DC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4" y="384633"/>
            <a:ext cx="7482110" cy="160382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4" y="5392058"/>
            <a:ext cx="7482110" cy="841826"/>
          </a:xfrm>
        </p:spPr>
        <p:txBody>
          <a:bodyPr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BD62C9-EF54-58CC-7EC5-230F74BC2C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684011" y="2465561"/>
            <a:ext cx="6120000" cy="1661541"/>
          </a:xfrm>
          <a:prstGeom prst="rect">
            <a:avLst/>
          </a:prstGeom>
        </p:spPr>
      </p:pic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54752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38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8356-F1C5-2D6C-2D34-46241AB7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3B681-153F-C7FC-B31F-EBCF276E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D76D0-B3C9-4B41-84DD-05943FFA8447}" type="datetime1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704AE-DF64-C5A2-5D59-1B1F53D7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C5BE4-5B59-940E-E81B-90E1FE6A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1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BBBD33-A4BD-C58B-95A5-D8230BB7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E3594-98B6-44FB-93DF-749C99162D68}" type="datetime1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1342F1-BDE0-5CE4-C4DF-E61DF640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A1CAC-2174-DD29-DF11-D45C6407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4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75F742-B47A-E516-BDD4-002406A0B6B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14E9E"/>
              </a:gs>
              <a:gs pos="62000">
                <a:srgbClr val="09B396"/>
              </a:gs>
              <a:gs pos="40000">
                <a:srgbClr val="009BA0"/>
              </a:gs>
              <a:gs pos="83000">
                <a:srgbClr val="17B584"/>
              </a:gs>
              <a:gs pos="100000">
                <a:srgbClr val="7CC4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66653FC-E860-3679-A817-63B5BFF46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3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5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555" y="5791650"/>
            <a:ext cx="2411997" cy="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4" y="2344056"/>
            <a:ext cx="7482110" cy="1395865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4" y="3739922"/>
            <a:ext cx="7482110" cy="1655762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BD62C9-EF54-58CC-7EC5-230F74BC2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03" y="414131"/>
            <a:ext cx="2825452" cy="1034572"/>
          </a:xfrm>
          <a:prstGeom prst="rect">
            <a:avLst/>
          </a:prstGeom>
        </p:spPr>
      </p:pic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91037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D7FD0BF1-2D49-D3C6-B88F-E52FF55C0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9550" y="0"/>
            <a:ext cx="436245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FE1C435-E721-4E24-A3C1-5A006EB25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9550" y="0"/>
            <a:ext cx="436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A47BAE-258C-E356-5090-FD1F0FAC8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695"/>
          <a:stretch/>
        </p:blipFill>
        <p:spPr>
          <a:xfrm>
            <a:off x="0" y="1"/>
            <a:ext cx="1221551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4" y="384633"/>
            <a:ext cx="7482110" cy="160382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4" y="5392058"/>
            <a:ext cx="7482110" cy="841826"/>
          </a:xfrm>
        </p:spPr>
        <p:txBody>
          <a:bodyPr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1BD62C9-EF54-58CC-7EC5-230F74BC2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070" y="2449266"/>
            <a:ext cx="5351379" cy="1959470"/>
          </a:xfrm>
          <a:prstGeom prst="rect">
            <a:avLst/>
          </a:prstGeom>
        </p:spPr>
      </p:pic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54752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75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CEA9AD-E5C2-3552-4125-C12999B37E0F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14E9E"/>
              </a:gs>
              <a:gs pos="62000">
                <a:srgbClr val="09B396"/>
              </a:gs>
              <a:gs pos="40000">
                <a:srgbClr val="009BA0"/>
              </a:gs>
              <a:gs pos="83000">
                <a:srgbClr val="17B584"/>
              </a:gs>
              <a:gs pos="100000">
                <a:srgbClr val="7CC4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51EBAD9-882E-7042-1669-1668C03DCB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4" y="384633"/>
            <a:ext cx="7482110" cy="1603823"/>
          </a:xfrm>
        </p:spPr>
        <p:txBody>
          <a:bodyPr anchor="t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4" y="5392058"/>
            <a:ext cx="7482110" cy="841826"/>
          </a:xfrm>
        </p:spPr>
        <p:txBody>
          <a:bodyPr anchor="b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6242D117-30D8-3082-94C0-0C6F6F71B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3" y="6254752"/>
            <a:ext cx="7480800" cy="216000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4CA31AE4-0771-6F05-5C73-826875290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070" y="2449266"/>
            <a:ext cx="5351379" cy="195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D5B9A-4093-214A-41B4-4FDD1157D3C2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>
            <a:gsLst>
              <a:gs pos="0">
                <a:srgbClr val="007C33"/>
              </a:gs>
              <a:gs pos="62000">
                <a:srgbClr val="3E9F19"/>
              </a:gs>
              <a:gs pos="40000">
                <a:srgbClr val="239025"/>
              </a:gs>
              <a:gs pos="83000">
                <a:srgbClr val="69B908"/>
              </a:gs>
              <a:gs pos="100000">
                <a:srgbClr val="7BC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4" y="2344056"/>
            <a:ext cx="7482110" cy="139586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4" y="3739922"/>
            <a:ext cx="7482110" cy="1655762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6DC1EF7-6782-9D04-1DB0-0E377D6FF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pic>
        <p:nvPicPr>
          <p:cNvPr id="7" name="Graphic 8">
            <a:extLst>
              <a:ext uri="{FF2B5EF4-FFF2-40B4-BE49-F238E27FC236}">
                <a16:creationId xmlns:a16="http://schemas.microsoft.com/office/drawing/2014/main" id="{973B594B-F0CD-656B-458D-AA7EB87BA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23" y="5755539"/>
            <a:ext cx="1788393" cy="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2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F33C-0838-4226-A8F9-CD855D904A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2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5487368" cy="4705977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F33C-0838-4226-A8F9-CD855D904A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01C9-8E67-076C-9A38-9BFA6A2B12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9202" y="1513393"/>
            <a:ext cx="5487368" cy="4705977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F33C-0838-4226-A8F9-CD855D904A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01C9-8E67-076C-9A38-9BFA6A2B12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45714" y="1513393"/>
            <a:ext cx="3440856" cy="4705977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4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8D5B9A-4093-214A-41B4-4FDD1157D3C2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gradFill>
            <a:gsLst>
              <a:gs pos="0">
                <a:srgbClr val="007C33"/>
              </a:gs>
              <a:gs pos="62000">
                <a:srgbClr val="3E9F19"/>
              </a:gs>
              <a:gs pos="40000">
                <a:srgbClr val="239025"/>
              </a:gs>
              <a:gs pos="83000">
                <a:srgbClr val="69B908"/>
              </a:gs>
              <a:gs pos="100000">
                <a:srgbClr val="7BC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7CC7A73-524B-B699-FEC9-AD3AA360D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554" y="5791649"/>
            <a:ext cx="2411997" cy="654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61E07-3CAC-3F8D-CD91-9504080B66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4" y="2344056"/>
            <a:ext cx="7482110" cy="139586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87DD6E-A2B5-FBA2-EC10-2659FDF46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4" y="3739922"/>
            <a:ext cx="7482110" cy="1655762"/>
          </a:xfrm>
        </p:spPr>
        <p:txBody>
          <a:bodyPr anchor="t">
            <a:normAutofit/>
          </a:bodyPr>
          <a:lstStyle>
            <a:lvl1pPr marL="0" indent="0" algn="l">
              <a:spcBef>
                <a:spcPts val="60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6DC1EF7-6782-9D04-1DB0-0E377D6FF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9C46-ACE3-49B2-A1FA-BD6660D83BCB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| Date (Go 'Insert &gt; Header &amp; Footer' to edit this text)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976004-F10D-998E-AAE0-E0E9D8D28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36575" indent="-180975">
              <a:defRPr>
                <a:solidFill>
                  <a:schemeClr val="tx1"/>
                </a:solidFill>
              </a:defRPr>
            </a:lvl4pPr>
            <a:lvl5pPr marL="900113" indent="-180975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5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on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2FCB4D-1E3A-950C-C502-9D6A40A3E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695"/>
          <a:stretch/>
        </p:blipFill>
        <p:spPr>
          <a:xfrm>
            <a:off x="0" y="1"/>
            <a:ext cx="1221551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DE84A0-1A81-86AD-EC94-A7150F698AA5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5000"/>
                </a:schemeClr>
              </a:gs>
              <a:gs pos="99000">
                <a:schemeClr val="bg2">
                  <a:lumMod val="0"/>
                  <a:alpha val="7497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9F33C-0838-4226-A8F9-CD855D904A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4554" y="6291037"/>
            <a:ext cx="661037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41D04-6DAD-6AB6-F0F6-3A860FF4D39E}"/>
              </a:ext>
            </a:extLst>
          </p:cNvPr>
          <p:cNvSpPr txBox="1"/>
          <p:nvPr/>
        </p:nvSpPr>
        <p:spPr>
          <a:xfrm>
            <a:off x="405432" y="6291037"/>
            <a:ext cx="1598400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National Gas </a:t>
            </a:r>
            <a:r>
              <a:rPr lang="en-GB" sz="1000" b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68EB03-FA4F-65BF-CD87-9F1DC6C0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80975" indent="-180975">
              <a:defRPr>
                <a:solidFill>
                  <a:schemeClr val="bg1"/>
                </a:solidFill>
              </a:defRPr>
            </a:lvl3pPr>
            <a:lvl4pPr marL="536575" indent="-180975">
              <a:defRPr>
                <a:solidFill>
                  <a:schemeClr val="bg1"/>
                </a:solidFill>
              </a:defRPr>
            </a:lvl4pPr>
            <a:lvl5pPr marL="9001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7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 User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A7181D-44AB-CDDB-5EA3-B3DAB9A202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9F33C-0838-4226-A8F9-CD855D904A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3616" y="6291037"/>
            <a:ext cx="661037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41D04-6DAD-6AB6-F0F6-3A860FF4D39E}"/>
              </a:ext>
            </a:extLst>
          </p:cNvPr>
          <p:cNvSpPr txBox="1"/>
          <p:nvPr/>
        </p:nvSpPr>
        <p:spPr>
          <a:xfrm>
            <a:off x="405432" y="6291037"/>
            <a:ext cx="1598400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National Gas </a:t>
            </a:r>
            <a:r>
              <a:rPr lang="en-GB" sz="1000" b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68EB03-FA4F-65BF-CD87-9F1DC6C0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80975" indent="-180975">
              <a:defRPr>
                <a:solidFill>
                  <a:schemeClr val="bg1"/>
                </a:solidFill>
              </a:defRPr>
            </a:lvl3pPr>
            <a:lvl4pPr marL="536575" indent="-180975">
              <a:defRPr>
                <a:solidFill>
                  <a:schemeClr val="bg1"/>
                </a:solidFill>
              </a:defRPr>
            </a:lvl4pPr>
            <a:lvl5pPr marL="9001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10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4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1A47BC1-EFFA-689B-8949-DC68CD4C6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9550" y="0"/>
            <a:ext cx="4362450" cy="68580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4904CB-670B-A7B0-43FB-10F9277CC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1899BD87-D8AC-A61C-DBF7-3DFC8FDC7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23" y="5755539"/>
            <a:ext cx="1788393" cy="6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020796-E03A-2562-E06F-F215B94C59A4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gradFill>
            <a:gsLst>
              <a:gs pos="0">
                <a:srgbClr val="007C33"/>
              </a:gs>
              <a:gs pos="62000">
                <a:srgbClr val="3E9F19"/>
              </a:gs>
              <a:gs pos="40000">
                <a:srgbClr val="239025"/>
              </a:gs>
              <a:gs pos="83000">
                <a:srgbClr val="69B908"/>
              </a:gs>
              <a:gs pos="100000">
                <a:srgbClr val="7BC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73B322B-8AAB-C0EA-EB5C-491B2BA82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4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5E0787-B945-28BE-4697-72547CF4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F9F9D2B5-AA88-4C14-E176-445B9A55E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23" y="5755539"/>
            <a:ext cx="1788393" cy="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0313F5-65BA-890C-9EBD-5CEECDDAC0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E7EE-E05A-70B8-5614-90122E1D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23" y="2249717"/>
            <a:ext cx="7332434" cy="3058203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640A23-40E0-2EDA-1C3B-2EE978A3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raphic 8">
            <a:extLst>
              <a:ext uri="{FF2B5EF4-FFF2-40B4-BE49-F238E27FC236}">
                <a16:creationId xmlns:a16="http://schemas.microsoft.com/office/drawing/2014/main" id="{E819BB32-30D7-B07E-8340-ADF42C87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23" y="5755539"/>
            <a:ext cx="1788393" cy="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8356-F1C5-2D6C-2D34-46241AB7C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3B681-153F-C7FC-B31F-EBCF276E2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F33C-0838-4226-A8F9-CD855D904A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704AE-DF64-C5A2-5D59-1B1F53D7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BC5BE4-5B59-940E-E81B-90E1FE6AF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7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BBBD33-A4BD-C58B-95A5-D8230BB7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F33C-0838-4226-A8F9-CD855D904A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1342F1-BDE0-5CE4-C4DF-E61DF640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A1CAC-2174-DD29-DF11-D45C64076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8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75F742-B47A-E516-BDD4-002406A0B6BE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14E9E"/>
              </a:gs>
              <a:gs pos="62000">
                <a:srgbClr val="09B396"/>
              </a:gs>
              <a:gs pos="40000">
                <a:srgbClr val="009BA0"/>
              </a:gs>
              <a:gs pos="83000">
                <a:srgbClr val="17B584"/>
              </a:gs>
              <a:gs pos="100000">
                <a:srgbClr val="7CC4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66653FC-E860-3679-A817-63B5BFF46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223" y="5755539"/>
            <a:ext cx="1788393" cy="6548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41A02C-9B7B-49F2-90D5-ED63D87BF4C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14E9E"/>
              </a:gs>
              <a:gs pos="62000">
                <a:srgbClr val="09B396"/>
              </a:gs>
              <a:gs pos="40000">
                <a:srgbClr val="009BA0"/>
              </a:gs>
              <a:gs pos="83000">
                <a:srgbClr val="17B584"/>
              </a:gs>
              <a:gs pos="100000">
                <a:srgbClr val="7CC4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704CD3D-89D7-435B-A05D-4D128F39D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8B1D4F7-D4F0-4F99-9B6F-4469D7126D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41554" y="5791649"/>
            <a:ext cx="2411997" cy="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E9C46-ACE3-49B2-A1FA-BD6660D83BCB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 | Date (Go 'Insert &gt; Header &amp; Footer' to edit this text)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976004-F10D-998E-AAE0-E0E9D8D28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36575" indent="-180975">
              <a:defRPr>
                <a:solidFill>
                  <a:schemeClr val="tx1"/>
                </a:solidFill>
              </a:defRPr>
            </a:lvl4pPr>
            <a:lvl5pPr marL="900113" indent="-180975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3373F-50FB-4131-AEAF-0DD97AFD92BA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6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75F742-B47A-E516-BDD4-002406A0B6BE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14E9E"/>
              </a:gs>
              <a:gs pos="62000">
                <a:srgbClr val="09B396"/>
              </a:gs>
              <a:gs pos="40000">
                <a:srgbClr val="009BA0"/>
              </a:gs>
              <a:gs pos="83000">
                <a:srgbClr val="17B584"/>
              </a:gs>
              <a:gs pos="100000">
                <a:srgbClr val="7CC4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66653FC-E860-3679-A817-63B5BFF46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664" b="17204"/>
          <a:stretch/>
        </p:blipFill>
        <p:spPr>
          <a:xfrm>
            <a:off x="8075419" y="59431"/>
            <a:ext cx="4116580" cy="6798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5A8106-B3BF-E21C-26DA-70F7DB111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23" y="1550080"/>
            <a:ext cx="7332434" cy="375784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8F32351-D876-6C84-A7D9-A7FD5CF94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1554" y="5791649"/>
            <a:ext cx="2411997" cy="6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5487368" cy="4705977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95C1F-598A-4036-B36D-44EE6E0B7899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01C9-8E67-076C-9A38-9BFA6A2B12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9202" y="1513393"/>
            <a:ext cx="5487368" cy="4705977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6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har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A5134-ED96-C045-CADD-58D08816A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6680-D6E5-4724-8E21-D45D6C908BB5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D201C9-8E67-076C-9A38-9BFA6A2B12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45714" y="1513393"/>
            <a:ext cx="3440856" cy="4705977"/>
          </a:xfrm>
        </p:spPr>
        <p:txBody>
          <a:bodyPr/>
          <a:lstStyle>
            <a:lvl1pPr marL="0" indent="0">
              <a:buNone/>
              <a:defRPr/>
            </a:lvl1pPr>
            <a:lvl2pPr marL="180975" indent="-180975">
              <a:defRPr/>
            </a:lvl2pPr>
            <a:lvl3pPr marL="536575" indent="-180975">
              <a:defRPr/>
            </a:lvl3pPr>
            <a:lvl4pPr marL="900113" indent="-180975">
              <a:defRPr/>
            </a:lvl4pPr>
            <a:lvl5pPr marL="1255713" indent="-180975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2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BED3-CCAE-4AED-A4C1-3871B8DD8396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976004-F10D-998E-AAE0-E0E9D8D28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0" indent="0">
              <a:buNone/>
              <a:defRPr>
                <a:solidFill>
                  <a:schemeClr val="tx1"/>
                </a:solidFill>
              </a:defRPr>
            </a:lvl2pPr>
            <a:lvl3pPr marL="180975" indent="-180975">
              <a:defRPr>
                <a:solidFill>
                  <a:schemeClr val="tx1"/>
                </a:solidFill>
              </a:defRPr>
            </a:lvl3pPr>
            <a:lvl4pPr marL="536575" indent="-180975">
              <a:defRPr>
                <a:solidFill>
                  <a:schemeClr val="tx1"/>
                </a:solidFill>
              </a:defRPr>
            </a:lvl4pPr>
            <a:lvl5pPr marL="900113" indent="-180975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75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n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42FCB4D-1E3A-950C-C502-9D6A40A3E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9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695"/>
          <a:stretch/>
        </p:blipFill>
        <p:spPr>
          <a:xfrm>
            <a:off x="0" y="1"/>
            <a:ext cx="1221551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DE84A0-1A81-86AD-EC94-A7150F698AA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95000"/>
                </a:schemeClr>
              </a:gs>
              <a:gs pos="99000">
                <a:schemeClr val="bg2">
                  <a:lumMod val="0"/>
                  <a:alpha val="7497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BB801-6662-1844-20B7-4D1D8639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DBC9F-7037-F739-407F-8258776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39B0AD-751D-46CA-B7C6-1F9F8472E88C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191A8-6314-0641-57E0-21946CD2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3832" y="6291037"/>
            <a:ext cx="6610378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D7BA1-0371-011F-0E24-22CFE416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41D04-6DAD-6AB6-F0F6-3A860FF4D39E}"/>
              </a:ext>
            </a:extLst>
          </p:cNvPr>
          <p:cNvSpPr txBox="1"/>
          <p:nvPr userDrawn="1"/>
        </p:nvSpPr>
        <p:spPr>
          <a:xfrm>
            <a:off x="405432" y="6291037"/>
            <a:ext cx="1598400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bg1"/>
                </a:solidFill>
              </a:rPr>
              <a:t>National Gas Transmission </a:t>
            </a:r>
            <a:r>
              <a:rPr lang="en-GB" sz="1000" b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68EB03-FA4F-65BF-CD87-9F1DC6C0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32" y="1513393"/>
            <a:ext cx="7534852" cy="4705977"/>
          </a:xfr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 marL="180975" indent="-180975">
              <a:defRPr>
                <a:solidFill>
                  <a:schemeClr val="bg1"/>
                </a:solidFill>
              </a:defRPr>
            </a:lvl3pPr>
            <a:lvl4pPr marL="536575" indent="-180975">
              <a:defRPr>
                <a:solidFill>
                  <a:schemeClr val="bg1"/>
                </a:solidFill>
              </a:defRPr>
            </a:lvl4pPr>
            <a:lvl5pPr marL="900113" indent="-1809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8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11D91-D3D1-8434-E85C-6DA061F65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32" y="387427"/>
            <a:ext cx="11383796" cy="11259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FEB3-C8C8-0CE3-8961-8C27FC407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432" y="1513393"/>
            <a:ext cx="11383796" cy="47059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0628B-D995-E8D9-0BF3-536B5F1CB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4210" y="6291037"/>
            <a:ext cx="2742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A6DF73BD-195B-47D1-97CE-E42CD132008D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A8C61-68ED-5785-FE80-BA4601690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3426" y="6291037"/>
            <a:ext cx="6610784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16D22-D33A-E64D-C5D9-5553B14E5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460" y="6291037"/>
            <a:ext cx="43276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accent6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8DF38-629A-7182-2171-EE1DF6464E93}"/>
              </a:ext>
            </a:extLst>
          </p:cNvPr>
          <p:cNvSpPr txBox="1"/>
          <p:nvPr userDrawn="1"/>
        </p:nvSpPr>
        <p:spPr>
          <a:xfrm>
            <a:off x="405432" y="6291037"/>
            <a:ext cx="1597993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accent6"/>
                </a:solidFill>
              </a:rPr>
              <a:t>National Gas Transmission </a:t>
            </a:r>
            <a:r>
              <a:rPr lang="en-GB" sz="1000" b="0">
                <a:solidFill>
                  <a:schemeClr val="accent6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97683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3" r:id="rId3"/>
    <p:sldLayoutId id="2147483666" r:id="rId4"/>
    <p:sldLayoutId id="2147483650" r:id="rId5"/>
    <p:sldLayoutId id="2147483661" r:id="rId6"/>
    <p:sldLayoutId id="2147483662" r:id="rId7"/>
    <p:sldLayoutId id="2147483656" r:id="rId8"/>
    <p:sldLayoutId id="2147483664" r:id="rId9"/>
    <p:sldLayoutId id="2147483665" r:id="rId10"/>
    <p:sldLayoutId id="2147483651" r:id="rId11"/>
    <p:sldLayoutId id="2147483658" r:id="rId12"/>
    <p:sldLayoutId id="2147483659" r:id="rId13"/>
    <p:sldLayoutId id="2147483654" r:id="rId14"/>
    <p:sldLayoutId id="2147483655" r:id="rId15"/>
    <p:sldLayoutId id="214748366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1313" indent="-17462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11D91-D3D1-8434-E85C-6DA061F65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33" y="387429"/>
            <a:ext cx="11383796" cy="11259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FEB3-C8C8-0CE3-8961-8C27FC407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433" y="1513394"/>
            <a:ext cx="11383796" cy="47059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0628B-D995-E8D9-0BF3-536B5F1CB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4209" y="6291037"/>
            <a:ext cx="2742251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A6DF73BD-195B-47D1-97CE-E42CD132008D}" type="datetime1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A8C61-68ED-5785-FE80-BA4601690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3427" y="6291037"/>
            <a:ext cx="6610784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GB"/>
              <a:t>Private &amp;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16D22-D33A-E64D-C5D9-5553B14E5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460" y="6291037"/>
            <a:ext cx="43276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accent6"/>
                </a:solidFill>
              </a:defRPr>
            </a:lvl1pPr>
          </a:lstStyle>
          <a:p>
            <a:fld id="{22D356C2-113D-466F-A9E6-BFB2DEE646A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8DF38-629A-7182-2171-EE1DF6464E93}"/>
              </a:ext>
            </a:extLst>
          </p:cNvPr>
          <p:cNvSpPr txBox="1"/>
          <p:nvPr userDrawn="1"/>
        </p:nvSpPr>
        <p:spPr>
          <a:xfrm>
            <a:off x="405433" y="6291037"/>
            <a:ext cx="1597993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accent6"/>
                </a:solidFill>
              </a:rPr>
              <a:t>National Gas Transmission </a:t>
            </a:r>
            <a:r>
              <a:rPr lang="en-GB" sz="1000" b="0">
                <a:solidFill>
                  <a:schemeClr val="accent6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78654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970" indent="-180970" algn="l" defTabSz="914377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61" indent="-180970" algn="l" defTabSz="914377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91" indent="-180970" algn="l" defTabSz="914377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682" indent="-180970" algn="l" defTabSz="914377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1273" indent="-174621" algn="l" defTabSz="914377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711D91-D3D1-8434-E85C-6DA061F65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32" y="387427"/>
            <a:ext cx="11383796" cy="112596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8FEB3-C8C8-0CE3-8961-8C27FC407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432" y="1513393"/>
            <a:ext cx="11383796" cy="470597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0628B-D995-E8D9-0BF3-536B5F1CB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4210" y="6291037"/>
            <a:ext cx="2742250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accent6"/>
                </a:solidFill>
              </a:defRPr>
            </a:lvl1pPr>
          </a:lstStyle>
          <a:p>
            <a:fld id="{2E89F33C-0838-4226-A8F9-CD855D904AD1}" type="datetimeFigureOut">
              <a:rPr lang="en-GB" smtClean="0"/>
              <a:t>23/05/2024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A8C61-68ED-5785-FE80-BA4601690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8919" y="6291037"/>
            <a:ext cx="6610784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6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16D22-D33A-E64D-C5D9-5553B14E5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6460" y="6291037"/>
            <a:ext cx="432768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accent6"/>
                </a:solidFill>
              </a:defRPr>
            </a:lvl1pPr>
          </a:lstStyle>
          <a:p>
            <a:fld id="{1334E46C-D6CF-47EE-ACC6-C0788E19C6CE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8DF38-629A-7182-2171-EE1DF6464E93}"/>
              </a:ext>
            </a:extLst>
          </p:cNvPr>
          <p:cNvSpPr txBox="1"/>
          <p:nvPr/>
        </p:nvSpPr>
        <p:spPr>
          <a:xfrm>
            <a:off x="405432" y="6291037"/>
            <a:ext cx="1597993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accent6"/>
                </a:solidFill>
              </a:rPr>
              <a:t>National Gas </a:t>
            </a:r>
            <a:r>
              <a:rPr lang="en-GB" sz="1000" b="0">
                <a:solidFill>
                  <a:schemeClr val="accent6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13795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5713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11313" indent="-17462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8.png"/><Relationship Id="rId11" Type="http://schemas.openxmlformats.org/officeDocument/2006/relationships/hyperlink" Target="https://assets.publishing.service.gov.uk/government/uploads/system/uploads/attachment_data/file/1094421/DUKES_2022_Chapter_4.pdf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forms.benevity.org/6afa145e-cdb3-4dc5-a227-f6a1473cff9c" TargetMode="External"/><Relationship Id="rId3" Type="http://schemas.openxmlformats.org/officeDocument/2006/relationships/image" Target="../media/image27.jpeg"/><Relationship Id="rId7" Type="http://schemas.openxmlformats.org/officeDocument/2006/relationships/hyperlink" Target="https://www.nationalgas.com/our-communities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hyperlink" Target="https://www.wikipolitiks.org/wiki/Energy_Policy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as.com/mpcd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482A-A667-5288-95B5-2A5F79F14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Wormington</a:t>
            </a:r>
            <a:r>
              <a:rPr lang="en-GB" dirty="0"/>
              <a:t> MCPD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8DAC6-16FC-FF30-4B0A-9ABF9C965C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ea typeface="+mn-lt"/>
                <a:cs typeface="+mn-lt"/>
              </a:rPr>
              <a:t>Wormington Parish Council meeting</a:t>
            </a:r>
            <a:endParaRPr lang="en-US" b="0" dirty="0">
              <a:ea typeface="+mn-lt"/>
              <a:cs typeface="+mn-lt"/>
            </a:endParaRPr>
          </a:p>
          <a:p>
            <a:r>
              <a:rPr lang="en-GB" b="0" dirty="0">
                <a:ea typeface="+mn-lt"/>
                <a:cs typeface="+mn-lt"/>
              </a:rPr>
              <a:t>Monday 3 June 2024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36D5589-7DAA-EDF7-86B4-BCF32828D44D}"/>
              </a:ext>
            </a:extLst>
          </p:cNvPr>
          <p:cNvSpPr txBox="1">
            <a:spLocks/>
          </p:cNvSpPr>
          <p:nvPr/>
        </p:nvSpPr>
        <p:spPr>
          <a:xfrm>
            <a:off x="2003426" y="6291037"/>
            <a:ext cx="6610784" cy="216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Private &amp;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6B52E-63E2-9B3A-72B6-1AEEEB0FCDB5}"/>
              </a:ext>
            </a:extLst>
          </p:cNvPr>
          <p:cNvSpPr txBox="1"/>
          <p:nvPr/>
        </p:nvSpPr>
        <p:spPr>
          <a:xfrm>
            <a:off x="405432" y="6291037"/>
            <a:ext cx="1597993" cy="216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1">
                <a:solidFill>
                  <a:schemeClr val="accent6"/>
                </a:solidFill>
              </a:rPr>
              <a:t>National Gas Transmission </a:t>
            </a:r>
            <a:r>
              <a:rPr lang="en-GB" sz="1000" b="0">
                <a:solidFill>
                  <a:schemeClr val="accent6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2587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E17E4B-BF07-8846-BB4F-72CBBAE90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</a:t>
            </a: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487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>
            <a:extLst>
              <a:ext uri="{FF2B5EF4-FFF2-40B4-BE49-F238E27FC236}">
                <a16:creationId xmlns:a16="http://schemas.microsoft.com/office/drawing/2014/main" id="{7C267F08-80BC-4EB1-B238-5F3141798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32" y="387427"/>
            <a:ext cx="11383796" cy="1125967"/>
          </a:xfrm>
        </p:spPr>
        <p:txBody>
          <a:bodyPr/>
          <a:lstStyle/>
          <a:p>
            <a:r>
              <a:rPr lang="en-GB"/>
              <a:t>What we will be covering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4D02E480-97CB-4F3B-BF79-6889CC331A6E}"/>
              </a:ext>
            </a:extLst>
          </p:cNvPr>
          <p:cNvSpPr txBox="1">
            <a:spLocks/>
          </p:cNvSpPr>
          <p:nvPr/>
        </p:nvSpPr>
        <p:spPr>
          <a:xfrm>
            <a:off x="405432" y="1513393"/>
            <a:ext cx="7534852" cy="4705977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11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GB" dirty="0">
                <a:solidFill>
                  <a:schemeClr val="bg1"/>
                </a:solidFill>
              </a:rPr>
              <a:t>About National Gas </a:t>
            </a:r>
          </a:p>
          <a:p>
            <a:pPr marL="457200" indent="-457200"/>
            <a:r>
              <a:rPr lang="en-GB" dirty="0">
                <a:solidFill>
                  <a:schemeClr val="bg1"/>
                </a:solidFill>
              </a:rPr>
              <a:t>What is the </a:t>
            </a:r>
            <a:r>
              <a:rPr lang="en-GB" dirty="0" err="1">
                <a:solidFill>
                  <a:schemeClr val="bg1"/>
                </a:solidFill>
              </a:rPr>
              <a:t>Wormington</a:t>
            </a:r>
            <a:r>
              <a:rPr lang="en-GB" dirty="0">
                <a:solidFill>
                  <a:schemeClr val="bg1"/>
                </a:solidFill>
              </a:rPr>
              <a:t> MCPD project?</a:t>
            </a:r>
          </a:p>
          <a:p>
            <a:pPr marL="457200" indent="-457200"/>
            <a:r>
              <a:rPr lang="en-GB" dirty="0">
                <a:solidFill>
                  <a:schemeClr val="bg1"/>
                </a:solidFill>
              </a:rPr>
              <a:t>Current Project Status</a:t>
            </a:r>
          </a:p>
          <a:p>
            <a:pPr marL="457200" indent="-457200"/>
            <a:r>
              <a:rPr lang="en-GB" dirty="0">
                <a:solidFill>
                  <a:schemeClr val="bg1"/>
                </a:solidFill>
              </a:rPr>
              <a:t>Working with communities </a:t>
            </a:r>
          </a:p>
          <a:p>
            <a:pPr marL="457200" indent="-457200"/>
            <a:r>
              <a:rPr lang="en-GB" dirty="0">
                <a:solidFill>
                  <a:schemeClr val="bg1"/>
                </a:solidFill>
              </a:rPr>
              <a:t>How to contact us</a:t>
            </a:r>
          </a:p>
          <a:p>
            <a:pPr marL="457200" indent="-457200"/>
            <a:r>
              <a:rPr lang="en-GB" dirty="0">
                <a:solidFill>
                  <a:schemeClr val="bg1"/>
                </a:solidFill>
              </a:rPr>
              <a:t>Opportunity to ask questions</a:t>
            </a:r>
          </a:p>
        </p:txBody>
      </p:sp>
    </p:spTree>
    <p:extLst>
      <p:ext uri="{BB962C8B-B14F-4D97-AF65-F5344CB8AC3E}">
        <p14:creationId xmlns:p14="http://schemas.microsoft.com/office/powerpoint/2010/main" val="18959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31748-7AC0-4797-ADE0-0FD4429F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65" y="779885"/>
            <a:ext cx="11383796" cy="884344"/>
          </a:xfrm>
        </p:spPr>
        <p:txBody>
          <a:bodyPr>
            <a:noAutofit/>
          </a:bodyPr>
          <a:lstStyle/>
          <a:p>
            <a:r>
              <a:rPr lang="en-GB" sz="3200" b="1"/>
              <a:t>Our essential role in keeping Britain’s homes warm and its industry moving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F822B-DCB3-4690-9EAA-9430DEBF8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FDD11-26DD-458C-B167-AA46259A0912}" type="slidenum">
              <a:rPr kumimoji="0" lang="en-GB" sz="2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enorite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54A504C-98AC-4BDF-9A41-E5756340EDEE}"/>
              </a:ext>
            </a:extLst>
          </p:cNvPr>
          <p:cNvSpPr txBox="1"/>
          <p:nvPr/>
        </p:nvSpPr>
        <p:spPr>
          <a:xfrm>
            <a:off x="10580058" y="1917027"/>
            <a:ext cx="974894" cy="566822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T Std"/>
                <a:ea typeface="+mn-ea"/>
                <a:cs typeface="Helvetica Neue LT Std"/>
              </a:rPr>
              <a:t>25%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LT Std"/>
              <a:ea typeface="+mn-ea"/>
              <a:cs typeface="Helvetica Neue LT Std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A1645D-09AD-4F94-81FD-B29035604A0B}"/>
              </a:ext>
            </a:extLst>
          </p:cNvPr>
          <p:cNvGrpSpPr/>
          <p:nvPr/>
        </p:nvGrpSpPr>
        <p:grpSpPr>
          <a:xfrm>
            <a:off x="10093673" y="1745973"/>
            <a:ext cx="1861755" cy="1248870"/>
            <a:chOff x="9506829" y="1942584"/>
            <a:chExt cx="2181586" cy="1248870"/>
          </a:xfrm>
          <a:solidFill>
            <a:schemeClr val="accent2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84616D-8D0A-4384-8D79-A8CD59F3E28D}"/>
                </a:ext>
              </a:extLst>
            </p:cNvPr>
            <p:cNvSpPr/>
            <p:nvPr/>
          </p:nvSpPr>
          <p:spPr>
            <a:xfrm>
              <a:off x="9506832" y="1942584"/>
              <a:ext cx="2181583" cy="1248870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5" name="object 31">
              <a:extLst>
                <a:ext uri="{FF2B5EF4-FFF2-40B4-BE49-F238E27FC236}">
                  <a16:creationId xmlns:a16="http://schemas.microsoft.com/office/drawing/2014/main" id="{B5D4C636-3401-465C-BA1C-5543F439DB89}"/>
                </a:ext>
              </a:extLst>
            </p:cNvPr>
            <p:cNvSpPr txBox="1"/>
            <p:nvPr/>
          </p:nvSpPr>
          <p:spPr>
            <a:xfrm>
              <a:off x="9506830" y="1977124"/>
              <a:ext cx="2181583" cy="210314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vert="horz" wrap="square" lIns="0" tIns="43180" rIns="0" bIns="0" rtlCol="0">
              <a:spAutoFit/>
            </a:bodyPr>
            <a:lstStyle/>
            <a:p>
              <a:pPr marL="12065" marR="5080" lvl="0" indent="2540" algn="ctr" defTabSz="914400" rtl="0" eaLnBrk="1" fontAlgn="auto" latinLnBrk="0" hangingPunct="1">
                <a:lnSpc>
                  <a:spcPts val="1300"/>
                </a:lnSpc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About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Helvetica Neue LT Std"/>
              </a:endParaRPr>
            </a:p>
          </p:txBody>
        </p:sp>
        <p:sp>
          <p:nvSpPr>
            <p:cNvPr id="26" name="object 31">
              <a:extLst>
                <a:ext uri="{FF2B5EF4-FFF2-40B4-BE49-F238E27FC236}">
                  <a16:creationId xmlns:a16="http://schemas.microsoft.com/office/drawing/2014/main" id="{EE02FAE5-775A-473F-BB5A-EA392DC6C350}"/>
                </a:ext>
              </a:extLst>
            </p:cNvPr>
            <p:cNvSpPr txBox="1"/>
            <p:nvPr/>
          </p:nvSpPr>
          <p:spPr>
            <a:xfrm>
              <a:off x="9506829" y="2532498"/>
              <a:ext cx="2181583" cy="331116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vert="horz" wrap="square" lIns="0" tIns="43180" rIns="0" bIns="0" rtlCol="0">
              <a:spAutoFit/>
            </a:bodyPr>
            <a:lstStyle/>
            <a:p>
              <a:pPr marL="12065" marR="5080" lvl="0" indent="2540" algn="ctr" defTabSz="914400" rtl="0" eaLnBrk="1" fontAlgn="auto" latinLnBrk="0" hangingPunct="1">
                <a:lnSpc>
                  <a:spcPts val="1300"/>
                </a:lnSpc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42%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Helvetica Neue LT Std"/>
              </a:endParaRPr>
            </a:p>
          </p:txBody>
        </p:sp>
        <p:sp>
          <p:nvSpPr>
            <p:cNvPr id="24" name="object 31">
              <a:extLst>
                <a:ext uri="{FF2B5EF4-FFF2-40B4-BE49-F238E27FC236}">
                  <a16:creationId xmlns:a16="http://schemas.microsoft.com/office/drawing/2014/main" id="{6023C1DC-A312-4FDA-800D-8FD4D9FC209C}"/>
                </a:ext>
              </a:extLst>
            </p:cNvPr>
            <p:cNvSpPr txBox="1"/>
            <p:nvPr/>
          </p:nvSpPr>
          <p:spPr>
            <a:xfrm>
              <a:off x="9506831" y="2785686"/>
              <a:ext cx="2181582" cy="377026"/>
            </a:xfrm>
            <a:prstGeom prst="rect">
              <a:avLst/>
            </a:prstGeom>
            <a:grpFill/>
            <a:ln>
              <a:solidFill>
                <a:schemeClr val="accent2"/>
              </a:solidFill>
            </a:ln>
          </p:spPr>
          <p:txBody>
            <a:bodyPr vert="horz" wrap="square" lIns="0" tIns="43180" rIns="0" bIns="0" rtlCol="0">
              <a:spAutoFit/>
            </a:bodyPr>
            <a:lstStyle/>
            <a:p>
              <a:pPr marL="12065" marR="5080" lvl="0" indent="2540" algn="ctr" defTabSz="914400" rtl="0" eaLnBrk="1" fontAlgn="auto" latinLnBrk="0" hangingPunct="1">
                <a:lnSpc>
                  <a:spcPts val="1300"/>
                </a:lnSpc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of the country’s energy </a:t>
              </a:r>
              <a:b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</a:br>
              <a:r>
                <a: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generated </a:t>
              </a:r>
              <a:r>
                <a:rPr kumimoji="0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by gas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Helvetica Neue LT Std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670916-C2F8-4E19-99F4-5AA2FC58392B}"/>
              </a:ext>
            </a:extLst>
          </p:cNvPr>
          <p:cNvGrpSpPr/>
          <p:nvPr/>
        </p:nvGrpSpPr>
        <p:grpSpPr>
          <a:xfrm>
            <a:off x="10094040" y="3124476"/>
            <a:ext cx="1861392" cy="1248870"/>
            <a:chOff x="9506829" y="3321087"/>
            <a:chExt cx="2181587" cy="1248870"/>
          </a:xfrm>
          <a:solidFill>
            <a:schemeClr val="accent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9010E3-14E2-4CAA-B5A7-2208DC3782B4}"/>
                </a:ext>
              </a:extLst>
            </p:cNvPr>
            <p:cNvSpPr/>
            <p:nvPr/>
          </p:nvSpPr>
          <p:spPr>
            <a:xfrm>
              <a:off x="9506833" y="3321087"/>
              <a:ext cx="2181583" cy="124887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8" name="object 31">
              <a:extLst>
                <a:ext uri="{FF2B5EF4-FFF2-40B4-BE49-F238E27FC236}">
                  <a16:creationId xmlns:a16="http://schemas.microsoft.com/office/drawing/2014/main" id="{209D2BD8-67AE-46CF-9654-54216A9F5DF9}"/>
                </a:ext>
              </a:extLst>
            </p:cNvPr>
            <p:cNvSpPr txBox="1"/>
            <p:nvPr/>
          </p:nvSpPr>
          <p:spPr>
            <a:xfrm>
              <a:off x="9545294" y="3800335"/>
              <a:ext cx="2142690" cy="33111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vert="horz" wrap="square" lIns="0" tIns="43180" rIns="0" bIns="0" rtlCol="0">
              <a:spAutoFit/>
            </a:bodyPr>
            <a:lstStyle/>
            <a:p>
              <a:pPr marL="12065" marR="5080" lvl="0" indent="2540" algn="ctr" defTabSz="914400" rtl="0" eaLnBrk="1" fontAlgn="auto" latinLnBrk="0" hangingPunct="1">
                <a:lnSpc>
                  <a:spcPts val="1300"/>
                </a:lnSpc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23m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Helvetica Neue LT Std"/>
              </a:endParaRPr>
            </a:p>
          </p:txBody>
        </p:sp>
        <p:sp>
          <p:nvSpPr>
            <p:cNvPr id="27" name="object 31">
              <a:extLst>
                <a:ext uri="{FF2B5EF4-FFF2-40B4-BE49-F238E27FC236}">
                  <a16:creationId xmlns:a16="http://schemas.microsoft.com/office/drawing/2014/main" id="{F11EC007-B55F-4E04-AD5E-D6F56B2923AC}"/>
                </a:ext>
              </a:extLst>
            </p:cNvPr>
            <p:cNvSpPr txBox="1"/>
            <p:nvPr/>
          </p:nvSpPr>
          <p:spPr>
            <a:xfrm>
              <a:off x="9506829" y="4046015"/>
              <a:ext cx="2181583" cy="37702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vert="horz" wrap="square" lIns="0" tIns="43180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ts val="1300"/>
                </a:lnSpc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British homes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used gas </a:t>
              </a:r>
              <a:b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for heating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Helvetica Neue LT Std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00A7294-E9F6-49B4-97A2-CFEAD0526761}"/>
              </a:ext>
            </a:extLst>
          </p:cNvPr>
          <p:cNvGrpSpPr/>
          <p:nvPr/>
        </p:nvGrpSpPr>
        <p:grpSpPr>
          <a:xfrm>
            <a:off x="10093674" y="4502980"/>
            <a:ext cx="1861756" cy="1248870"/>
            <a:chOff x="9506401" y="4699591"/>
            <a:chExt cx="2182015" cy="12488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5006BF-290F-4DFE-A143-3F85CE4CD037}"/>
                </a:ext>
              </a:extLst>
            </p:cNvPr>
            <p:cNvSpPr/>
            <p:nvPr/>
          </p:nvSpPr>
          <p:spPr>
            <a:xfrm>
              <a:off x="9506833" y="4699591"/>
              <a:ext cx="2181583" cy="1248870"/>
            </a:xfrm>
            <a:prstGeom prst="rect">
              <a:avLst/>
            </a:prstGeom>
            <a:solidFill>
              <a:srgbClr val="32C8FA"/>
            </a:solidFill>
            <a:ln>
              <a:solidFill>
                <a:srgbClr val="32C8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29" name="object 31">
              <a:extLst>
                <a:ext uri="{FF2B5EF4-FFF2-40B4-BE49-F238E27FC236}">
                  <a16:creationId xmlns:a16="http://schemas.microsoft.com/office/drawing/2014/main" id="{E489CA1B-E753-48B7-94CA-064BCBED9B9E}"/>
                </a:ext>
              </a:extLst>
            </p:cNvPr>
            <p:cNvSpPr txBox="1"/>
            <p:nvPr/>
          </p:nvSpPr>
          <p:spPr>
            <a:xfrm>
              <a:off x="9506401" y="5384202"/>
              <a:ext cx="2181583" cy="543739"/>
            </a:xfrm>
            <a:prstGeom prst="rect">
              <a:avLst/>
            </a:prstGeom>
            <a:solidFill>
              <a:srgbClr val="32C8FA"/>
            </a:solidFill>
            <a:ln>
              <a:solidFill>
                <a:srgbClr val="32C8FA"/>
              </a:solidFill>
            </a:ln>
          </p:spPr>
          <p:txBody>
            <a:bodyPr vert="horz" wrap="square" lIns="0" tIns="43180" rIns="0" bIns="0" rtlCol="0">
              <a:spAutoFit/>
            </a:bodyPr>
            <a:lstStyle/>
            <a:p>
              <a:pPr marL="12700" marR="5080" lvl="0" indent="0" algn="ctr" defTabSz="914400" rtl="0" eaLnBrk="1" fontAlgn="auto" latinLnBrk="0" hangingPunct="1">
                <a:lnSpc>
                  <a:spcPts val="1300"/>
                </a:lnSpc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of industry </a:t>
              </a: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used gas 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to power manufacturing operations</a:t>
              </a: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Helvetica Neue LT Std"/>
              </a:endParaRPr>
            </a:p>
          </p:txBody>
        </p:sp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74449025-806D-4C35-B7EB-2E877A936EA7}"/>
                </a:ext>
              </a:extLst>
            </p:cNvPr>
            <p:cNvSpPr txBox="1"/>
            <p:nvPr/>
          </p:nvSpPr>
          <p:spPr>
            <a:xfrm>
              <a:off x="9506401" y="5103043"/>
              <a:ext cx="2181583" cy="331116"/>
            </a:xfrm>
            <a:prstGeom prst="rect">
              <a:avLst/>
            </a:prstGeom>
            <a:solidFill>
              <a:srgbClr val="32C8FA"/>
            </a:solidFill>
            <a:ln>
              <a:solidFill>
                <a:srgbClr val="32C8FA"/>
              </a:solidFill>
            </a:ln>
          </p:spPr>
          <p:txBody>
            <a:bodyPr vert="horz" wrap="square" lIns="0" tIns="43180" rIns="0" bIns="0" rtlCol="0">
              <a:spAutoFit/>
            </a:bodyPr>
            <a:lstStyle/>
            <a:p>
              <a:pPr marL="12065" marR="5080" lvl="0" indent="2540" algn="ctr" defTabSz="914400" rtl="0" eaLnBrk="1" fontAlgn="auto" latinLnBrk="0" hangingPunct="1">
                <a:lnSpc>
                  <a:spcPts val="1300"/>
                </a:lnSpc>
                <a:spcBef>
                  <a:spcPts val="34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enorite" panose="00000500000000000000" pitchFamily="2" charset="0"/>
                  <a:ea typeface="+mn-ea"/>
                  <a:cs typeface="Helvetica Neue LT Std"/>
                </a:rPr>
                <a:t>25%</a:t>
              </a:r>
              <a:endParaRPr kumimoji="0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Helvetica Neue LT Std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0C5056A-7012-4947-A849-754E07D504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145" y="4053078"/>
            <a:ext cx="720000" cy="720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2B38F9E2-3638-43BE-9663-C27F538374D1}"/>
              </a:ext>
            </a:extLst>
          </p:cNvPr>
          <p:cNvGrpSpPr/>
          <p:nvPr/>
        </p:nvGrpSpPr>
        <p:grpSpPr>
          <a:xfrm>
            <a:off x="8350145" y="4909988"/>
            <a:ext cx="540000" cy="540000"/>
            <a:chOff x="9399688" y="3351038"/>
            <a:chExt cx="540000" cy="54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E56A1D1-3260-425B-A458-4078F9AB4A34}"/>
                </a:ext>
              </a:extLst>
            </p:cNvPr>
            <p:cNvSpPr/>
            <p:nvPr/>
          </p:nvSpPr>
          <p:spPr bwMode="auto">
            <a:xfrm>
              <a:off x="9399688" y="335103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49D7C158-DE5D-4C7A-95B6-91DA06F12296}"/>
                </a:ext>
              </a:extLst>
            </p:cNvPr>
            <p:cNvSpPr/>
            <p:nvPr/>
          </p:nvSpPr>
          <p:spPr bwMode="auto">
            <a:xfrm rot="9809356">
              <a:off x="9619237" y="3379165"/>
              <a:ext cx="93375" cy="252000"/>
            </a:xfrm>
            <a:prstGeom prst="triangl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72C5C2F-EDBE-4E80-8774-FBB9C06AC8B0}"/>
              </a:ext>
            </a:extLst>
          </p:cNvPr>
          <p:cNvGrpSpPr/>
          <p:nvPr/>
        </p:nvGrpSpPr>
        <p:grpSpPr>
          <a:xfrm>
            <a:off x="8350145" y="5633524"/>
            <a:ext cx="540000" cy="540000"/>
            <a:chOff x="9399688" y="4150311"/>
            <a:chExt cx="540000" cy="54000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9D02314-CF35-412F-8128-9E9EF0A6F2EB}"/>
                </a:ext>
              </a:extLst>
            </p:cNvPr>
            <p:cNvSpPr/>
            <p:nvPr/>
          </p:nvSpPr>
          <p:spPr bwMode="auto">
            <a:xfrm>
              <a:off x="9399688" y="4150311"/>
              <a:ext cx="540000" cy="540000"/>
            </a:xfrm>
            <a:prstGeom prst="ellipse">
              <a:avLst/>
            </a:prstGeom>
            <a:solidFill>
              <a:srgbClr val="FFFFFF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783310F-C090-409C-AE4B-D580E7A50768}"/>
                </a:ext>
              </a:extLst>
            </p:cNvPr>
            <p:cNvSpPr/>
            <p:nvPr/>
          </p:nvSpPr>
          <p:spPr bwMode="auto">
            <a:xfrm rot="11697397">
              <a:off x="9651286" y="4204172"/>
              <a:ext cx="93375" cy="252000"/>
            </a:xfrm>
            <a:prstGeom prst="triangle">
              <a:avLst/>
            </a:prstGeom>
            <a:solidFill>
              <a:schemeClr val="accent2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8398E63E-D43D-4E64-9B43-3291FB4516F8}"/>
              </a:ext>
            </a:extLst>
          </p:cNvPr>
          <p:cNvSpPr/>
          <p:nvPr/>
        </p:nvSpPr>
        <p:spPr bwMode="auto">
          <a:xfrm>
            <a:off x="9044493" y="3863470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~7.3m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meters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5053EC6-03FD-41CB-946F-4998E20664DD}"/>
              </a:ext>
            </a:extLst>
          </p:cNvPr>
          <p:cNvSpPr/>
          <p:nvPr/>
        </p:nvSpPr>
        <p:spPr bwMode="auto">
          <a:xfrm>
            <a:off x="9044493" y="5447524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~5%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industrial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meters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6F07736-5C15-42B2-9D6B-DD0C3E617188}"/>
              </a:ext>
            </a:extLst>
          </p:cNvPr>
          <p:cNvSpPr/>
          <p:nvPr/>
        </p:nvSpPr>
        <p:spPr bwMode="auto">
          <a:xfrm>
            <a:off x="9044493" y="4624233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~95%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domestic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meters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F49795F-25BA-4CE5-9657-0FB3A0AFEE9E}"/>
              </a:ext>
            </a:extLst>
          </p:cNvPr>
          <p:cNvSpPr/>
          <p:nvPr/>
        </p:nvSpPr>
        <p:spPr bwMode="auto">
          <a:xfrm>
            <a:off x="8007889" y="2131308"/>
            <a:ext cx="1971596" cy="415049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2CA6839-2141-4E1F-B22D-4D4BD2F5AB13}"/>
              </a:ext>
            </a:extLst>
          </p:cNvPr>
          <p:cNvSpPr txBox="1"/>
          <p:nvPr/>
        </p:nvSpPr>
        <p:spPr>
          <a:xfrm>
            <a:off x="7968771" y="2361211"/>
            <a:ext cx="2073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National Gas Metering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 is the largest equipment manager of industrial, commercial and residential gas meters in Great Britain - providing metering and reading services on behalf of National Gas Transmission.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4494690-1296-4976-A9DA-DF3FDCCD12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65" y="2288027"/>
            <a:ext cx="3513970" cy="40262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143B32B-262A-400C-A018-F51FA6D96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967" y="5356181"/>
            <a:ext cx="720000" cy="72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E46395A-4ABB-4610-B75F-B5FA3BC63B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267" y="5356181"/>
            <a:ext cx="720000" cy="720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8453836-21CA-4A0F-A331-53D67DDECD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267" y="4243525"/>
            <a:ext cx="720000" cy="720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C50F0D00-056A-480A-9F58-7A49AC6732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267" y="3130869"/>
            <a:ext cx="720000" cy="720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7EE4A21-16EB-4106-B27B-554E3685C8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28" t="15769" r="9850" b="14001"/>
          <a:stretch/>
        </p:blipFill>
        <p:spPr>
          <a:xfrm>
            <a:off x="5889842" y="3188369"/>
            <a:ext cx="689352" cy="60499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1E690C4-610B-4C60-A14C-CD2BD1E4AE8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967" y="4243525"/>
            <a:ext cx="720000" cy="720000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CD0F4BE0-9148-4E08-BD33-47F9EB77CFFB}"/>
              </a:ext>
            </a:extLst>
          </p:cNvPr>
          <p:cNvSpPr/>
          <p:nvPr/>
        </p:nvSpPr>
        <p:spPr bwMode="auto">
          <a:xfrm>
            <a:off x="4773101" y="3036496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23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compressor stations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0AAEBC8-A8E6-4715-80C3-D22A37A89B33}"/>
              </a:ext>
            </a:extLst>
          </p:cNvPr>
          <p:cNvSpPr/>
          <p:nvPr/>
        </p:nvSpPr>
        <p:spPr bwMode="auto">
          <a:xfrm>
            <a:off x="4773101" y="4142717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7,660km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network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length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5EE6F5D-9312-4461-80DD-C71B6B90D07D}"/>
              </a:ext>
            </a:extLst>
          </p:cNvPr>
          <p:cNvSpPr/>
          <p:nvPr/>
        </p:nvSpPr>
        <p:spPr bwMode="auto">
          <a:xfrm>
            <a:off x="4773101" y="5248938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8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connected distribution networks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771FAB7-F841-43A8-AA64-89DC75BF49F8}"/>
              </a:ext>
            </a:extLst>
          </p:cNvPr>
          <p:cNvSpPr/>
          <p:nvPr/>
        </p:nvSpPr>
        <p:spPr bwMode="auto">
          <a:xfrm>
            <a:off x="6604967" y="3036496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~530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above-ground installations (AGIs)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08FF63B-C4B6-4E6B-9ED5-74781CA0CA14}"/>
              </a:ext>
            </a:extLst>
          </p:cNvPr>
          <p:cNvSpPr/>
          <p:nvPr/>
        </p:nvSpPr>
        <p:spPr bwMode="auto">
          <a:xfrm>
            <a:off x="6604967" y="4142717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Gas National Control Centre (GNCC)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2C7BA87-47ED-44FB-896D-C9ED3C9FCBAB}"/>
              </a:ext>
            </a:extLst>
          </p:cNvPr>
          <p:cNvSpPr/>
          <p:nvPr/>
        </p:nvSpPr>
        <p:spPr bwMode="auto">
          <a:xfrm>
            <a:off x="6604967" y="5248938"/>
            <a:ext cx="1332000" cy="97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ite" panose="00000500000000000000" pitchFamily="2" charset="0"/>
                <a:ea typeface="ＭＳ Ｐゴシック"/>
                <a:cs typeface="Arial"/>
              </a:rPr>
              <a:t>National Gas Services (NGS)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CD75AE7-2124-44E6-B377-84AE50851A95}"/>
              </a:ext>
            </a:extLst>
          </p:cNvPr>
          <p:cNvSpPr/>
          <p:nvPr/>
        </p:nvSpPr>
        <p:spPr bwMode="auto">
          <a:xfrm>
            <a:off x="393756" y="2126656"/>
            <a:ext cx="7543211" cy="4155150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28029B-ADE3-4FB3-8B4B-DC3F0C7CAFF4}"/>
              </a:ext>
            </a:extLst>
          </p:cNvPr>
          <p:cNvSpPr/>
          <p:nvPr/>
        </p:nvSpPr>
        <p:spPr bwMode="auto">
          <a:xfrm>
            <a:off x="8007889" y="1763875"/>
            <a:ext cx="1971596" cy="584604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norite" panose="00000500000000000000" pitchFamily="2" charset="0"/>
              <a:ea typeface="ＭＳ Ｐゴシック"/>
              <a:cs typeface="Arial"/>
            </a:endParaRP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BB0D2B5E-83A6-4A07-82F7-774CA153FCFD}"/>
              </a:ext>
            </a:extLst>
          </p:cNvPr>
          <p:cNvSpPr txBox="1">
            <a:spLocks/>
          </p:cNvSpPr>
          <p:nvPr/>
        </p:nvSpPr>
        <p:spPr bwMode="auto">
          <a:xfrm>
            <a:off x="10093673" y="5844946"/>
            <a:ext cx="1638352" cy="2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Tx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991" indent="-359991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982" indent="-359991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9973" indent="-359991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-359991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9982" indent="-359991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+mj-lt"/>
              <a:buAutoNum type="alphaL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9973" indent="-359991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+mj-lt"/>
              <a:buAutoNum type="romanL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Tx/>
              <a:buNone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240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</a:rPr>
              <a:t>Source: 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+mn-cs"/>
                <a:hlinkClick r:id="rId11"/>
              </a:rPr>
              <a:t>Digest of UK Energy Statistics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Tenorite" panose="00000500000000000000" pitchFamily="2" charset="0"/>
              <a:ea typeface="+mn-ea"/>
              <a:cs typeface="+mn-cs"/>
            </a:endParaRPr>
          </a:p>
        </p:txBody>
      </p:sp>
      <p:sp>
        <p:nvSpPr>
          <p:cNvPr id="83" name="object 31">
            <a:extLst>
              <a:ext uri="{FF2B5EF4-FFF2-40B4-BE49-F238E27FC236}">
                <a16:creationId xmlns:a16="http://schemas.microsoft.com/office/drawing/2014/main" id="{6A3FB7AA-FE78-4B6F-A721-11DC2F0E3AE6}"/>
              </a:ext>
            </a:extLst>
          </p:cNvPr>
          <p:cNvSpPr txBox="1"/>
          <p:nvPr/>
        </p:nvSpPr>
        <p:spPr>
          <a:xfrm>
            <a:off x="10093673" y="1487903"/>
            <a:ext cx="1861752" cy="2103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3180" rIns="0" bIns="0" rtlCol="0">
            <a:spAutoFit/>
          </a:bodyPr>
          <a:lstStyle/>
          <a:p>
            <a:pPr marL="12065" marR="5080" lvl="0" indent="2540" algn="l" defTabSz="914400" rtl="0" eaLnBrk="1" fontAlgn="auto" latinLnBrk="0" hangingPunct="1">
              <a:lnSpc>
                <a:spcPts val="13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" panose="00000500000000000000" pitchFamily="2" charset="0"/>
                <a:ea typeface="+mn-ea"/>
                <a:cs typeface="Helvetica Neue LT Std"/>
              </a:rPr>
              <a:t>In 2021… 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" panose="00000500000000000000" pitchFamily="2" charset="0"/>
              <a:ea typeface="+mn-ea"/>
              <a:cs typeface="Helvetica Neue LT Std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E1F5938-BB2E-4D5A-B34A-814CA20F9627}"/>
              </a:ext>
            </a:extLst>
          </p:cNvPr>
          <p:cNvSpPr/>
          <p:nvPr/>
        </p:nvSpPr>
        <p:spPr bwMode="auto">
          <a:xfrm>
            <a:off x="393756" y="1762254"/>
            <a:ext cx="7543211" cy="584604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enorite" panose="00000500000000000000" pitchFamily="2" charset="0"/>
              <a:ea typeface="ＭＳ Ｐゴシック"/>
              <a:cs typeface="Arial"/>
            </a:endParaRP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F51A5597-A091-4C19-9986-3CFBBF78257A}"/>
              </a:ext>
            </a:extLst>
          </p:cNvPr>
          <p:cNvSpPr txBox="1">
            <a:spLocks noGrp="1"/>
          </p:cNvSpPr>
          <p:nvPr>
            <p:ph sz="half" idx="4294967295"/>
          </p:nvPr>
        </p:nvSpPr>
        <p:spPr bwMode="auto">
          <a:xfrm>
            <a:off x="4022146" y="2426769"/>
            <a:ext cx="383206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indent="0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Tx/>
              <a:buNone/>
              <a:defRPr sz="2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Tx/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359991" indent="-359991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719982" indent="-359991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1079973" indent="-359991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◦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359991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+mj-lt"/>
              <a:buAutoNum type="arabicPeriod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719982" indent="-359991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+mj-lt"/>
              <a:buAutoNum type="alphaLcPeriod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1079973" indent="-359991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accent1"/>
              </a:buClr>
              <a:buFont typeface="+mj-lt"/>
              <a:buAutoNum type="romanLcPeriod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800"/>
              </a:spcAft>
              <a:buClr>
                <a:schemeClr val="tx1"/>
              </a:buClr>
              <a:buFontTx/>
              <a:buNone/>
              <a:defRPr sz="3200">
                <a:solidFill>
                  <a:schemeClr val="accent2"/>
                </a:solidFill>
                <a:latin typeface="+mn-lt"/>
                <a:ea typeface="+mn-ea"/>
              </a:defRPr>
            </a:lvl9pPr>
          </a:lstStyle>
          <a:p>
            <a:pPr>
              <a:spcAft>
                <a:spcPts val="2400"/>
              </a:spcAft>
            </a:pPr>
            <a:r>
              <a:rPr lang="en-GB" sz="1200">
                <a:solidFill>
                  <a:schemeClr val="tx1">
                    <a:lumMod val="50000"/>
                  </a:schemeClr>
                </a:solidFill>
                <a:latin typeface="Tenorite" panose="00000500000000000000" pitchFamily="2" charset="0"/>
              </a:rPr>
              <a:t>National Gas Transmission </a:t>
            </a:r>
            <a:r>
              <a:rPr lang="en-GB" sz="1200" b="0">
                <a:solidFill>
                  <a:schemeClr val="tx1">
                    <a:lumMod val="50000"/>
                  </a:schemeClr>
                </a:solidFill>
                <a:latin typeface="Tenorite" panose="00000500000000000000" pitchFamily="2" charset="0"/>
              </a:rPr>
              <a:t>owns, manages, and operates the National Transmission System (NTS) in Great Britain, making gas available when and where it's needed.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id="{0BBA911B-F1E8-4F18-A321-9E1EE275CB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74516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18000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norite"/>
                <a:ea typeface="ＭＳ Ｐゴシック"/>
                <a:cs typeface="Arial"/>
              </a:rPr>
              <a:t>National Gas overview</a:t>
            </a:r>
            <a:endParaRPr kumimoji="0" lang="en-GB" sz="4800" b="1" i="0" u="none" strike="noStrike" kern="1200" cap="none" spc="0" normalizeH="0" baseline="0" noProof="0">
              <a:ln>
                <a:noFill/>
              </a:ln>
              <a:solidFill>
                <a:srgbClr val="00B2A1"/>
              </a:solidFill>
              <a:effectLst/>
              <a:uLnTx/>
              <a:uFillTx/>
              <a:latin typeface="Tenorite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CF3B5A-FD20-4140-8898-B042D7E637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793" y="1807494"/>
            <a:ext cx="1768947" cy="465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DFAAC-D223-4AC2-8033-CF9A8DD0EE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9213" y="1812770"/>
            <a:ext cx="1768948" cy="52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A214C3B-EE76-2C1E-ACFF-E36082AC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32" y="387427"/>
            <a:ext cx="11383796" cy="1125967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dirty="0"/>
              <a:t>What is the Wormington MPCD Project?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500867-A214-9C23-650D-758FCBAC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3426" y="6291037"/>
            <a:ext cx="6610784" cy="216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kern="1200">
                <a:latin typeface="+mn-lt"/>
                <a:ea typeface="+mn-ea"/>
                <a:cs typeface="+mn-cs"/>
              </a:rPr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D3E889-3E99-9F11-1339-5E3FD2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6460" y="6291037"/>
            <a:ext cx="432768" cy="216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22D356C2-113D-466F-A9E6-BFB2DEE646A5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pic>
        <p:nvPicPr>
          <p:cNvPr id="2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96A0F9B-ACC5-2B5A-A28D-821B677C7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56" r="-3" b="-3"/>
          <a:stretch/>
        </p:blipFill>
        <p:spPr>
          <a:xfrm>
            <a:off x="6299202" y="1513393"/>
            <a:ext cx="5487368" cy="470597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D908B4-5C56-98F7-E2F3-39B858D8522A}"/>
              </a:ext>
            </a:extLst>
          </p:cNvPr>
          <p:cNvSpPr txBox="1"/>
          <p:nvPr/>
        </p:nvSpPr>
        <p:spPr>
          <a:xfrm>
            <a:off x="242888" y="1071564"/>
            <a:ext cx="5853112" cy="5130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75756"/>
                </a:solidFill>
                <a:effectLst/>
                <a:latin typeface="Tenorite" pitchFamily="2" charset="0"/>
                <a:ea typeface="Tenorite" pitchFamily="2" charset="0"/>
                <a:cs typeface="Times New Roman" panose="02020603050405020304" pitchFamily="18" charset="0"/>
              </a:rPr>
              <a:t>National Gas Transmission (NGT) owns and runs the compressor station to the east of Wormington village. 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575756"/>
              </a:solidFill>
              <a:latin typeface="Tenorite" pitchFamily="2" charset="0"/>
              <a:ea typeface="Tenorite" pitchFamily="2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75756"/>
                </a:solidFill>
                <a:effectLst/>
                <a:latin typeface="Tenorite" pitchFamily="2" charset="0"/>
                <a:ea typeface="Tenorite" pitchFamily="2" charset="0"/>
                <a:cs typeface="Times New Roman" panose="02020603050405020304" pitchFamily="18" charset="0"/>
              </a:rPr>
              <a:t>Plan to install a new compressor as part of a wider programme to invest in network ahead of environmental compressor emissions legislation which comes into effect from 1 January 2030.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575756"/>
              </a:solidFill>
              <a:latin typeface="Tenorite" pitchFamily="2" charset="0"/>
              <a:ea typeface="Tenorite" pitchFamily="2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75756"/>
                </a:solidFill>
                <a:latin typeface="Tenorite" pitchFamily="2" charset="0"/>
                <a:ea typeface="Tenorite" pitchFamily="2" charset="0"/>
                <a:cs typeface="Times New Roman" panose="02020603050405020304" pitchFamily="18" charset="0"/>
              </a:rPr>
              <a:t>R</a:t>
            </a:r>
            <a:r>
              <a:rPr lang="en-GB" sz="1800" dirty="0">
                <a:solidFill>
                  <a:srgbClr val="575756"/>
                </a:solidFill>
                <a:effectLst/>
                <a:latin typeface="Tenorite" pitchFamily="2" charset="0"/>
                <a:ea typeface="Tenorite" pitchFamily="2" charset="0"/>
                <a:cs typeface="Times New Roman" panose="02020603050405020304" pitchFamily="18" charset="0"/>
              </a:rPr>
              <a:t>eplacement of an old compressor with a brand new highly efficient and low emission compressor unit.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575756"/>
              </a:solidFill>
              <a:effectLst/>
              <a:latin typeface="Tenorite" pitchFamily="2" charset="0"/>
              <a:ea typeface="Tenorite" pitchFamily="2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575756"/>
                </a:solidFill>
                <a:latin typeface="Tenorite" pitchFamily="2" charset="0"/>
                <a:ea typeface="Tenorite" pitchFamily="2" charset="0"/>
                <a:cs typeface="Times New Roman" panose="02020603050405020304" pitchFamily="18" charset="0"/>
              </a:rPr>
              <a:t>Work requires </a:t>
            </a:r>
            <a:r>
              <a:rPr lang="en-GB" sz="1800" dirty="0">
                <a:solidFill>
                  <a:srgbClr val="575756"/>
                </a:solidFill>
                <a:effectLst/>
                <a:latin typeface="Tenorite" pitchFamily="2" charset="0"/>
                <a:ea typeface="Tenorite" pitchFamily="2" charset="0"/>
                <a:cs typeface="Times New Roman" panose="02020603050405020304" pitchFamily="18" charset="0"/>
              </a:rPr>
              <a:t>planning permission from Tewkesbury Borough Council - planning application to be submitted in 2025.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575756"/>
              </a:solidFill>
              <a:latin typeface="Tenorite" pitchFamily="2" charset="0"/>
              <a:ea typeface="Tenorite" pitchFamily="2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575756"/>
                </a:solidFill>
                <a:effectLst/>
                <a:latin typeface="Tenorite" pitchFamily="2" charset="0"/>
                <a:ea typeface="Tenorite" pitchFamily="2" charset="0"/>
                <a:cs typeface="Times New Roman" panose="02020603050405020304" pitchFamily="18" charset="0"/>
              </a:rPr>
              <a:t>Environmental surveys will be carried out in the coming weeks and months  </a:t>
            </a:r>
          </a:p>
        </p:txBody>
      </p:sp>
    </p:spTree>
    <p:extLst>
      <p:ext uri="{BB962C8B-B14F-4D97-AF65-F5344CB8AC3E}">
        <p14:creationId xmlns:p14="http://schemas.microsoft.com/office/powerpoint/2010/main" val="21375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A63CB-4FA7-4898-B134-39FA183A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ts val="800"/>
              </a:spcAft>
              <a:buClr>
                <a:srgbClr val="575756"/>
              </a:buClr>
            </a:pPr>
            <a:r>
              <a:rPr lang="en-GB" b="1" kern="0">
                <a:solidFill>
                  <a:srgbClr val="00B2A1"/>
                </a:solidFill>
                <a:latin typeface="Tenorite"/>
              </a:rPr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97F75-2C1D-4109-923A-8EB2C561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fontAlgn="base">
              <a:spcBef>
                <a:spcPct val="0"/>
              </a:spcBef>
              <a:spcAft>
                <a:spcPts val="800"/>
              </a:spcAft>
              <a:buClr>
                <a:srgbClr val="575756"/>
              </a:buClr>
            </a:pPr>
            <a:fld id="{22D356C2-113D-466F-A9E6-BFB2DEE646A5}" type="slidenum">
              <a:rPr lang="en-GB" kern="0">
                <a:solidFill>
                  <a:srgbClr val="00B2A1"/>
                </a:solidFill>
                <a:latin typeface="Tenorite"/>
              </a:rPr>
              <a:pPr defTabSz="1219170" fontAlgn="base">
                <a:spcBef>
                  <a:spcPct val="0"/>
                </a:spcBef>
                <a:spcAft>
                  <a:spcPts val="800"/>
                </a:spcAft>
                <a:buClr>
                  <a:srgbClr val="575756"/>
                </a:buClr>
              </a:pPr>
              <a:t>5</a:t>
            </a:fld>
            <a:endParaRPr lang="en-GB" kern="0">
              <a:solidFill>
                <a:srgbClr val="00B2A1"/>
              </a:solidFill>
              <a:latin typeface="Tenorite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9A1E1EC-6710-472A-B48E-5E47FFC80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33" y="293557"/>
            <a:ext cx="11383796" cy="640532"/>
          </a:xfrm>
        </p:spPr>
        <p:txBody>
          <a:bodyPr/>
          <a:lstStyle/>
          <a:p>
            <a:r>
              <a:rPr lang="en-GB" dirty="0"/>
              <a:t>Wormington MPCD Project: Scope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6ADC76-94C6-02ED-D762-8FD437217A48}"/>
              </a:ext>
            </a:extLst>
          </p:cNvPr>
          <p:cNvSpPr txBox="1"/>
          <p:nvPr/>
        </p:nvSpPr>
        <p:spPr>
          <a:xfrm>
            <a:off x="3471863" y="2014538"/>
            <a:ext cx="46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INSERT SITE MAP</a:t>
            </a:r>
          </a:p>
        </p:txBody>
      </p:sp>
    </p:spTree>
    <p:extLst>
      <p:ext uri="{BB962C8B-B14F-4D97-AF65-F5344CB8AC3E}">
        <p14:creationId xmlns:p14="http://schemas.microsoft.com/office/powerpoint/2010/main" val="2481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15B72-31D3-E463-5EA4-7DB39DD4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project status: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35C57-00BF-AB51-D02C-BC8F12A3E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INSERT PROJECT TIMELINE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6DCB9D-1F55-6493-65A7-3EBCD76D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F0F89-5BCE-9EBE-8609-934A43144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A214C3B-EE76-2C1E-ACFF-E36082AC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Community Initiatives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500867-A214-9C23-650D-758FCBAC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D3E889-3E99-9F11-1339-5E3FD2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7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06D622-ACE8-6C74-7527-FBBAA7F60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73743" y="593804"/>
            <a:ext cx="4212398" cy="27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8B8D5-9720-79BD-47DA-D71C4DE3B5E2}"/>
              </a:ext>
            </a:extLst>
          </p:cNvPr>
          <p:cNvSpPr txBox="1"/>
          <p:nvPr/>
        </p:nvSpPr>
        <p:spPr>
          <a:xfrm>
            <a:off x="6824292" y="3357247"/>
            <a:ext cx="5412949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i="1" dirty="0"/>
              <a:t>Above: National Gas volunteering at St </a:t>
            </a:r>
            <a:r>
              <a:rPr lang="en-GB" i="1" dirty="0" err="1"/>
              <a:t>Egwin’s</a:t>
            </a:r>
            <a:r>
              <a:rPr lang="en-GB" i="1" dirty="0"/>
              <a:t> School, Evesham</a:t>
            </a:r>
            <a:r>
              <a:rPr lang="en-GB" dirty="0"/>
              <a:t> </a:t>
            </a:r>
          </a:p>
        </p:txBody>
      </p:sp>
      <p:pic>
        <p:nvPicPr>
          <p:cNvPr id="2" name="Picture 1" descr="A person and kids holding colorful objects&#10;&#10;Description automatically generated">
            <a:extLst>
              <a:ext uri="{FF2B5EF4-FFF2-40B4-BE49-F238E27FC236}">
                <a16:creationId xmlns:a16="http://schemas.microsoft.com/office/drawing/2014/main" id="{F9623B2B-E0B0-C9AA-33BC-F135111F7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223" y="3330127"/>
            <a:ext cx="3678069" cy="2773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98C92-9FD6-7B50-3C5E-5DFD9507D2C9}"/>
              </a:ext>
            </a:extLst>
          </p:cNvPr>
          <p:cNvSpPr txBox="1"/>
          <p:nvPr/>
        </p:nvSpPr>
        <p:spPr>
          <a:xfrm>
            <a:off x="4083501" y="1205676"/>
            <a:ext cx="21971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We have partnered with </a:t>
            </a:r>
            <a:r>
              <a:rPr lang="en-US" b="1" dirty="0"/>
              <a:t>National Energy Action (NEA)</a:t>
            </a:r>
            <a:r>
              <a:rPr lang="en-US" dirty="0"/>
              <a:t> to offer free training and information for communities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D28241-DB66-2306-7FCE-C60AE08DC2FA}"/>
              </a:ext>
            </a:extLst>
          </p:cNvPr>
          <p:cNvSpPr txBox="1"/>
          <p:nvPr/>
        </p:nvSpPr>
        <p:spPr>
          <a:xfrm>
            <a:off x="3560354" y="6196933"/>
            <a:ext cx="49580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Above: NEA Family Fun Day </a:t>
            </a:r>
          </a:p>
        </p:txBody>
      </p:sp>
      <p:pic>
        <p:nvPicPr>
          <p:cNvPr id="12" name="Picture 11" descr="A blue and yellow logo&#10;&#10;Description automatically generated">
            <a:extLst>
              <a:ext uri="{FF2B5EF4-FFF2-40B4-BE49-F238E27FC236}">
                <a16:creationId xmlns:a16="http://schemas.microsoft.com/office/drawing/2014/main" id="{0F711F58-53B3-0FB6-659F-367042979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7722" y="4889079"/>
            <a:ext cx="2132876" cy="1218787"/>
          </a:xfrm>
          <a:prstGeom prst="rect">
            <a:avLst/>
          </a:prstGeom>
        </p:spPr>
      </p:pic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82E562D-2311-4936-5C67-1A96BDBF7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1" y="948978"/>
            <a:ext cx="3678069" cy="27585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0E4181-7E26-A9B3-D626-10195501B063}"/>
              </a:ext>
            </a:extLst>
          </p:cNvPr>
          <p:cNvSpPr txBox="1"/>
          <p:nvPr/>
        </p:nvSpPr>
        <p:spPr>
          <a:xfrm>
            <a:off x="117442" y="3646492"/>
            <a:ext cx="292800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Above: Our colleagues volunteering </a:t>
            </a:r>
          </a:p>
          <a:p>
            <a:r>
              <a:rPr lang="en-US" i="1" dirty="0"/>
              <a:t>Day at St Katharine’s </a:t>
            </a:r>
          </a:p>
          <a:p>
            <a:r>
              <a:rPr lang="en-US" i="1" dirty="0"/>
              <a:t>Church, Wormington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C64261-4BFC-4DE5-B075-F0DA058FC5F9}"/>
              </a:ext>
            </a:extLst>
          </p:cNvPr>
          <p:cNvSpPr txBox="1"/>
          <p:nvPr/>
        </p:nvSpPr>
        <p:spPr>
          <a:xfrm>
            <a:off x="6973743" y="4186749"/>
            <a:ext cx="3678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6"/>
                </a:solidFill>
                <a:hlinkClick r:id="rId7"/>
              </a:rPr>
              <a:t>Community Grant Fund</a:t>
            </a:r>
            <a:endParaRPr lang="en-GB" sz="2400" dirty="0">
              <a:solidFill>
                <a:schemeClr val="accent6"/>
              </a:solidFill>
            </a:endParaRPr>
          </a:p>
        </p:txBody>
      </p:sp>
      <p:pic>
        <p:nvPicPr>
          <p:cNvPr id="15" name="Picture 14">
            <a:hlinkClick r:id="rId8"/>
            <a:extLst>
              <a:ext uri="{FF2B5EF4-FFF2-40B4-BE49-F238E27FC236}">
                <a16:creationId xmlns:a16="http://schemas.microsoft.com/office/drawing/2014/main" id="{98174591-0A0A-472A-87D7-63D0946226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330" t="22069" r="19558" b="27292"/>
          <a:stretch/>
        </p:blipFill>
        <p:spPr>
          <a:xfrm>
            <a:off x="7443038" y="4643711"/>
            <a:ext cx="3770058" cy="18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5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9A3F10D-8657-FBB4-8BB8-26BA150EC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255" y="838119"/>
            <a:ext cx="4272079" cy="320129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A214C3B-EE76-2C1E-ACFF-E36082AC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How we will communicate with 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500867-A214-9C23-650D-758FCBAC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D3E889-3E99-9F11-1339-5E3FD2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8</a:t>
            </a:fld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041C2D5A-5707-4736-B38C-94EEEB9775B7}"/>
              </a:ext>
            </a:extLst>
          </p:cNvPr>
          <p:cNvSpPr txBox="1">
            <a:spLocks/>
          </p:cNvSpPr>
          <p:nvPr/>
        </p:nvSpPr>
        <p:spPr>
          <a:xfrm>
            <a:off x="-1886597" y="6301296"/>
            <a:ext cx="7195415" cy="1692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| te]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1004901-4BB7-9FA2-F823-2ED6F6E47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914" y="3139872"/>
            <a:ext cx="4692187" cy="3524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green pipe with a yellow and orange piping&#10;&#10;Description automatically generated with medium confidence">
            <a:extLst>
              <a:ext uri="{FF2B5EF4-FFF2-40B4-BE49-F238E27FC236}">
                <a16:creationId xmlns:a16="http://schemas.microsoft.com/office/drawing/2014/main" id="{CC274011-6685-7B85-67D0-CA68A72F0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3" y="1032757"/>
            <a:ext cx="5744307" cy="291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5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611700CD-F57C-B80B-8AC9-0DE40C0BF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445" y="2024941"/>
            <a:ext cx="4775200" cy="5042164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A214C3B-EE76-2C1E-ACFF-E36082AC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/>
              <a:t>How to find out more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500867-A214-9C23-650D-758FCBACC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Private &amp;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D3E889-3E99-9F11-1339-5E3FD2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356C2-113D-466F-A9E6-BFB2DEE646A5}" type="slidenum">
              <a:rPr lang="en-GB" smtClean="0"/>
              <a:t>9</a:t>
            </a:fld>
            <a:endParaRPr lang="en-GB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041C2D5A-5707-4736-B38C-94EEEB9775B7}"/>
              </a:ext>
            </a:extLst>
          </p:cNvPr>
          <p:cNvSpPr txBox="1">
            <a:spLocks/>
          </p:cNvSpPr>
          <p:nvPr/>
        </p:nvSpPr>
        <p:spPr>
          <a:xfrm>
            <a:off x="-1886597" y="6301296"/>
            <a:ext cx="7195415" cy="16927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| [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1DABC50-F362-4A35-96D7-2B6A4963AC06}"/>
              </a:ext>
            </a:extLst>
          </p:cNvPr>
          <p:cNvSpPr txBox="1">
            <a:spLocks/>
          </p:cNvSpPr>
          <p:nvPr/>
        </p:nvSpPr>
        <p:spPr>
          <a:xfrm>
            <a:off x="402772" y="1231386"/>
            <a:ext cx="9460419" cy="984885"/>
          </a:xfrm>
          <a:prstGeom prst="rect">
            <a:avLst/>
          </a:prstGeom>
        </p:spPr>
        <p:txBody>
          <a:bodyPr/>
          <a:lstStyle>
            <a:lvl1pPr marL="180975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6575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011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5713" indent="-18097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1313" indent="-174625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You can visit our project website at </a:t>
            </a:r>
            <a:r>
              <a:rPr lang="en-GB" dirty="0">
                <a:hlinkClick r:id="rId3"/>
              </a:rPr>
              <a:t>https://www.nationalgas.com/mpcd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We will be reaching out at various points on the project with updates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3200" b="1" dirty="0">
              <a:solidFill>
                <a:srgbClr val="00B2A1"/>
              </a:solidFill>
              <a:latin typeface="Tenorite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00B2A1"/>
                </a:solidFill>
                <a:latin typeface="Tenorite"/>
                <a:ea typeface="+mj-ea"/>
                <a:cs typeface="+mj-cs"/>
              </a:rPr>
              <a:t>Contact us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Telephone 0800 319 6185 (our team are available 9am-5pm Mon - Fri)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Email </a:t>
            </a:r>
            <a:r>
              <a:rPr lang="en-GB" dirty="0" err="1"/>
              <a:t>wormington@nationalgas.com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6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47">
      <a:dk1>
        <a:srgbClr val="575756"/>
      </a:dk1>
      <a:lt1>
        <a:sysClr val="window" lastClr="FFFFFF"/>
      </a:lt1>
      <a:dk2>
        <a:srgbClr val="878787"/>
      </a:dk2>
      <a:lt2>
        <a:srgbClr val="DADADA"/>
      </a:lt2>
      <a:accent1>
        <a:srgbClr val="7CC400"/>
      </a:accent1>
      <a:accent2>
        <a:srgbClr val="007B34"/>
      </a:accent2>
      <a:accent3>
        <a:srgbClr val="00857A"/>
      </a:accent3>
      <a:accent4>
        <a:srgbClr val="004C9D"/>
      </a:accent4>
      <a:accent5>
        <a:srgbClr val="32C8FA"/>
      </a:accent5>
      <a:accent6>
        <a:srgbClr val="00B2A1"/>
      </a:accent6>
      <a:hlink>
        <a:srgbClr val="007B34"/>
      </a:hlink>
      <a:folHlink>
        <a:srgbClr val="007B34"/>
      </a:folHlink>
    </a:clrScheme>
    <a:fontScheme name="Custom 60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T_PowerPoint template" id="{9755FDE0-8C85-C243-87AC-6EAB5DD85B14}" vid="{2164221D-13D1-A347-92C5-850C313FD352}"/>
    </a:ext>
  </a:extLst>
</a:theme>
</file>

<file path=ppt/theme/theme2.xml><?xml version="1.0" encoding="utf-8"?>
<a:theme xmlns:a="http://schemas.openxmlformats.org/drawingml/2006/main" name="1_Office Theme">
  <a:themeElements>
    <a:clrScheme name="Custom 147">
      <a:dk1>
        <a:srgbClr val="575756"/>
      </a:dk1>
      <a:lt1>
        <a:sysClr val="window" lastClr="FFFFFF"/>
      </a:lt1>
      <a:dk2>
        <a:srgbClr val="878787"/>
      </a:dk2>
      <a:lt2>
        <a:srgbClr val="DADADA"/>
      </a:lt2>
      <a:accent1>
        <a:srgbClr val="7CC400"/>
      </a:accent1>
      <a:accent2>
        <a:srgbClr val="007B34"/>
      </a:accent2>
      <a:accent3>
        <a:srgbClr val="00857A"/>
      </a:accent3>
      <a:accent4>
        <a:srgbClr val="004C9D"/>
      </a:accent4>
      <a:accent5>
        <a:srgbClr val="32C8FA"/>
      </a:accent5>
      <a:accent6>
        <a:srgbClr val="00B2A1"/>
      </a:accent6>
      <a:hlink>
        <a:srgbClr val="007B34"/>
      </a:hlink>
      <a:folHlink>
        <a:srgbClr val="007B34"/>
      </a:folHlink>
    </a:clrScheme>
    <a:fontScheme name="Custom 60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T_PowerPoint template" id="{9755FDE0-8C85-C243-87AC-6EAB5DD85B14}" vid="{2164221D-13D1-A347-92C5-850C313FD352}"/>
    </a:ext>
  </a:extLst>
</a:theme>
</file>

<file path=ppt/theme/theme3.xml><?xml version="1.0" encoding="utf-8"?>
<a:theme xmlns:a="http://schemas.openxmlformats.org/drawingml/2006/main" name="NG_PowerPoint template">
  <a:themeElements>
    <a:clrScheme name="Custom 147">
      <a:dk1>
        <a:srgbClr val="575756"/>
      </a:dk1>
      <a:lt1>
        <a:sysClr val="window" lastClr="FFFFFF"/>
      </a:lt1>
      <a:dk2>
        <a:srgbClr val="878787"/>
      </a:dk2>
      <a:lt2>
        <a:srgbClr val="DADADA"/>
      </a:lt2>
      <a:accent1>
        <a:srgbClr val="7CC400"/>
      </a:accent1>
      <a:accent2>
        <a:srgbClr val="007B34"/>
      </a:accent2>
      <a:accent3>
        <a:srgbClr val="00857A"/>
      </a:accent3>
      <a:accent4>
        <a:srgbClr val="004C9D"/>
      </a:accent4>
      <a:accent5>
        <a:srgbClr val="32C8FA"/>
      </a:accent5>
      <a:accent6>
        <a:srgbClr val="00B2A1"/>
      </a:accent6>
      <a:hlink>
        <a:srgbClr val="007B34"/>
      </a:hlink>
      <a:folHlink>
        <a:srgbClr val="007B34"/>
      </a:folHlink>
    </a:clrScheme>
    <a:fontScheme name="Custom 60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_PowerPoint template.potx  -  Read-Only" id="{1417DB31-D9A2-4667-8A1C-D2990F4A8BC4}" vid="{B3766E90-C633-41BD-84B4-44856D5C1CB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7F446213BC141B9AAED7BF638E7D0" ma:contentTypeVersion="20" ma:contentTypeDescription="Create a new document." ma:contentTypeScope="" ma:versionID="9c6867c24c3d725ae3f005335843cd38">
  <xsd:schema xmlns:xsd="http://www.w3.org/2001/XMLSchema" xmlns:xs="http://www.w3.org/2001/XMLSchema" xmlns:p="http://schemas.microsoft.com/office/2006/metadata/properties" xmlns:ns2="52057c64-3de4-4199-a8b4-b7666778671c" xmlns:ns3="bb31e633-26a3-46ea-a082-9c15170e2762" xmlns:ns4="cadce026-d35b-4a62-a2ee-1436bb44fb55" targetNamespace="http://schemas.microsoft.com/office/2006/metadata/properties" ma:root="true" ma:fieldsID="79eb9a1fa059467dc3fbbc5c830a94fd" ns2:_="" ns3:_="" ns4:_="">
    <xsd:import namespace="52057c64-3de4-4199-a8b4-b7666778671c"/>
    <xsd:import namespace="bb31e633-26a3-46ea-a082-9c15170e2762"/>
    <xsd:import namespace="cadce026-d35b-4a62-a2ee-1436bb44fb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4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57c64-3de4-4199-a8b4-b766677867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571c05a-9bf0-4b0b-ad97-e13aed49ba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1e633-26a3-46ea-a082-9c15170e276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ce026-d35b-4a62-a2ee-1436bb44fb55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4cf7a27b-9d3c-4007-acc5-3588c29af721}" ma:internalName="TaxCatchAll" ma:showField="CatchAllData" ma:web="0489993b-9740-44d8-9747-80e5cc5233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dce026-d35b-4a62-a2ee-1436bb44fb55" xsi:nil="true"/>
    <lcf76f155ced4ddcb4097134ff3c332f xmlns="52057c64-3de4-4199-a8b4-b7666778671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B06A9FE-0D52-4494-A714-AE4C5061FF1B}">
  <ds:schemaRefs>
    <ds:schemaRef ds:uri="52057c64-3de4-4199-a8b4-b7666778671c"/>
    <ds:schemaRef ds:uri="bb31e633-26a3-46ea-a082-9c15170e2762"/>
    <ds:schemaRef ds:uri="cadce026-d35b-4a62-a2ee-1436bb44fb5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1A826C3-D190-4917-A9A8-24B0F31023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6C0955-E97B-47AD-82BE-44B64AC7AB55}">
  <ds:schemaRefs>
    <ds:schemaRef ds:uri="http://schemas.openxmlformats.org/package/2006/metadata/core-properties"/>
    <ds:schemaRef ds:uri="http://purl.org/dc/elements/1.1/"/>
    <ds:schemaRef ds:uri="bb31e633-26a3-46ea-a082-9c15170e2762"/>
    <ds:schemaRef ds:uri="http://schemas.microsoft.com/office/2006/metadata/properties"/>
    <ds:schemaRef ds:uri="http://purl.org/dc/terms/"/>
    <ds:schemaRef ds:uri="http://schemas.microsoft.com/office/infopath/2007/PartnerControls"/>
    <ds:schemaRef ds:uri="52057c64-3de4-4199-a8b4-b7666778671c"/>
    <ds:schemaRef ds:uri="http://schemas.microsoft.com/office/2006/documentManagement/types"/>
    <ds:schemaRef ds:uri="cadce026-d35b-4a62-a2ee-1436bb44fb5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NGT_PowerPoint template</Template>
  <TotalTime>88</TotalTime>
  <Words>571</Words>
  <Application>Microsoft Office PowerPoint</Application>
  <PresentationFormat>Widescreen</PresentationFormat>
  <Paragraphs>92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Helvetica Neue LT Std</vt:lpstr>
      <vt:lpstr>Tenorite</vt:lpstr>
      <vt:lpstr>Calibri</vt:lpstr>
      <vt:lpstr>Office Theme</vt:lpstr>
      <vt:lpstr>1_Office Theme</vt:lpstr>
      <vt:lpstr>NG_PowerPoint template</vt:lpstr>
      <vt:lpstr>Wormington MCPD</vt:lpstr>
      <vt:lpstr>What we will be covering</vt:lpstr>
      <vt:lpstr>Our essential role in keeping Britain’s homes warm and its industry moving</vt:lpstr>
      <vt:lpstr>What is the Wormington MPCD Project?</vt:lpstr>
      <vt:lpstr>Wormington MPCD Project: Scope</vt:lpstr>
      <vt:lpstr>Current project status: Development</vt:lpstr>
      <vt:lpstr>Community Initiatives</vt:lpstr>
      <vt:lpstr>How we will communicate with you</vt:lpstr>
      <vt:lpstr>How to find out more</vt:lpstr>
      <vt:lpstr>Questions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runs here</dc:title>
  <dc:creator>Gorman, Matthew</dc:creator>
  <cp:lastModifiedBy>Shivani Nana (National Gas)</cp:lastModifiedBy>
  <cp:revision>10</cp:revision>
  <dcterms:created xsi:type="dcterms:W3CDTF">2023-03-10T11:04:00Z</dcterms:created>
  <dcterms:modified xsi:type="dcterms:W3CDTF">2024-05-23T15:21:39Z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0x0101005927F446213BC141B9AAED7BF638E7D0</vt:lpwstr>
  </property>
  <property fmtid="{D5CDD505-2E9C-101B-9397-08002B2CF9AE}" pid="3" name="MediaServiceImageTags">
    <vt:lpwstr/>
  </property>
</Properties>
</file>