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2A1"/>
    <a:srgbClr val="7CC400"/>
    <a:srgbClr val="E7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2165" y="1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25" dirty="0"/>
              <a:t>98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25" dirty="0"/>
              <a:t>98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25" dirty="0"/>
              <a:t>98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25" dirty="0"/>
              <a:t>98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25" dirty="0"/>
              <a:t>98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69284" y="9877978"/>
            <a:ext cx="166370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25" dirty="0"/>
              <a:t>98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E5431-5D65-A094-D1CB-9AC4FFF1B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B72AF608-31A8-709C-1E72-3D8B4EFD6A59}"/>
              </a:ext>
            </a:extLst>
          </p:cNvPr>
          <p:cNvCxnSpPr>
            <a:cxnSpLocks/>
            <a:stCxn id="47" idx="2"/>
            <a:endCxn id="48" idx="0"/>
          </p:cNvCxnSpPr>
          <p:nvPr/>
        </p:nvCxnSpPr>
        <p:spPr>
          <a:xfrm rot="5400000">
            <a:off x="4559212" y="292467"/>
            <a:ext cx="232403" cy="2031275"/>
          </a:xfrm>
          <a:prstGeom prst="bentConnector3">
            <a:avLst>
              <a:gd name="adj1" fmla="val 50000"/>
            </a:avLst>
          </a:prstGeom>
          <a:ln w="63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C5A5FFDF-8EA2-0CED-4E7E-F9BCBFEF2F35}"/>
              </a:ext>
            </a:extLst>
          </p:cNvPr>
          <p:cNvSpPr/>
          <p:nvPr/>
        </p:nvSpPr>
        <p:spPr>
          <a:xfrm>
            <a:off x="806450" y="579903"/>
            <a:ext cx="1692000" cy="612000"/>
          </a:xfrm>
          <a:prstGeom prst="rect">
            <a:avLst/>
          </a:prstGeom>
          <a:noFill/>
          <a:ln w="6350">
            <a:solidFill>
              <a:srgbClr val="00B2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905" algn="ctr">
              <a:lnSpc>
                <a:spcPct val="100000"/>
              </a:lnSpc>
            </a:pPr>
            <a:r>
              <a:rPr lang="en-GB" sz="800" b="1" spc="-10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Macquarie</a:t>
            </a:r>
            <a:r>
              <a:rPr lang="en-GB" sz="800" b="1" spc="5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 </a:t>
            </a:r>
            <a:r>
              <a:rPr lang="en-GB" sz="800" b="1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Asset</a:t>
            </a:r>
            <a:r>
              <a:rPr lang="en-GB" sz="800" b="1" spc="5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 </a:t>
            </a:r>
            <a:r>
              <a:rPr lang="en-GB" sz="800" b="1" spc="-10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Management</a:t>
            </a:r>
            <a:endParaRPr lang="en-GB" sz="800" dirty="0">
              <a:solidFill>
                <a:srgbClr val="00B2A1"/>
              </a:solidFill>
              <a:latin typeface="Tenorite" panose="00000500000000000000" pitchFamily="2" charset="0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lang="en-GB" sz="800" spc="-10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(60.09%)</a:t>
            </a:r>
            <a:endParaRPr lang="en-GB" sz="800" dirty="0">
              <a:solidFill>
                <a:srgbClr val="00B2A1"/>
              </a:solidFill>
              <a:latin typeface="Tenorite" panose="00000500000000000000" pitchFamily="2" charset="0"/>
              <a:cs typeface="Arial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3337C78-5364-C736-1DC6-805A5CD2B722}"/>
              </a:ext>
            </a:extLst>
          </p:cNvPr>
          <p:cNvSpPr/>
          <p:nvPr/>
        </p:nvSpPr>
        <p:spPr>
          <a:xfrm>
            <a:off x="4845050" y="579903"/>
            <a:ext cx="1692000" cy="612000"/>
          </a:xfrm>
          <a:prstGeom prst="rect">
            <a:avLst/>
          </a:prstGeom>
          <a:noFill/>
          <a:ln w="6350">
            <a:solidFill>
              <a:srgbClr val="00B2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" algn="ctr">
              <a:lnSpc>
                <a:spcPct val="100000"/>
              </a:lnSpc>
            </a:pPr>
            <a:r>
              <a:rPr lang="en-GB" sz="800" b="1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Australian </a:t>
            </a:r>
            <a:r>
              <a:rPr lang="en-GB" sz="800" b="1" spc="-10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Retirement</a:t>
            </a:r>
            <a:r>
              <a:rPr lang="en-GB" sz="800" b="1" spc="-15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 </a:t>
            </a:r>
            <a:r>
              <a:rPr lang="en-GB" sz="800" b="1" spc="-20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Trust</a:t>
            </a:r>
            <a:endParaRPr lang="en-GB" sz="800" dirty="0">
              <a:solidFill>
                <a:srgbClr val="00B2A1"/>
              </a:solidFill>
              <a:latin typeface="Tenorite" panose="00000500000000000000" pitchFamily="2" charset="0"/>
              <a:cs typeface="Arial"/>
            </a:endParaRPr>
          </a:p>
          <a:p>
            <a:pPr marL="7620" algn="ctr">
              <a:lnSpc>
                <a:spcPct val="100000"/>
              </a:lnSpc>
              <a:spcBef>
                <a:spcPts val="130"/>
              </a:spcBef>
            </a:pPr>
            <a:r>
              <a:rPr lang="en-GB" sz="800" spc="-10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(12.20%)</a:t>
            </a:r>
            <a:endParaRPr lang="en-GB" sz="800" dirty="0">
              <a:solidFill>
                <a:srgbClr val="00B2A1"/>
              </a:solidFill>
              <a:latin typeface="Tenorite" panose="00000500000000000000" pitchFamily="2" charset="0"/>
              <a:cs typeface="Arial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F9E4A5C-4DF9-4AE2-E866-417E6B4AA578}"/>
              </a:ext>
            </a:extLst>
          </p:cNvPr>
          <p:cNvSpPr/>
          <p:nvPr/>
        </p:nvSpPr>
        <p:spPr>
          <a:xfrm>
            <a:off x="1241190" y="6832952"/>
            <a:ext cx="1440000" cy="54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 err="1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Premtech</a:t>
            </a:r>
            <a:r>
              <a:rPr lang="en-GB" sz="700" b="1" dirty="0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Limited 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2C19D3-D0FC-1B3C-D703-D7ED470354BF}"/>
              </a:ext>
            </a:extLst>
          </p:cNvPr>
          <p:cNvSpPr/>
          <p:nvPr/>
        </p:nvSpPr>
        <p:spPr>
          <a:xfrm>
            <a:off x="2939775" y="6831126"/>
            <a:ext cx="1440000" cy="54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National Gas Metering Limited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E930E0D-A13A-DCAF-E9B5-F6D67A4C621E}"/>
              </a:ext>
            </a:extLst>
          </p:cNvPr>
          <p:cNvSpPr/>
          <p:nvPr/>
        </p:nvSpPr>
        <p:spPr>
          <a:xfrm>
            <a:off x="4648425" y="6831126"/>
            <a:ext cx="1440000" cy="54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National Gas Transmission Pension Trustee  companies 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3F7525D-9FD8-DD62-9D36-7A7E05FD0D01}"/>
              </a:ext>
            </a:extLst>
          </p:cNvPr>
          <p:cNvSpPr/>
          <p:nvPr/>
        </p:nvSpPr>
        <p:spPr>
          <a:xfrm>
            <a:off x="2813775" y="579903"/>
            <a:ext cx="1692000" cy="612000"/>
          </a:xfrm>
          <a:prstGeom prst="rect">
            <a:avLst/>
          </a:prstGeom>
          <a:noFill/>
          <a:ln w="6350">
            <a:solidFill>
              <a:srgbClr val="00B2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905" algn="ctr">
              <a:lnSpc>
                <a:spcPct val="100000"/>
              </a:lnSpc>
            </a:pPr>
            <a:r>
              <a:rPr lang="en-GB" sz="800" b="1" spc="-10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British Columbia Investment Management Corporation</a:t>
            </a:r>
            <a:endParaRPr lang="en-GB" sz="800" dirty="0">
              <a:solidFill>
                <a:srgbClr val="00B2A1"/>
              </a:solidFill>
              <a:latin typeface="Tenorite" panose="00000500000000000000" pitchFamily="2" charset="0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lang="en-GB" sz="800" spc="-10" dirty="0">
                <a:solidFill>
                  <a:srgbClr val="00B2A1"/>
                </a:solidFill>
                <a:latin typeface="Tenorite" panose="00000500000000000000" pitchFamily="2" charset="0"/>
                <a:cs typeface="Arial"/>
              </a:rPr>
              <a:t>(27.71%)</a:t>
            </a:r>
            <a:endParaRPr lang="en-GB" sz="800" dirty="0">
              <a:solidFill>
                <a:srgbClr val="00B2A1"/>
              </a:solidFill>
              <a:latin typeface="Tenorite" panose="00000500000000000000" pitchFamily="2" charset="0"/>
              <a:cs typeface="Arial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5E67FF2-D8F1-816E-FA62-F598AB60B35E}"/>
              </a:ext>
            </a:extLst>
          </p:cNvPr>
          <p:cNvCxnSpPr>
            <a:cxnSpLocks/>
            <a:stCxn id="48" idx="2"/>
            <a:endCxn id="50" idx="0"/>
          </p:cNvCxnSpPr>
          <p:nvPr/>
        </p:nvCxnSpPr>
        <p:spPr>
          <a:xfrm>
            <a:off x="3659775" y="1964306"/>
            <a:ext cx="0" cy="4094418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A4F317F6-2AB6-1691-3732-D038F54B09E4}"/>
              </a:ext>
            </a:extLst>
          </p:cNvPr>
          <p:cNvSpPr/>
          <p:nvPr/>
        </p:nvSpPr>
        <p:spPr>
          <a:xfrm>
            <a:off x="2813775" y="5286321"/>
            <a:ext cx="1692000" cy="54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National Gas Transmission Holdings Limited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598CB07-BE0A-B77E-F76E-24C5566859CD}"/>
              </a:ext>
            </a:extLst>
          </p:cNvPr>
          <p:cNvSpPr/>
          <p:nvPr/>
        </p:nvSpPr>
        <p:spPr>
          <a:xfrm>
            <a:off x="2813775" y="2156887"/>
            <a:ext cx="1692000" cy="540000"/>
          </a:xfrm>
          <a:prstGeom prst="rect">
            <a:avLst/>
          </a:prstGeom>
          <a:solidFill>
            <a:srgbClr val="00B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Luppiter </a:t>
            </a:r>
            <a:r>
              <a:rPr lang="en-GB" sz="800" b="1" dirty="0" err="1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BidCo</a:t>
            </a:r>
            <a:r>
              <a:rPr lang="en-GB" sz="800" b="1" dirty="0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Limited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7982A79-FC85-40EB-4820-D76187853B01}"/>
              </a:ext>
            </a:extLst>
          </p:cNvPr>
          <p:cNvSpPr/>
          <p:nvPr/>
        </p:nvSpPr>
        <p:spPr>
          <a:xfrm>
            <a:off x="2813775" y="2889468"/>
            <a:ext cx="1692000" cy="540000"/>
          </a:xfrm>
          <a:prstGeom prst="rect">
            <a:avLst/>
          </a:prstGeom>
          <a:solidFill>
            <a:srgbClr val="00B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err="1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GasT</a:t>
            </a:r>
            <a:r>
              <a:rPr lang="en-GB" sz="800" b="1" dirty="0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800" b="1" dirty="0" err="1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TopCo</a:t>
            </a:r>
            <a:r>
              <a:rPr lang="en-GB" sz="800" b="1" dirty="0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Limited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C4F9E08-A258-4495-4F4A-0316E9F7BBE2}"/>
              </a:ext>
            </a:extLst>
          </p:cNvPr>
          <p:cNvSpPr/>
          <p:nvPr/>
        </p:nvSpPr>
        <p:spPr>
          <a:xfrm>
            <a:off x="2813775" y="3622049"/>
            <a:ext cx="1692000" cy="540000"/>
          </a:xfrm>
          <a:prstGeom prst="rect">
            <a:avLst/>
          </a:prstGeom>
          <a:solidFill>
            <a:srgbClr val="00B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err="1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GasT</a:t>
            </a:r>
            <a:r>
              <a:rPr lang="en-GB" sz="800" b="1" dirty="0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800" b="1" dirty="0" err="1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PledgeCo</a:t>
            </a:r>
            <a:r>
              <a:rPr lang="en-GB" sz="800" b="1" dirty="0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Limited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6D90218-24B3-1DDC-3C5F-8A32313DA893}"/>
              </a:ext>
            </a:extLst>
          </p:cNvPr>
          <p:cNvSpPr/>
          <p:nvPr/>
        </p:nvSpPr>
        <p:spPr>
          <a:xfrm>
            <a:off x="2802292" y="4354632"/>
            <a:ext cx="1692000" cy="540000"/>
          </a:xfrm>
          <a:prstGeom prst="rect">
            <a:avLst/>
          </a:prstGeom>
          <a:solidFill>
            <a:srgbClr val="00B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err="1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GasT</a:t>
            </a:r>
            <a:r>
              <a:rPr lang="en-GB" sz="800" b="1" dirty="0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800" b="1" dirty="0" err="1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MidCo</a:t>
            </a:r>
            <a:r>
              <a:rPr lang="en-GB" sz="800" b="1" dirty="0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Limited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51B7360-4A11-C6BE-C2FE-8BE5707EDEA9}"/>
              </a:ext>
            </a:extLst>
          </p:cNvPr>
          <p:cNvSpPr/>
          <p:nvPr/>
        </p:nvSpPr>
        <p:spPr>
          <a:xfrm>
            <a:off x="2813775" y="1424306"/>
            <a:ext cx="1692000" cy="540000"/>
          </a:xfrm>
          <a:prstGeom prst="rect">
            <a:avLst/>
          </a:prstGeom>
          <a:solidFill>
            <a:srgbClr val="00B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Luppiter Consortium Limited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3E699F4-4DD7-A3DB-0445-F6FD86870588}"/>
              </a:ext>
            </a:extLst>
          </p:cNvPr>
          <p:cNvSpPr/>
          <p:nvPr/>
        </p:nvSpPr>
        <p:spPr>
          <a:xfrm>
            <a:off x="2813775" y="6058724"/>
            <a:ext cx="1692000" cy="54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National Gas Transmission plc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709310A-6767-B1AC-69EB-5D58BD5F7AEA}"/>
              </a:ext>
            </a:extLst>
          </p:cNvPr>
          <p:cNvCxnSpPr>
            <a:cxnSpLocks/>
          </p:cNvCxnSpPr>
          <p:nvPr/>
        </p:nvCxnSpPr>
        <p:spPr>
          <a:xfrm>
            <a:off x="815700" y="5127035"/>
            <a:ext cx="5943600" cy="33222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8B489186-004D-93AD-0FAE-5F2AE865DF90}"/>
              </a:ext>
            </a:extLst>
          </p:cNvPr>
          <p:cNvSpPr/>
          <p:nvPr/>
        </p:nvSpPr>
        <p:spPr>
          <a:xfrm>
            <a:off x="2681190" y="3518482"/>
            <a:ext cx="1967235" cy="1519539"/>
          </a:xfrm>
          <a:prstGeom prst="rect">
            <a:avLst/>
          </a:prstGeom>
          <a:noFill/>
          <a:ln w="12700">
            <a:solidFill>
              <a:srgbClr val="00B2A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D733548-4861-4988-283E-D3266450A3FA}"/>
              </a:ext>
            </a:extLst>
          </p:cNvPr>
          <p:cNvSpPr txBox="1"/>
          <p:nvPr/>
        </p:nvSpPr>
        <p:spPr>
          <a:xfrm>
            <a:off x="1410457" y="4080027"/>
            <a:ext cx="157797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 err="1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MidCo</a:t>
            </a:r>
            <a:r>
              <a:rPr lang="en-GB" sz="800" dirty="0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Group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A4F92C3-A91D-AC99-59D3-1527827C24D5}"/>
              </a:ext>
            </a:extLst>
          </p:cNvPr>
          <p:cNvSpPr txBox="1"/>
          <p:nvPr/>
        </p:nvSpPr>
        <p:spPr>
          <a:xfrm>
            <a:off x="1410457" y="5178056"/>
            <a:ext cx="157797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Operating Group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9E763AC-FB43-4671-1136-B0DE5043D091}"/>
              </a:ext>
            </a:extLst>
          </p:cNvPr>
          <p:cNvSpPr txBox="1"/>
          <p:nvPr/>
        </p:nvSpPr>
        <p:spPr>
          <a:xfrm>
            <a:off x="4232000" y="6184172"/>
            <a:ext cx="157797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Regulated entity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F954505F-E58E-7038-2201-E0BDC7863FC8}"/>
              </a:ext>
            </a:extLst>
          </p:cNvPr>
          <p:cNvCxnSpPr>
            <a:cxnSpLocks/>
            <a:stCxn id="46" idx="2"/>
            <a:endCxn id="48" idx="0"/>
          </p:cNvCxnSpPr>
          <p:nvPr/>
        </p:nvCxnSpPr>
        <p:spPr>
          <a:xfrm rot="16200000" flipH="1">
            <a:off x="2539911" y="304441"/>
            <a:ext cx="232403" cy="2007325"/>
          </a:xfrm>
          <a:prstGeom prst="bentConnector3">
            <a:avLst>
              <a:gd name="adj1" fmla="val 50000"/>
            </a:avLst>
          </a:prstGeom>
          <a:ln w="63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2E5D8E8-6761-4997-DE20-D497F1EA67E1}"/>
              </a:ext>
            </a:extLst>
          </p:cNvPr>
          <p:cNvCxnSpPr>
            <a:cxnSpLocks/>
            <a:stCxn id="54" idx="2"/>
            <a:endCxn id="48" idx="0"/>
          </p:cNvCxnSpPr>
          <p:nvPr/>
        </p:nvCxnSpPr>
        <p:spPr>
          <a:xfrm>
            <a:off x="3659775" y="1191903"/>
            <a:ext cx="0" cy="232403"/>
          </a:xfrm>
          <a:prstGeom prst="line">
            <a:avLst/>
          </a:prstGeom>
          <a:ln w="63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or: Elbow 82">
            <a:extLst>
              <a:ext uri="{FF2B5EF4-FFF2-40B4-BE49-F238E27FC236}">
                <a16:creationId xmlns:a16="http://schemas.microsoft.com/office/drawing/2014/main" id="{6CA6A634-CC2F-37DE-6D47-B53CB2D3C112}"/>
              </a:ext>
            </a:extLst>
          </p:cNvPr>
          <p:cNvCxnSpPr>
            <a:cxnSpLocks/>
            <a:stCxn id="50" idx="2"/>
            <a:endCxn id="51" idx="0"/>
          </p:cNvCxnSpPr>
          <p:nvPr/>
        </p:nvCxnSpPr>
        <p:spPr>
          <a:xfrm rot="5400000">
            <a:off x="2693369" y="5866546"/>
            <a:ext cx="234228" cy="1698585"/>
          </a:xfrm>
          <a:prstGeom prst="bentConnector3">
            <a:avLst>
              <a:gd name="adj1" fmla="val 50000"/>
            </a:avLst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B4613E3F-EB38-B564-C3C3-954A2A628FF6}"/>
              </a:ext>
            </a:extLst>
          </p:cNvPr>
          <p:cNvCxnSpPr>
            <a:cxnSpLocks/>
            <a:stCxn id="50" idx="2"/>
            <a:endCxn id="53" idx="0"/>
          </p:cNvCxnSpPr>
          <p:nvPr/>
        </p:nvCxnSpPr>
        <p:spPr>
          <a:xfrm rot="16200000" flipH="1">
            <a:off x="4397899" y="5860600"/>
            <a:ext cx="232402" cy="1708650"/>
          </a:xfrm>
          <a:prstGeom prst="bentConnector3">
            <a:avLst>
              <a:gd name="adj1" fmla="val 50000"/>
            </a:avLst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AD9856AD-8341-A46D-7BB1-6F8A8C48EF40}"/>
              </a:ext>
            </a:extLst>
          </p:cNvPr>
          <p:cNvCxnSpPr>
            <a:stCxn id="50" idx="2"/>
          </p:cNvCxnSpPr>
          <p:nvPr/>
        </p:nvCxnSpPr>
        <p:spPr>
          <a:xfrm flipH="1">
            <a:off x="3659774" y="6598724"/>
            <a:ext cx="1" cy="23240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825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Tenorite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NGT_EMTN Update 2024_Prospectus(3204329400.19)</dc:title>
  <dc:creator>nrodrick</dc:creator>
  <cp:lastModifiedBy>Magda Barnes</cp:lastModifiedBy>
  <cp:revision>1</cp:revision>
  <dcterms:created xsi:type="dcterms:W3CDTF">2025-08-29T08:09:24Z</dcterms:created>
  <dcterms:modified xsi:type="dcterms:W3CDTF">2025-08-29T09:20:45Z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Power PDF Create</vt:lpwstr>
  </property>
  <property fmtid="{D5CDD505-2E9C-101B-9397-08002B2CF9AE}" pid="4" name="LastSaved">
    <vt:filetime>2025-08-29T00:00:00Z</vt:filetime>
  </property>
  <property fmtid="{D5CDD505-2E9C-101B-9397-08002B2CF9AE}" pid="5" name="Producer">
    <vt:lpwstr>Power PDF Create</vt:lpwstr>
  </property>
  <property fmtid="{D5CDD505-2E9C-101B-9397-08002B2CF9AE}" pid="6" name="MSIP_Label_6b4219f1-4f00-48e0-b310-032f85269d6d_Enabled">
    <vt:lpwstr>true</vt:lpwstr>
  </property>
  <property fmtid="{D5CDD505-2E9C-101B-9397-08002B2CF9AE}" pid="7" name="MSIP_Label_6b4219f1-4f00-48e0-b310-032f85269d6d_SetDate">
    <vt:lpwstr>2025-08-29T09:19:42Z</vt:lpwstr>
  </property>
  <property fmtid="{D5CDD505-2E9C-101B-9397-08002B2CF9AE}" pid="8" name="MSIP_Label_6b4219f1-4f00-48e0-b310-032f85269d6d_Method">
    <vt:lpwstr>Standard</vt:lpwstr>
  </property>
  <property fmtid="{D5CDD505-2E9C-101B-9397-08002B2CF9AE}" pid="9" name="MSIP_Label_6b4219f1-4f00-48e0-b310-032f85269d6d_Name">
    <vt:lpwstr>Official</vt:lpwstr>
  </property>
  <property fmtid="{D5CDD505-2E9C-101B-9397-08002B2CF9AE}" pid="10" name="MSIP_Label_6b4219f1-4f00-48e0-b310-032f85269d6d_SiteId">
    <vt:lpwstr>b5d83618-97ea-48ec-b0be-8d4a7d678322</vt:lpwstr>
  </property>
  <property fmtid="{D5CDD505-2E9C-101B-9397-08002B2CF9AE}" pid="11" name="MSIP_Label_6b4219f1-4f00-48e0-b310-032f85269d6d_ActionId">
    <vt:lpwstr>73895c1c-207b-4ca8-b053-e103eae1d1a4</vt:lpwstr>
  </property>
  <property fmtid="{D5CDD505-2E9C-101B-9397-08002B2CF9AE}" pid="12" name="MSIP_Label_6b4219f1-4f00-48e0-b310-032f85269d6d_ContentBits">
    <vt:lpwstr>0</vt:lpwstr>
  </property>
  <property fmtid="{D5CDD505-2E9C-101B-9397-08002B2CF9AE}" pid="13" name="MSIP_Label_6b4219f1-4f00-48e0-b310-032f85269d6d_Tag">
    <vt:lpwstr>10, 3, 0, 1</vt:lpwstr>
  </property>
</Properties>
</file>