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43"/>
  </p:notesMasterIdLst>
  <p:handoutMasterIdLst>
    <p:handoutMasterId r:id="rId44"/>
  </p:handoutMasterIdLst>
  <p:sldIdLst>
    <p:sldId id="551" r:id="rId5"/>
    <p:sldId id="362" r:id="rId6"/>
    <p:sldId id="629" r:id="rId7"/>
    <p:sldId id="631" r:id="rId8"/>
    <p:sldId id="788" r:id="rId9"/>
    <p:sldId id="877" r:id="rId10"/>
    <p:sldId id="878" r:id="rId11"/>
    <p:sldId id="879" r:id="rId12"/>
    <p:sldId id="876" r:id="rId13"/>
    <p:sldId id="862" r:id="rId14"/>
    <p:sldId id="1140" r:id="rId15"/>
    <p:sldId id="1141" r:id="rId16"/>
    <p:sldId id="1142" r:id="rId17"/>
    <p:sldId id="1139" r:id="rId18"/>
    <p:sldId id="1143" r:id="rId19"/>
    <p:sldId id="1157" r:id="rId20"/>
    <p:sldId id="1138" r:id="rId21"/>
    <p:sldId id="1145" r:id="rId22"/>
    <p:sldId id="1158" r:id="rId23"/>
    <p:sldId id="1137" r:id="rId24"/>
    <p:sldId id="881" r:id="rId25"/>
    <p:sldId id="1132" r:id="rId26"/>
    <p:sldId id="1136" r:id="rId27"/>
    <p:sldId id="1148" r:id="rId28"/>
    <p:sldId id="870" r:id="rId29"/>
    <p:sldId id="1149" r:id="rId30"/>
    <p:sldId id="882" r:id="rId31"/>
    <p:sldId id="1135" r:id="rId32"/>
    <p:sldId id="1150" r:id="rId33"/>
    <p:sldId id="1151" r:id="rId34"/>
    <p:sldId id="1155" r:id="rId35"/>
    <p:sldId id="1152" r:id="rId36"/>
    <p:sldId id="1154" r:id="rId37"/>
    <p:sldId id="1156" r:id="rId38"/>
    <p:sldId id="873" r:id="rId39"/>
    <p:sldId id="875" r:id="rId40"/>
    <p:sldId id="712" r:id="rId41"/>
    <p:sldId id="344" r:id="rId42"/>
  </p:sldIdLst>
  <p:sldSz cx="9144000" cy="5143500" type="screen16x9"/>
  <p:notesSz cx="6797675" cy="9928225"/>
  <p:defaultTex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p:defaultTextStyle>
  <p:extLst>
    <p:ext uri="{521415D9-36F7-43E2-AB2F-B90AF26B5E84}">
      <p14:sectionLst xmlns:p14="http://schemas.microsoft.com/office/powerpoint/2010/main">
        <p14:section name="Default Section" id="{97FCD7E0-D833-4D0D-8FAF-FB91F372FC3B}">
          <p14:sldIdLst>
            <p14:sldId id="551"/>
            <p14:sldId id="362"/>
            <p14:sldId id="629"/>
            <p14:sldId id="631"/>
            <p14:sldId id="788"/>
            <p14:sldId id="877"/>
            <p14:sldId id="878"/>
            <p14:sldId id="879"/>
            <p14:sldId id="876"/>
            <p14:sldId id="862"/>
            <p14:sldId id="1140"/>
            <p14:sldId id="1141"/>
            <p14:sldId id="1142"/>
            <p14:sldId id="1139"/>
            <p14:sldId id="1143"/>
            <p14:sldId id="1157"/>
            <p14:sldId id="1138"/>
            <p14:sldId id="1145"/>
            <p14:sldId id="1158"/>
            <p14:sldId id="1137"/>
            <p14:sldId id="881"/>
            <p14:sldId id="1132"/>
            <p14:sldId id="1136"/>
            <p14:sldId id="1148"/>
            <p14:sldId id="870"/>
            <p14:sldId id="1149"/>
            <p14:sldId id="882"/>
            <p14:sldId id="1135"/>
            <p14:sldId id="1150"/>
            <p14:sldId id="1151"/>
            <p14:sldId id="1155"/>
            <p14:sldId id="1152"/>
            <p14:sldId id="1154"/>
            <p14:sldId id="1156"/>
            <p14:sldId id="873"/>
            <p14:sldId id="875"/>
            <p14:sldId id="712"/>
            <p14:sldId id="344"/>
          </p14:sldIdLst>
        </p14:section>
      </p14:sectionLst>
    </p:ext>
    <p:ext uri="{EFAFB233-063F-42B5-8137-9DF3F51BA10A}">
      <p15:sldGuideLst xmlns:p15="http://schemas.microsoft.com/office/powerpoint/2012/main">
        <p15:guide id="1" orient="horz" pos="962" userDrawn="1">
          <p15:clr>
            <a:srgbClr val="A4A3A4"/>
          </p15:clr>
        </p15:guide>
        <p15:guide id="2" pos="748" userDrawn="1">
          <p15:clr>
            <a:srgbClr val="A4A3A4"/>
          </p15:clr>
        </p15:guide>
        <p15:guide id="3" orient="horz" pos="225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ah McGugan" initials="ZM" lastIdx="2" clrIdx="0">
    <p:extLst>
      <p:ext uri="{19B8F6BF-5375-455C-9EA6-DF929625EA0E}">
        <p15:presenceInfo xmlns:p15="http://schemas.microsoft.com/office/powerpoint/2012/main" userId="S-1-5-21-4161563473-2938609101-4020916863-1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82D04"/>
    <a:srgbClr val="FD9984"/>
    <a:srgbClr val="FD9983"/>
    <a:srgbClr val="FFCCC7"/>
    <a:srgbClr val="0089D0"/>
    <a:srgbClr val="73BDE2"/>
    <a:srgbClr val="5BBCE6"/>
    <a:srgbClr val="00148C"/>
    <a:srgbClr val="CBCCD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89871" autoAdjust="0"/>
  </p:normalViewPr>
  <p:slideViewPr>
    <p:cSldViewPr snapToGrid="0">
      <p:cViewPr varScale="1">
        <p:scale>
          <a:sx n="86" d="100"/>
          <a:sy n="86" d="100"/>
        </p:scale>
        <p:origin x="342" y="84"/>
      </p:cViewPr>
      <p:guideLst>
        <p:guide orient="horz" pos="962"/>
        <p:guide pos="748"/>
        <p:guide orient="horz" pos="2255"/>
      </p:guideLst>
    </p:cSldViewPr>
  </p:slideViewPr>
  <p:outlineViewPr>
    <p:cViewPr>
      <p:scale>
        <a:sx n="33" d="100"/>
        <a:sy n="33" d="100"/>
      </p:scale>
      <p:origin x="0" y="-17172"/>
    </p:cViewPr>
  </p:outlineViewPr>
  <p:notesTextViewPr>
    <p:cViewPr>
      <p:scale>
        <a:sx n="3" d="2"/>
        <a:sy n="3" d="2"/>
      </p:scale>
      <p:origin x="0" y="0"/>
    </p:cViewPr>
  </p:notesTextViewPr>
  <p:sorterViewPr>
    <p:cViewPr varScale="1">
      <p:scale>
        <a:sx n="1" d="1"/>
        <a:sy n="1" d="1"/>
      </p:scale>
      <p:origin x="0" y="-162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uk.corporg.net\NGHOME\Share1_wok\jeni.ray\Jeni\Jeni\CSAT_SSAT%20PROGRAMME\SATS%20&amp;%20SEIS%20&#163;&amp;Scor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k.corporg.net\NGHOME\Share1_wok\jeni.ray\Jeni\Jeni\CSAT_SSAT%20PROGRAMME\SATS%20&amp;%20SEIS%20&#163;&amp;Scor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GB"/>
              <a:t>2018/19 Score range by NGG service area</a:t>
            </a:r>
          </a:p>
        </c:rich>
      </c:tx>
      <c:overlay val="1"/>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78215223097113"/>
          <c:y val="0.10940165050049101"/>
          <c:w val="0.86666229221347335"/>
          <c:h val="0.3778495343224042"/>
        </c:manualLayout>
      </c:layout>
      <c:lineChart>
        <c:grouping val="standard"/>
        <c:varyColors val="0"/>
        <c:ser>
          <c:idx val="0"/>
          <c:order val="0"/>
          <c:tx>
            <c:strRef>
              <c:f>Sheet2!$G$2</c:f>
              <c:strCache>
                <c:ptCount val="1"/>
                <c:pt idx="0">
                  <c:v>Score</c:v>
                </c:pt>
              </c:strCache>
            </c:strRef>
          </c:tx>
          <c:spPr>
            <a:ln w="28575" cap="rnd">
              <a:solidFill>
                <a:schemeClr val="accent3">
                  <a:lumMod val="50000"/>
                </a:schemeClr>
              </a:solidFill>
              <a:round/>
            </a:ln>
            <a:effectLst/>
          </c:spPr>
          <c:marker>
            <c:symbol val="none"/>
          </c:marker>
          <c:cat>
            <c:strRef>
              <c:f>Sheet2!$A$3:$A$11</c:f>
              <c:strCache>
                <c:ptCount val="9"/>
                <c:pt idx="0">
                  <c:v>Energy Balancing </c:v>
                </c:pt>
                <c:pt idx="1">
                  <c:v>Contract Services </c:v>
                </c:pt>
                <c:pt idx="2">
                  <c:v>Future Markets </c:v>
                </c:pt>
                <c:pt idx="3">
                  <c:v>Transmission Connections </c:v>
                </c:pt>
                <c:pt idx="4">
                  <c:v>Customer Liaison </c:v>
                </c:pt>
                <c:pt idx="5">
                  <c:v>Maintenance </c:v>
                </c:pt>
                <c:pt idx="6">
                  <c:v>Ops Forum &amp; Control Centre</c:v>
                </c:pt>
                <c:pt idx="7">
                  <c:v>Capacity </c:v>
                </c:pt>
                <c:pt idx="8">
                  <c:v>Emergency Planning </c:v>
                </c:pt>
              </c:strCache>
            </c:strRef>
          </c:cat>
          <c:val>
            <c:numRef>
              <c:f>Sheet2!$G$3:$G$11</c:f>
              <c:numCache>
                <c:formatCode>0.00</c:formatCode>
                <c:ptCount val="9"/>
                <c:pt idx="0">
                  <c:v>7.7</c:v>
                </c:pt>
                <c:pt idx="1">
                  <c:v>7.8</c:v>
                </c:pt>
                <c:pt idx="2">
                  <c:v>7.3529411764705879</c:v>
                </c:pt>
                <c:pt idx="3">
                  <c:v>7.7777777777777777</c:v>
                </c:pt>
                <c:pt idx="4">
                  <c:v>7.5</c:v>
                </c:pt>
                <c:pt idx="5">
                  <c:v>7.666666666666667</c:v>
                </c:pt>
                <c:pt idx="6">
                  <c:v>7.9565217391304346</c:v>
                </c:pt>
                <c:pt idx="7">
                  <c:v>8.6</c:v>
                </c:pt>
                <c:pt idx="8">
                  <c:v>8.5</c:v>
                </c:pt>
              </c:numCache>
            </c:numRef>
          </c:val>
          <c:smooth val="0"/>
          <c:extLst>
            <c:ext xmlns:c16="http://schemas.microsoft.com/office/drawing/2014/chart" uri="{C3380CC4-5D6E-409C-BE32-E72D297353CC}">
              <c16:uniqueId val="{00000000-2BF0-495E-AE54-25BF35637405}"/>
            </c:ext>
          </c:extLst>
        </c:ser>
        <c:dLbls>
          <c:showLegendKey val="0"/>
          <c:showVal val="0"/>
          <c:showCatName val="0"/>
          <c:showSerName val="0"/>
          <c:showPercent val="0"/>
          <c:showBubbleSize val="0"/>
        </c:dLbls>
        <c:smooth val="0"/>
        <c:axId val="236231944"/>
        <c:axId val="236232272"/>
      </c:lineChart>
      <c:catAx>
        <c:axId val="23623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36232272"/>
        <c:crosses val="autoZero"/>
        <c:auto val="1"/>
        <c:lblAlgn val="ctr"/>
        <c:lblOffset val="100"/>
        <c:noMultiLvlLbl val="0"/>
      </c:catAx>
      <c:valAx>
        <c:axId val="236232272"/>
        <c:scaling>
          <c:orientation val="minMax"/>
          <c:max val="9"/>
          <c:min val="6.5"/>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231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Year on Year NGG scores and response volumes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Sheet1!$A$3</c:f>
              <c:strCache>
                <c:ptCount val="1"/>
                <c:pt idx="0">
                  <c:v>Responses</c:v>
                </c:pt>
              </c:strCache>
            </c:strRef>
          </c:tx>
          <c:spPr>
            <a:solidFill>
              <a:schemeClr val="accent3"/>
            </a:solidFill>
            <a:ln>
              <a:noFill/>
            </a:ln>
            <a:effectLst/>
          </c:spPr>
          <c:invertIfNegative val="0"/>
          <c:dPt>
            <c:idx val="0"/>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1-43D3-4657-B3AD-7FB5C9C96710}"/>
              </c:ext>
            </c:extLst>
          </c:dPt>
          <c:dPt>
            <c:idx val="1"/>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3-43D3-4657-B3AD-7FB5C9C96710}"/>
              </c:ext>
            </c:extLst>
          </c:dPt>
          <c:dLbls>
            <c:dLbl>
              <c:idx val="0"/>
              <c:delete val="1"/>
              <c:extLst>
                <c:ext xmlns:c15="http://schemas.microsoft.com/office/drawing/2012/chart" uri="{CE6537A1-D6FC-4f65-9D91-7224C49458BB}"/>
                <c:ext xmlns:c16="http://schemas.microsoft.com/office/drawing/2014/chart" uri="{C3380CC4-5D6E-409C-BE32-E72D297353CC}">
                  <c16:uniqueId val="{00000001-43D3-4657-B3AD-7FB5C9C96710}"/>
                </c:ext>
              </c:extLst>
            </c:dLbl>
            <c:dLbl>
              <c:idx val="1"/>
              <c:delete val="1"/>
              <c:extLst>
                <c:ext xmlns:c15="http://schemas.microsoft.com/office/drawing/2012/chart" uri="{CE6537A1-D6FC-4f65-9D91-7224C49458BB}"/>
                <c:ext xmlns:c16="http://schemas.microsoft.com/office/drawing/2014/chart" uri="{C3380CC4-5D6E-409C-BE32-E72D297353CC}">
                  <c16:uniqueId val="{00000003-43D3-4657-B3AD-7FB5C9C96710}"/>
                </c:ext>
              </c:extLst>
            </c:dLbl>
            <c:dLbl>
              <c:idx val="2"/>
              <c:layout>
                <c:manualLayout>
                  <c:x val="-5.4807538258740775E-17"/>
                  <c:y val="0.182098765432098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D3-4657-B3AD-7FB5C9C96710}"/>
                </c:ext>
              </c:extLst>
            </c:dLbl>
            <c:dLbl>
              <c:idx val="3"/>
              <c:layout>
                <c:manualLayout>
                  <c:x val="0"/>
                  <c:y val="0.166666666666666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D3-4657-B3AD-7FB5C9C96710}"/>
                </c:ext>
              </c:extLst>
            </c:dLbl>
            <c:dLbl>
              <c:idx val="4"/>
              <c:layout>
                <c:manualLayout>
                  <c:x val="0"/>
                  <c:y val="0.285493827160493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D3-4657-B3AD-7FB5C9C96710}"/>
                </c:ext>
              </c:extLst>
            </c:dLbl>
            <c:dLbl>
              <c:idx val="5"/>
              <c:layout>
                <c:manualLayout>
                  <c:x val="-5.5555947883197312E-3"/>
                  <c:y val="0.34722222222222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D3-4657-B3AD-7FB5C9C9671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2013/14</c:v>
                </c:pt>
                <c:pt idx="1">
                  <c:v>2014/15</c:v>
                </c:pt>
                <c:pt idx="2">
                  <c:v>2015/16</c:v>
                </c:pt>
                <c:pt idx="3">
                  <c:v>2016/17</c:v>
                </c:pt>
                <c:pt idx="4">
                  <c:v>2017/18</c:v>
                </c:pt>
                <c:pt idx="5">
                  <c:v>2018/19</c:v>
                </c:pt>
              </c:strCache>
            </c:strRef>
          </c:cat>
          <c:val>
            <c:numRef>
              <c:f>Sheet1!$B$3:$G$3</c:f>
              <c:numCache>
                <c:formatCode>General</c:formatCode>
                <c:ptCount val="6"/>
                <c:pt idx="0">
                  <c:v>65</c:v>
                </c:pt>
                <c:pt idx="1">
                  <c:v>65</c:v>
                </c:pt>
                <c:pt idx="2">
                  <c:v>67</c:v>
                </c:pt>
                <c:pt idx="3">
                  <c:v>63</c:v>
                </c:pt>
                <c:pt idx="4">
                  <c:v>107</c:v>
                </c:pt>
                <c:pt idx="5">
                  <c:v>130</c:v>
                </c:pt>
              </c:numCache>
            </c:numRef>
          </c:val>
          <c:extLst>
            <c:ext xmlns:c16="http://schemas.microsoft.com/office/drawing/2014/chart" uri="{C3380CC4-5D6E-409C-BE32-E72D297353CC}">
              <c16:uniqueId val="{00000008-43D3-4657-B3AD-7FB5C9C96710}"/>
            </c:ext>
          </c:extLst>
        </c:ser>
        <c:dLbls>
          <c:showLegendKey val="0"/>
          <c:showVal val="0"/>
          <c:showCatName val="0"/>
          <c:showSerName val="0"/>
          <c:showPercent val="0"/>
          <c:showBubbleSize val="0"/>
        </c:dLbls>
        <c:gapWidth val="51"/>
        <c:overlap val="-27"/>
        <c:axId val="401112392"/>
        <c:axId val="401112720"/>
      </c:barChart>
      <c:lineChart>
        <c:grouping val="standard"/>
        <c:varyColors val="0"/>
        <c:ser>
          <c:idx val="0"/>
          <c:order val="0"/>
          <c:tx>
            <c:strRef>
              <c:f>Sheet1!$A$2</c:f>
              <c:strCache>
                <c:ptCount val="1"/>
                <c:pt idx="0">
                  <c:v>CSAT score</c:v>
                </c:pt>
              </c:strCache>
            </c:strRef>
          </c:tx>
          <c:spPr>
            <a:ln w="28575" cap="rnd">
              <a:solidFill>
                <a:schemeClr val="accent3">
                  <a:lumMod val="50000"/>
                </a:schemeClr>
              </a:solidFill>
              <a:round/>
            </a:ln>
            <a:effectLst/>
          </c:spPr>
          <c:marker>
            <c:symbol val="none"/>
          </c:marker>
          <c:dLbls>
            <c:dLbl>
              <c:idx val="0"/>
              <c:layout>
                <c:manualLayout>
                  <c:x val="-4.4095665171898356E-2"/>
                  <c:y val="-7.5617283950617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3D3-4657-B3AD-7FB5C9C96710}"/>
                </c:ext>
              </c:extLst>
            </c:dLbl>
            <c:dLbl>
              <c:idx val="1"/>
              <c:layout>
                <c:manualLayout>
                  <c:x val="-4.4444444444444446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D3-4657-B3AD-7FB5C9C96710}"/>
                </c:ext>
              </c:extLst>
            </c:dLbl>
            <c:dLbl>
              <c:idx val="2"/>
              <c:layout>
                <c:manualLayout>
                  <c:x val="-6.2780269058295909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3D3-4657-B3AD-7FB5C9C96710}"/>
                </c:ext>
              </c:extLst>
            </c:dLbl>
            <c:dLbl>
              <c:idx val="3"/>
              <c:layout>
                <c:manualLayout>
                  <c:x val="-4.1666666666666664E-2"/>
                  <c:y val="8.3333333333333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3D3-4657-B3AD-7FB5C9C96710}"/>
                </c:ext>
              </c:extLst>
            </c:dLbl>
            <c:dLbl>
              <c:idx val="4"/>
              <c:layout>
                <c:manualLayout>
                  <c:x val="-5.5978955545355036E-2"/>
                  <c:y val="-0.135802469135802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3D3-4657-B3AD-7FB5C9C96710}"/>
                </c:ext>
              </c:extLst>
            </c:dLbl>
            <c:dLbl>
              <c:idx val="5"/>
              <c:layout>
                <c:manualLayout>
                  <c:x val="-5.4895425067382382E-2"/>
                  <c:y val="-0.13888888888888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3D3-4657-B3AD-7FB5C9C9671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2013/14</c:v>
                </c:pt>
                <c:pt idx="1">
                  <c:v>2014/15</c:v>
                </c:pt>
                <c:pt idx="2">
                  <c:v>2015/16</c:v>
                </c:pt>
                <c:pt idx="3">
                  <c:v>2016/17</c:v>
                </c:pt>
                <c:pt idx="4">
                  <c:v>2017/18</c:v>
                </c:pt>
                <c:pt idx="5">
                  <c:v>2018/19</c:v>
                </c:pt>
              </c:strCache>
            </c:strRef>
          </c:cat>
          <c:val>
            <c:numRef>
              <c:f>Sheet1!$B$2:$G$2</c:f>
              <c:numCache>
                <c:formatCode>0.00</c:formatCode>
                <c:ptCount val="6"/>
                <c:pt idx="0">
                  <c:v>7.1529999999999996</c:v>
                </c:pt>
                <c:pt idx="1">
                  <c:v>7.593</c:v>
                </c:pt>
                <c:pt idx="2">
                  <c:v>7.5519999999999996</c:v>
                </c:pt>
                <c:pt idx="3">
                  <c:v>8.0269999999999992</c:v>
                </c:pt>
                <c:pt idx="4">
                  <c:v>7.5979999999999999</c:v>
                </c:pt>
                <c:pt idx="5">
                  <c:v>7.79</c:v>
                </c:pt>
              </c:numCache>
            </c:numRef>
          </c:val>
          <c:smooth val="0"/>
          <c:extLst>
            <c:ext xmlns:c16="http://schemas.microsoft.com/office/drawing/2014/chart" uri="{C3380CC4-5D6E-409C-BE32-E72D297353CC}">
              <c16:uniqueId val="{0000000E-43D3-4657-B3AD-7FB5C9C96710}"/>
            </c:ext>
          </c:extLst>
        </c:ser>
        <c:dLbls>
          <c:showLegendKey val="0"/>
          <c:showVal val="0"/>
          <c:showCatName val="0"/>
          <c:showSerName val="0"/>
          <c:showPercent val="0"/>
          <c:showBubbleSize val="0"/>
        </c:dLbls>
        <c:marker val="1"/>
        <c:smooth val="0"/>
        <c:axId val="679769680"/>
        <c:axId val="679768696"/>
      </c:lineChart>
      <c:catAx>
        <c:axId val="401112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112720"/>
        <c:crosses val="autoZero"/>
        <c:auto val="1"/>
        <c:lblAlgn val="ctr"/>
        <c:lblOffset val="100"/>
        <c:noMultiLvlLbl val="0"/>
      </c:catAx>
      <c:valAx>
        <c:axId val="4011127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112392"/>
        <c:crosses val="autoZero"/>
        <c:crossBetween val="between"/>
      </c:valAx>
      <c:valAx>
        <c:axId val="67976869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9769680"/>
        <c:crosses val="max"/>
        <c:crossBetween val="between"/>
      </c:valAx>
      <c:catAx>
        <c:axId val="679769680"/>
        <c:scaling>
          <c:orientation val="minMax"/>
        </c:scaling>
        <c:delete val="1"/>
        <c:axPos val="b"/>
        <c:numFmt formatCode="General" sourceLinked="1"/>
        <c:majorTickMark val="out"/>
        <c:minorTickMark val="none"/>
        <c:tickLblPos val="nextTo"/>
        <c:crossAx val="6797686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9D699-10B5-41C9-8B89-75409FC2076C}" type="doc">
      <dgm:prSet loTypeId="urn:microsoft.com/office/officeart/2005/8/layout/vList3" loCatId="picture" qsTypeId="urn:microsoft.com/office/officeart/2005/8/quickstyle/simple1" qsCatId="simple" csTypeId="urn:microsoft.com/office/officeart/2005/8/colors/accent1_2" csCatId="accent1" phldr="1"/>
      <dgm:spPr/>
    </dgm:pt>
    <dgm:pt modelId="{B346A3CE-8189-46AC-BB61-66B45E33CE12}">
      <dgm:prSet phldrT="[Text]" custT="1"/>
      <dgm:spPr/>
      <dgm:t>
        <a:bodyPr/>
        <a:lstStyle/>
        <a:p>
          <a:pPr algn="l"/>
          <a:r>
            <a:rPr lang="en-GB" sz="2000" dirty="0"/>
            <a:t>Should last for approximately an hour</a:t>
          </a:r>
        </a:p>
      </dgm:t>
    </dgm:pt>
    <dgm:pt modelId="{8CDFE69D-C52E-4D53-A213-F759A984DD2C}" type="parTrans" cxnId="{141858E6-DE73-4950-80D7-D3CD4C02BF42}">
      <dgm:prSet/>
      <dgm:spPr/>
      <dgm:t>
        <a:bodyPr/>
        <a:lstStyle/>
        <a:p>
          <a:pPr algn="l"/>
          <a:endParaRPr lang="en-GB" sz="1600"/>
        </a:p>
      </dgm:t>
    </dgm:pt>
    <dgm:pt modelId="{118A712C-9B84-4084-9570-48AA21650E63}" type="sibTrans" cxnId="{141858E6-DE73-4950-80D7-D3CD4C02BF42}">
      <dgm:prSet/>
      <dgm:spPr/>
      <dgm:t>
        <a:bodyPr/>
        <a:lstStyle/>
        <a:p>
          <a:pPr algn="l"/>
          <a:endParaRPr lang="en-GB" sz="1600"/>
        </a:p>
      </dgm:t>
    </dgm:pt>
    <dgm:pt modelId="{F2EF9A63-3D75-43ED-8607-ED5A130E4D76}">
      <dgm:prSet phldrT="[Text]" custT="1"/>
      <dgm:spPr/>
      <dgm:t>
        <a:bodyPr/>
        <a:lstStyle/>
        <a:p>
          <a:pPr algn="l"/>
          <a:r>
            <a:rPr lang="en-GB" sz="2000" dirty="0"/>
            <a:t>Polling via </a:t>
          </a:r>
          <a:r>
            <a:rPr lang="en-GB" sz="2000" dirty="0" err="1"/>
            <a:t>Webex</a:t>
          </a:r>
          <a:endParaRPr lang="en-GB" sz="2000" dirty="0"/>
        </a:p>
      </dgm:t>
    </dgm:pt>
    <dgm:pt modelId="{F5350886-4A0C-4A64-8BA9-D6681EE6C59A}" type="parTrans" cxnId="{414E026F-19F7-498D-AA08-A75480F4DD4D}">
      <dgm:prSet/>
      <dgm:spPr/>
      <dgm:t>
        <a:bodyPr/>
        <a:lstStyle/>
        <a:p>
          <a:pPr algn="l"/>
          <a:endParaRPr lang="en-GB" sz="1600"/>
        </a:p>
      </dgm:t>
    </dgm:pt>
    <dgm:pt modelId="{ECFF79FC-E9BE-40C0-A42E-C69CEF42816E}" type="sibTrans" cxnId="{414E026F-19F7-498D-AA08-A75480F4DD4D}">
      <dgm:prSet/>
      <dgm:spPr/>
      <dgm:t>
        <a:bodyPr/>
        <a:lstStyle/>
        <a:p>
          <a:pPr algn="l"/>
          <a:endParaRPr lang="en-GB" sz="1600"/>
        </a:p>
      </dgm:t>
    </dgm:pt>
    <dgm:pt modelId="{B6F3DE12-EDB8-4FBD-B4B4-95D978DEFCEB}">
      <dgm:prSet phldrT="[Text]" custT="1"/>
      <dgm:spPr/>
      <dgm:t>
        <a:bodyPr/>
        <a:lstStyle/>
        <a:p>
          <a:pPr algn="l"/>
          <a:r>
            <a:rPr lang="en-GB" sz="2000" dirty="0"/>
            <a:t>Your questions are welcomed throughout via chat function</a:t>
          </a:r>
        </a:p>
      </dgm:t>
    </dgm:pt>
    <dgm:pt modelId="{68C5D711-3141-4133-A293-00BDC8B5D9EA}" type="parTrans" cxnId="{A087EA88-C9BC-4B2F-80C3-498003F2B7EA}">
      <dgm:prSet/>
      <dgm:spPr/>
      <dgm:t>
        <a:bodyPr/>
        <a:lstStyle/>
        <a:p>
          <a:pPr algn="l"/>
          <a:endParaRPr lang="en-GB" sz="1600"/>
        </a:p>
      </dgm:t>
    </dgm:pt>
    <dgm:pt modelId="{A3111D0E-3270-4E41-8B59-3035C74ECC25}" type="sibTrans" cxnId="{A087EA88-C9BC-4B2F-80C3-498003F2B7EA}">
      <dgm:prSet/>
      <dgm:spPr/>
      <dgm:t>
        <a:bodyPr/>
        <a:lstStyle/>
        <a:p>
          <a:pPr algn="l"/>
          <a:endParaRPr lang="en-GB" sz="1600"/>
        </a:p>
      </dgm:t>
    </dgm:pt>
    <dgm:pt modelId="{633AA0A8-EF3A-4779-B555-DA6BCC6C6F03}">
      <dgm:prSet phldrT="[Text]" custT="1"/>
      <dgm:spPr/>
      <dgm:t>
        <a:bodyPr/>
        <a:lstStyle/>
        <a:p>
          <a:pPr algn="l"/>
          <a:r>
            <a:rPr lang="en-GB" sz="2000" dirty="0"/>
            <a:t>All callers will be placed on mute</a:t>
          </a:r>
        </a:p>
      </dgm:t>
    </dgm:pt>
    <dgm:pt modelId="{695C43DB-41EA-4E68-A786-DF257B9AB17C}" type="parTrans" cxnId="{BB905950-741C-402E-BECA-53AA8F418597}">
      <dgm:prSet/>
      <dgm:spPr/>
      <dgm:t>
        <a:bodyPr/>
        <a:lstStyle/>
        <a:p>
          <a:endParaRPr lang="en-US"/>
        </a:p>
      </dgm:t>
    </dgm:pt>
    <dgm:pt modelId="{5D9B92BB-55CB-44BC-9DCC-2631246A163E}" type="sibTrans" cxnId="{BB905950-741C-402E-BECA-53AA8F418597}">
      <dgm:prSet/>
      <dgm:spPr/>
      <dgm:t>
        <a:bodyPr/>
        <a:lstStyle/>
        <a:p>
          <a:endParaRPr lang="en-US"/>
        </a:p>
      </dgm:t>
    </dgm:pt>
    <dgm:pt modelId="{73BE0964-F97E-49D0-92AA-1B5FAE93E98F}">
      <dgm:prSet phldrT="[Text]" custT="1"/>
      <dgm:spPr/>
      <dgm:t>
        <a:bodyPr/>
        <a:lstStyle/>
        <a:p>
          <a:pPr algn="l"/>
          <a:r>
            <a:rPr lang="en-GB" sz="2000" dirty="0"/>
            <a:t>Slides will be circulated after the call</a:t>
          </a:r>
        </a:p>
      </dgm:t>
    </dgm:pt>
    <dgm:pt modelId="{C656DD84-FF07-42C5-BE8D-00A8AAC1BE19}" type="parTrans" cxnId="{A0C3666B-219E-4059-86BF-5B074DA2BF07}">
      <dgm:prSet/>
      <dgm:spPr/>
      <dgm:t>
        <a:bodyPr/>
        <a:lstStyle/>
        <a:p>
          <a:endParaRPr lang="en-GB"/>
        </a:p>
      </dgm:t>
    </dgm:pt>
    <dgm:pt modelId="{E9578F02-910E-4B55-BA3A-ED641E298170}" type="sibTrans" cxnId="{A0C3666B-219E-4059-86BF-5B074DA2BF07}">
      <dgm:prSet/>
      <dgm:spPr/>
      <dgm:t>
        <a:bodyPr/>
        <a:lstStyle/>
        <a:p>
          <a:endParaRPr lang="en-GB"/>
        </a:p>
      </dgm:t>
    </dgm:pt>
    <dgm:pt modelId="{787BB6AF-BE26-4E2E-8965-94F668C1BF30}" type="pres">
      <dgm:prSet presAssocID="{E119D699-10B5-41C9-8B89-75409FC2076C}" presName="linearFlow" presStyleCnt="0">
        <dgm:presLayoutVars>
          <dgm:dir/>
          <dgm:resizeHandles val="exact"/>
        </dgm:presLayoutVars>
      </dgm:prSet>
      <dgm:spPr/>
    </dgm:pt>
    <dgm:pt modelId="{C719D792-E547-4451-889F-B406E80AD726}" type="pres">
      <dgm:prSet presAssocID="{B346A3CE-8189-46AC-BB61-66B45E33CE12}" presName="composite" presStyleCnt="0"/>
      <dgm:spPr/>
    </dgm:pt>
    <dgm:pt modelId="{2370D30F-D368-42D6-A733-9EBF58183425}" type="pres">
      <dgm:prSet presAssocID="{B346A3CE-8189-46AC-BB61-66B45E33CE12}" presName="imgShp" presStyleLbl="fgImgPlace1" presStyleIdx="0" presStyleCnt="5"/>
      <dgm:spPr/>
    </dgm:pt>
    <dgm:pt modelId="{800D8174-5BB9-467E-A8C9-5E2FAB1A0D65}" type="pres">
      <dgm:prSet presAssocID="{B346A3CE-8189-46AC-BB61-66B45E33CE12}" presName="txShp" presStyleLbl="node1" presStyleIdx="0" presStyleCnt="5">
        <dgm:presLayoutVars>
          <dgm:bulletEnabled val="1"/>
        </dgm:presLayoutVars>
      </dgm:prSet>
      <dgm:spPr/>
    </dgm:pt>
    <dgm:pt modelId="{6E75F66E-E9E4-4241-9A56-3AECA4A4C446}" type="pres">
      <dgm:prSet presAssocID="{118A712C-9B84-4084-9570-48AA21650E63}" presName="spacing" presStyleCnt="0"/>
      <dgm:spPr/>
    </dgm:pt>
    <dgm:pt modelId="{523478B7-FAB0-427A-954C-1B1AA0A936D3}" type="pres">
      <dgm:prSet presAssocID="{F2EF9A63-3D75-43ED-8607-ED5A130E4D76}" presName="composite" presStyleCnt="0"/>
      <dgm:spPr/>
    </dgm:pt>
    <dgm:pt modelId="{6220AE92-6E8C-460B-8E70-6112E902A107}" type="pres">
      <dgm:prSet presAssocID="{F2EF9A63-3D75-43ED-8607-ED5A130E4D76}" presName="imgShp" presStyleLbl="fgImgPlace1" presStyleIdx="1" presStyleCnt="5"/>
      <dgm:spPr/>
    </dgm:pt>
    <dgm:pt modelId="{97660C2F-D65F-4AAE-B25D-95A969EDBE37}" type="pres">
      <dgm:prSet presAssocID="{F2EF9A63-3D75-43ED-8607-ED5A130E4D76}" presName="txShp" presStyleLbl="node1" presStyleIdx="1" presStyleCnt="5">
        <dgm:presLayoutVars>
          <dgm:bulletEnabled val="1"/>
        </dgm:presLayoutVars>
      </dgm:prSet>
      <dgm:spPr/>
    </dgm:pt>
    <dgm:pt modelId="{DD02AA59-2E53-449C-BA0B-B8C809C23E5D}" type="pres">
      <dgm:prSet presAssocID="{ECFF79FC-E9BE-40C0-A42E-C69CEF42816E}" presName="spacing" presStyleCnt="0"/>
      <dgm:spPr/>
    </dgm:pt>
    <dgm:pt modelId="{DC7D5E15-73E7-4B3C-8BCC-961F2728CAE2}" type="pres">
      <dgm:prSet presAssocID="{B6F3DE12-EDB8-4FBD-B4B4-95D978DEFCEB}" presName="composite" presStyleCnt="0"/>
      <dgm:spPr/>
    </dgm:pt>
    <dgm:pt modelId="{D6641BF2-08E4-41E6-BE26-90D0FCEDC066}" type="pres">
      <dgm:prSet presAssocID="{B6F3DE12-EDB8-4FBD-B4B4-95D978DEFCEB}" presName="imgShp" presStyleLbl="fgImgPlace1" presStyleIdx="2" presStyleCnt="5"/>
      <dgm:spPr/>
    </dgm:pt>
    <dgm:pt modelId="{92372183-DF08-4597-8EDC-25ED37D59545}" type="pres">
      <dgm:prSet presAssocID="{B6F3DE12-EDB8-4FBD-B4B4-95D978DEFCEB}" presName="txShp" presStyleLbl="node1" presStyleIdx="2" presStyleCnt="5">
        <dgm:presLayoutVars>
          <dgm:bulletEnabled val="1"/>
        </dgm:presLayoutVars>
      </dgm:prSet>
      <dgm:spPr/>
    </dgm:pt>
    <dgm:pt modelId="{DB260B14-B32D-402D-98A5-6D9B3EFCB3B1}" type="pres">
      <dgm:prSet presAssocID="{A3111D0E-3270-4E41-8B59-3035C74ECC25}" presName="spacing" presStyleCnt="0"/>
      <dgm:spPr/>
    </dgm:pt>
    <dgm:pt modelId="{4F6FB9E1-0AE9-43BC-AB47-58ABD1C9F67A}" type="pres">
      <dgm:prSet presAssocID="{633AA0A8-EF3A-4779-B555-DA6BCC6C6F03}" presName="composite" presStyleCnt="0"/>
      <dgm:spPr/>
    </dgm:pt>
    <dgm:pt modelId="{52B0EDED-8768-44FC-B1B3-43ED4B53BEEE}" type="pres">
      <dgm:prSet presAssocID="{633AA0A8-EF3A-4779-B555-DA6BCC6C6F03}" presName="imgShp" presStyleLbl="fgImgPlace1" presStyleIdx="3" presStyleCnt="5"/>
      <dgm:spPr/>
    </dgm:pt>
    <dgm:pt modelId="{A35D8C21-03A3-4368-88CB-2646A0254D9D}" type="pres">
      <dgm:prSet presAssocID="{633AA0A8-EF3A-4779-B555-DA6BCC6C6F03}" presName="txShp" presStyleLbl="node1" presStyleIdx="3" presStyleCnt="5">
        <dgm:presLayoutVars>
          <dgm:bulletEnabled val="1"/>
        </dgm:presLayoutVars>
      </dgm:prSet>
      <dgm:spPr/>
    </dgm:pt>
    <dgm:pt modelId="{D95B68DE-CA7B-4FE7-BE15-6A8757304D5F}" type="pres">
      <dgm:prSet presAssocID="{5D9B92BB-55CB-44BC-9DCC-2631246A163E}" presName="spacing" presStyleCnt="0"/>
      <dgm:spPr/>
    </dgm:pt>
    <dgm:pt modelId="{1D4B2DCA-DAAD-435E-988A-16A9FEB2BDDA}" type="pres">
      <dgm:prSet presAssocID="{73BE0964-F97E-49D0-92AA-1B5FAE93E98F}" presName="composite" presStyleCnt="0"/>
      <dgm:spPr/>
    </dgm:pt>
    <dgm:pt modelId="{98F4C9FC-3C79-466A-B39E-1E0D0DD669A2}" type="pres">
      <dgm:prSet presAssocID="{73BE0964-F97E-49D0-92AA-1B5FAE93E98F}" presName="imgShp" presStyleLbl="fgImgPlace1" presStyleIdx="4" presStyleCnt="5"/>
      <dgm:spPr/>
    </dgm:pt>
    <dgm:pt modelId="{2CFAE144-2270-4966-B741-80D0D9A77522}" type="pres">
      <dgm:prSet presAssocID="{73BE0964-F97E-49D0-92AA-1B5FAE93E98F}" presName="txShp" presStyleLbl="node1" presStyleIdx="4" presStyleCnt="5">
        <dgm:presLayoutVars>
          <dgm:bulletEnabled val="1"/>
        </dgm:presLayoutVars>
      </dgm:prSet>
      <dgm:spPr/>
    </dgm:pt>
  </dgm:ptLst>
  <dgm:cxnLst>
    <dgm:cxn modelId="{89E04403-F149-43F0-91BE-871C57FFC701}" type="presOf" srcId="{B346A3CE-8189-46AC-BB61-66B45E33CE12}" destId="{800D8174-5BB9-467E-A8C9-5E2FAB1A0D65}" srcOrd="0" destOrd="0" presId="urn:microsoft.com/office/officeart/2005/8/layout/vList3"/>
    <dgm:cxn modelId="{25D43B1E-DA10-424A-ABC3-BE7547013E76}" type="presOf" srcId="{73BE0964-F97E-49D0-92AA-1B5FAE93E98F}" destId="{2CFAE144-2270-4966-B741-80D0D9A77522}" srcOrd="0" destOrd="0" presId="urn:microsoft.com/office/officeart/2005/8/layout/vList3"/>
    <dgm:cxn modelId="{A0C3666B-219E-4059-86BF-5B074DA2BF07}" srcId="{E119D699-10B5-41C9-8B89-75409FC2076C}" destId="{73BE0964-F97E-49D0-92AA-1B5FAE93E98F}" srcOrd="4" destOrd="0" parTransId="{C656DD84-FF07-42C5-BE8D-00A8AAC1BE19}" sibTransId="{E9578F02-910E-4B55-BA3A-ED641E298170}"/>
    <dgm:cxn modelId="{414E026F-19F7-498D-AA08-A75480F4DD4D}" srcId="{E119D699-10B5-41C9-8B89-75409FC2076C}" destId="{F2EF9A63-3D75-43ED-8607-ED5A130E4D76}" srcOrd="1" destOrd="0" parTransId="{F5350886-4A0C-4A64-8BA9-D6681EE6C59A}" sibTransId="{ECFF79FC-E9BE-40C0-A42E-C69CEF42816E}"/>
    <dgm:cxn modelId="{BB905950-741C-402E-BECA-53AA8F418597}" srcId="{E119D699-10B5-41C9-8B89-75409FC2076C}" destId="{633AA0A8-EF3A-4779-B555-DA6BCC6C6F03}" srcOrd="3" destOrd="0" parTransId="{695C43DB-41EA-4E68-A786-DF257B9AB17C}" sibTransId="{5D9B92BB-55CB-44BC-9DCC-2631246A163E}"/>
    <dgm:cxn modelId="{A087EA88-C9BC-4B2F-80C3-498003F2B7EA}" srcId="{E119D699-10B5-41C9-8B89-75409FC2076C}" destId="{B6F3DE12-EDB8-4FBD-B4B4-95D978DEFCEB}" srcOrd="2" destOrd="0" parTransId="{68C5D711-3141-4133-A293-00BDC8B5D9EA}" sibTransId="{A3111D0E-3270-4E41-8B59-3035C74ECC25}"/>
    <dgm:cxn modelId="{EBD2D0A7-4C4D-430C-82D3-3E607586F9B4}" type="presOf" srcId="{B6F3DE12-EDB8-4FBD-B4B4-95D978DEFCEB}" destId="{92372183-DF08-4597-8EDC-25ED37D59545}" srcOrd="0" destOrd="0" presId="urn:microsoft.com/office/officeart/2005/8/layout/vList3"/>
    <dgm:cxn modelId="{93F8D6B7-5F40-4CC2-A7BF-EE4703737E4F}" type="presOf" srcId="{633AA0A8-EF3A-4779-B555-DA6BCC6C6F03}" destId="{A35D8C21-03A3-4368-88CB-2646A0254D9D}" srcOrd="0" destOrd="0" presId="urn:microsoft.com/office/officeart/2005/8/layout/vList3"/>
    <dgm:cxn modelId="{B3CEB7D8-28C2-49A9-977F-AD7C304F3DA2}" type="presOf" srcId="{F2EF9A63-3D75-43ED-8607-ED5A130E4D76}" destId="{97660C2F-D65F-4AAE-B25D-95A969EDBE37}" srcOrd="0" destOrd="0" presId="urn:microsoft.com/office/officeart/2005/8/layout/vList3"/>
    <dgm:cxn modelId="{141858E6-DE73-4950-80D7-D3CD4C02BF42}" srcId="{E119D699-10B5-41C9-8B89-75409FC2076C}" destId="{B346A3CE-8189-46AC-BB61-66B45E33CE12}" srcOrd="0" destOrd="0" parTransId="{8CDFE69D-C52E-4D53-A213-F759A984DD2C}" sibTransId="{118A712C-9B84-4084-9570-48AA21650E63}"/>
    <dgm:cxn modelId="{EA113AFC-047E-4EC1-A660-2B44EA8F2C09}" type="presOf" srcId="{E119D699-10B5-41C9-8B89-75409FC2076C}" destId="{787BB6AF-BE26-4E2E-8965-94F668C1BF30}" srcOrd="0" destOrd="0" presId="urn:microsoft.com/office/officeart/2005/8/layout/vList3"/>
    <dgm:cxn modelId="{F600C4F6-2821-42EF-9E18-71C689352C2C}" type="presParOf" srcId="{787BB6AF-BE26-4E2E-8965-94F668C1BF30}" destId="{C719D792-E547-4451-889F-B406E80AD726}" srcOrd="0" destOrd="0" presId="urn:microsoft.com/office/officeart/2005/8/layout/vList3"/>
    <dgm:cxn modelId="{3E935B6B-448C-41F0-89FE-08982D470404}" type="presParOf" srcId="{C719D792-E547-4451-889F-B406E80AD726}" destId="{2370D30F-D368-42D6-A733-9EBF58183425}" srcOrd="0" destOrd="0" presId="urn:microsoft.com/office/officeart/2005/8/layout/vList3"/>
    <dgm:cxn modelId="{98305EB3-E9F6-4B6A-875E-DED95B6CCE68}" type="presParOf" srcId="{C719D792-E547-4451-889F-B406E80AD726}" destId="{800D8174-5BB9-467E-A8C9-5E2FAB1A0D65}" srcOrd="1" destOrd="0" presId="urn:microsoft.com/office/officeart/2005/8/layout/vList3"/>
    <dgm:cxn modelId="{2A467058-665A-464D-BB9C-D87F70E5F8AE}" type="presParOf" srcId="{787BB6AF-BE26-4E2E-8965-94F668C1BF30}" destId="{6E75F66E-E9E4-4241-9A56-3AECA4A4C446}" srcOrd="1" destOrd="0" presId="urn:microsoft.com/office/officeart/2005/8/layout/vList3"/>
    <dgm:cxn modelId="{2D5A12D4-83CE-45B8-853A-BA220F3D5BD5}" type="presParOf" srcId="{787BB6AF-BE26-4E2E-8965-94F668C1BF30}" destId="{523478B7-FAB0-427A-954C-1B1AA0A936D3}" srcOrd="2" destOrd="0" presId="urn:microsoft.com/office/officeart/2005/8/layout/vList3"/>
    <dgm:cxn modelId="{F6384BBC-98C6-4FD0-A6F2-C6813E376FEA}" type="presParOf" srcId="{523478B7-FAB0-427A-954C-1B1AA0A936D3}" destId="{6220AE92-6E8C-460B-8E70-6112E902A107}" srcOrd="0" destOrd="0" presId="urn:microsoft.com/office/officeart/2005/8/layout/vList3"/>
    <dgm:cxn modelId="{5FD0BB59-C969-47F6-883B-1A7EB4747CF1}" type="presParOf" srcId="{523478B7-FAB0-427A-954C-1B1AA0A936D3}" destId="{97660C2F-D65F-4AAE-B25D-95A969EDBE37}" srcOrd="1" destOrd="0" presId="urn:microsoft.com/office/officeart/2005/8/layout/vList3"/>
    <dgm:cxn modelId="{BDBF180D-48E1-46EE-B49B-0DDDA35B9C82}" type="presParOf" srcId="{787BB6AF-BE26-4E2E-8965-94F668C1BF30}" destId="{DD02AA59-2E53-449C-BA0B-B8C809C23E5D}" srcOrd="3" destOrd="0" presId="urn:microsoft.com/office/officeart/2005/8/layout/vList3"/>
    <dgm:cxn modelId="{3BB5F2F4-889F-4A48-A2BB-D8222CAB6ED5}" type="presParOf" srcId="{787BB6AF-BE26-4E2E-8965-94F668C1BF30}" destId="{DC7D5E15-73E7-4B3C-8BCC-961F2728CAE2}" srcOrd="4" destOrd="0" presId="urn:microsoft.com/office/officeart/2005/8/layout/vList3"/>
    <dgm:cxn modelId="{66273BD3-0B58-4510-8018-74E024DFB366}" type="presParOf" srcId="{DC7D5E15-73E7-4B3C-8BCC-961F2728CAE2}" destId="{D6641BF2-08E4-41E6-BE26-90D0FCEDC066}" srcOrd="0" destOrd="0" presId="urn:microsoft.com/office/officeart/2005/8/layout/vList3"/>
    <dgm:cxn modelId="{16E6A18D-1425-4CB9-8639-7E71FD7C96F7}" type="presParOf" srcId="{DC7D5E15-73E7-4B3C-8BCC-961F2728CAE2}" destId="{92372183-DF08-4597-8EDC-25ED37D59545}" srcOrd="1" destOrd="0" presId="urn:microsoft.com/office/officeart/2005/8/layout/vList3"/>
    <dgm:cxn modelId="{3C16E728-BE3C-42ED-AF2E-53EB6448B669}" type="presParOf" srcId="{787BB6AF-BE26-4E2E-8965-94F668C1BF30}" destId="{DB260B14-B32D-402D-98A5-6D9B3EFCB3B1}" srcOrd="5" destOrd="0" presId="urn:microsoft.com/office/officeart/2005/8/layout/vList3"/>
    <dgm:cxn modelId="{F180EA89-2F42-4BA3-B8D8-7D9E60A12DC0}" type="presParOf" srcId="{787BB6AF-BE26-4E2E-8965-94F668C1BF30}" destId="{4F6FB9E1-0AE9-43BC-AB47-58ABD1C9F67A}" srcOrd="6" destOrd="0" presId="urn:microsoft.com/office/officeart/2005/8/layout/vList3"/>
    <dgm:cxn modelId="{2934A919-5F22-4090-A948-46492C10322A}" type="presParOf" srcId="{4F6FB9E1-0AE9-43BC-AB47-58ABD1C9F67A}" destId="{52B0EDED-8768-44FC-B1B3-43ED4B53BEEE}" srcOrd="0" destOrd="0" presId="urn:microsoft.com/office/officeart/2005/8/layout/vList3"/>
    <dgm:cxn modelId="{DD3CFCC4-08A3-43A9-BC94-1519BEC9E281}" type="presParOf" srcId="{4F6FB9E1-0AE9-43BC-AB47-58ABD1C9F67A}" destId="{A35D8C21-03A3-4368-88CB-2646A0254D9D}" srcOrd="1" destOrd="0" presId="urn:microsoft.com/office/officeart/2005/8/layout/vList3"/>
    <dgm:cxn modelId="{AB2756E8-67FF-4CD3-BBAD-2221077A84B1}" type="presParOf" srcId="{787BB6AF-BE26-4E2E-8965-94F668C1BF30}" destId="{D95B68DE-CA7B-4FE7-BE15-6A8757304D5F}" srcOrd="7" destOrd="0" presId="urn:microsoft.com/office/officeart/2005/8/layout/vList3"/>
    <dgm:cxn modelId="{74781939-37F1-45CB-BD81-A29ADA520D09}" type="presParOf" srcId="{787BB6AF-BE26-4E2E-8965-94F668C1BF30}" destId="{1D4B2DCA-DAAD-435E-988A-16A9FEB2BDDA}" srcOrd="8" destOrd="0" presId="urn:microsoft.com/office/officeart/2005/8/layout/vList3"/>
    <dgm:cxn modelId="{4464DE6D-DA44-4FF8-8BE7-679998E1A32D}" type="presParOf" srcId="{1D4B2DCA-DAAD-435E-988A-16A9FEB2BDDA}" destId="{98F4C9FC-3C79-466A-B39E-1E0D0DD669A2}" srcOrd="0" destOrd="0" presId="urn:microsoft.com/office/officeart/2005/8/layout/vList3"/>
    <dgm:cxn modelId="{C836A581-D186-4BC9-8BF3-423DF60902A3}" type="presParOf" srcId="{1D4B2DCA-DAAD-435E-988A-16A9FEB2BDDA}" destId="{2CFAE144-2270-4966-B741-80D0D9A7752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D8174-5BB9-467E-A8C9-5E2FAB1A0D65}">
      <dsp:nvSpPr>
        <dsp:cNvPr id="0" name=""/>
        <dsp:cNvSpPr/>
      </dsp:nvSpPr>
      <dsp:spPr>
        <a:xfrm rot="10800000">
          <a:off x="2041231" y="1589"/>
          <a:ext cx="7565880" cy="54215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77" tIns="76200" rIns="142240" bIns="76200" numCol="1" spcCol="1270" anchor="ctr" anchorCtr="0">
          <a:noAutofit/>
        </a:bodyPr>
        <a:lstStyle/>
        <a:p>
          <a:pPr marL="0" lvl="0" indent="0" algn="l" defTabSz="889000">
            <a:lnSpc>
              <a:spcPct val="90000"/>
            </a:lnSpc>
            <a:spcBef>
              <a:spcPct val="0"/>
            </a:spcBef>
            <a:spcAft>
              <a:spcPct val="35000"/>
            </a:spcAft>
            <a:buNone/>
          </a:pPr>
          <a:r>
            <a:rPr lang="en-GB" sz="2000" kern="1200" dirty="0"/>
            <a:t>Should last for approximately an hour</a:t>
          </a:r>
        </a:p>
      </dsp:txBody>
      <dsp:txXfrm rot="10800000">
        <a:off x="2176771" y="1589"/>
        <a:ext cx="7430340" cy="542159"/>
      </dsp:txXfrm>
    </dsp:sp>
    <dsp:sp modelId="{2370D30F-D368-42D6-A733-9EBF58183425}">
      <dsp:nvSpPr>
        <dsp:cNvPr id="0" name=""/>
        <dsp:cNvSpPr/>
      </dsp:nvSpPr>
      <dsp:spPr>
        <a:xfrm>
          <a:off x="1770151" y="1589"/>
          <a:ext cx="542159" cy="54215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660C2F-D65F-4AAE-B25D-95A969EDBE37}">
      <dsp:nvSpPr>
        <dsp:cNvPr id="0" name=""/>
        <dsp:cNvSpPr/>
      </dsp:nvSpPr>
      <dsp:spPr>
        <a:xfrm rot="10800000">
          <a:off x="2041231" y="679289"/>
          <a:ext cx="7565880" cy="54215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77" tIns="76200" rIns="142240" bIns="76200" numCol="1" spcCol="1270" anchor="ctr" anchorCtr="0">
          <a:noAutofit/>
        </a:bodyPr>
        <a:lstStyle/>
        <a:p>
          <a:pPr marL="0" lvl="0" indent="0" algn="l" defTabSz="889000">
            <a:lnSpc>
              <a:spcPct val="90000"/>
            </a:lnSpc>
            <a:spcBef>
              <a:spcPct val="0"/>
            </a:spcBef>
            <a:spcAft>
              <a:spcPct val="35000"/>
            </a:spcAft>
            <a:buNone/>
          </a:pPr>
          <a:r>
            <a:rPr lang="en-GB" sz="2000" kern="1200" dirty="0"/>
            <a:t>Polling via </a:t>
          </a:r>
          <a:r>
            <a:rPr lang="en-GB" sz="2000" kern="1200" dirty="0" err="1"/>
            <a:t>Webex</a:t>
          </a:r>
          <a:endParaRPr lang="en-GB" sz="2000" kern="1200" dirty="0"/>
        </a:p>
      </dsp:txBody>
      <dsp:txXfrm rot="10800000">
        <a:off x="2176771" y="679289"/>
        <a:ext cx="7430340" cy="542159"/>
      </dsp:txXfrm>
    </dsp:sp>
    <dsp:sp modelId="{6220AE92-6E8C-460B-8E70-6112E902A107}">
      <dsp:nvSpPr>
        <dsp:cNvPr id="0" name=""/>
        <dsp:cNvSpPr/>
      </dsp:nvSpPr>
      <dsp:spPr>
        <a:xfrm>
          <a:off x="1770151" y="679289"/>
          <a:ext cx="542159" cy="54215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372183-DF08-4597-8EDC-25ED37D59545}">
      <dsp:nvSpPr>
        <dsp:cNvPr id="0" name=""/>
        <dsp:cNvSpPr/>
      </dsp:nvSpPr>
      <dsp:spPr>
        <a:xfrm rot="10800000">
          <a:off x="2041231" y="1356988"/>
          <a:ext cx="7565880" cy="54215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77" tIns="76200" rIns="142240" bIns="76200" numCol="1" spcCol="1270" anchor="ctr" anchorCtr="0">
          <a:noAutofit/>
        </a:bodyPr>
        <a:lstStyle/>
        <a:p>
          <a:pPr marL="0" lvl="0" indent="0" algn="l" defTabSz="889000">
            <a:lnSpc>
              <a:spcPct val="90000"/>
            </a:lnSpc>
            <a:spcBef>
              <a:spcPct val="0"/>
            </a:spcBef>
            <a:spcAft>
              <a:spcPct val="35000"/>
            </a:spcAft>
            <a:buNone/>
          </a:pPr>
          <a:r>
            <a:rPr lang="en-GB" sz="2000" kern="1200" dirty="0"/>
            <a:t>Your questions are welcomed throughout via chat function</a:t>
          </a:r>
        </a:p>
      </dsp:txBody>
      <dsp:txXfrm rot="10800000">
        <a:off x="2176771" y="1356988"/>
        <a:ext cx="7430340" cy="542159"/>
      </dsp:txXfrm>
    </dsp:sp>
    <dsp:sp modelId="{D6641BF2-08E4-41E6-BE26-90D0FCEDC066}">
      <dsp:nvSpPr>
        <dsp:cNvPr id="0" name=""/>
        <dsp:cNvSpPr/>
      </dsp:nvSpPr>
      <dsp:spPr>
        <a:xfrm>
          <a:off x="1770151" y="1356988"/>
          <a:ext cx="542159" cy="54215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5D8C21-03A3-4368-88CB-2646A0254D9D}">
      <dsp:nvSpPr>
        <dsp:cNvPr id="0" name=""/>
        <dsp:cNvSpPr/>
      </dsp:nvSpPr>
      <dsp:spPr>
        <a:xfrm rot="10800000">
          <a:off x="2041231" y="2034687"/>
          <a:ext cx="7565880" cy="54215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77" tIns="76200" rIns="142240" bIns="76200" numCol="1" spcCol="1270" anchor="ctr" anchorCtr="0">
          <a:noAutofit/>
        </a:bodyPr>
        <a:lstStyle/>
        <a:p>
          <a:pPr marL="0" lvl="0" indent="0" algn="l" defTabSz="889000">
            <a:lnSpc>
              <a:spcPct val="90000"/>
            </a:lnSpc>
            <a:spcBef>
              <a:spcPct val="0"/>
            </a:spcBef>
            <a:spcAft>
              <a:spcPct val="35000"/>
            </a:spcAft>
            <a:buNone/>
          </a:pPr>
          <a:r>
            <a:rPr lang="en-GB" sz="2000" kern="1200" dirty="0"/>
            <a:t>All callers will be placed on mute</a:t>
          </a:r>
        </a:p>
      </dsp:txBody>
      <dsp:txXfrm rot="10800000">
        <a:off x="2176771" y="2034687"/>
        <a:ext cx="7430340" cy="542159"/>
      </dsp:txXfrm>
    </dsp:sp>
    <dsp:sp modelId="{52B0EDED-8768-44FC-B1B3-43ED4B53BEEE}">
      <dsp:nvSpPr>
        <dsp:cNvPr id="0" name=""/>
        <dsp:cNvSpPr/>
      </dsp:nvSpPr>
      <dsp:spPr>
        <a:xfrm>
          <a:off x="1770151" y="2034687"/>
          <a:ext cx="542159" cy="54215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AE144-2270-4966-B741-80D0D9A77522}">
      <dsp:nvSpPr>
        <dsp:cNvPr id="0" name=""/>
        <dsp:cNvSpPr/>
      </dsp:nvSpPr>
      <dsp:spPr>
        <a:xfrm rot="10800000">
          <a:off x="2041231" y="2712386"/>
          <a:ext cx="7565880" cy="54215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77" tIns="76200" rIns="142240" bIns="76200" numCol="1" spcCol="1270" anchor="ctr" anchorCtr="0">
          <a:noAutofit/>
        </a:bodyPr>
        <a:lstStyle/>
        <a:p>
          <a:pPr marL="0" lvl="0" indent="0" algn="l" defTabSz="889000">
            <a:lnSpc>
              <a:spcPct val="90000"/>
            </a:lnSpc>
            <a:spcBef>
              <a:spcPct val="0"/>
            </a:spcBef>
            <a:spcAft>
              <a:spcPct val="35000"/>
            </a:spcAft>
            <a:buNone/>
          </a:pPr>
          <a:r>
            <a:rPr lang="en-GB" sz="2000" kern="1200" dirty="0"/>
            <a:t>Slides will be circulated after the call</a:t>
          </a:r>
        </a:p>
      </dsp:txBody>
      <dsp:txXfrm rot="10800000">
        <a:off x="2176771" y="2712386"/>
        <a:ext cx="7430340" cy="542159"/>
      </dsp:txXfrm>
    </dsp:sp>
    <dsp:sp modelId="{98F4C9FC-3C79-466A-B39E-1E0D0DD669A2}">
      <dsp:nvSpPr>
        <dsp:cNvPr id="0" name=""/>
        <dsp:cNvSpPr/>
      </dsp:nvSpPr>
      <dsp:spPr>
        <a:xfrm>
          <a:off x="1770151" y="2712386"/>
          <a:ext cx="542159" cy="54215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0.10532</cdr:x>
      <cdr:y>0.19946</cdr:y>
    </cdr:from>
    <cdr:to>
      <cdr:x>0.94698</cdr:x>
      <cdr:y>0.19946</cdr:y>
    </cdr:to>
    <cdr:cxnSp macro="">
      <cdr:nvCxnSpPr>
        <cdr:cNvPr id="3" name="Straight Connector 2">
          <a:extLst xmlns:a="http://schemas.openxmlformats.org/drawingml/2006/main">
            <a:ext uri="{FF2B5EF4-FFF2-40B4-BE49-F238E27FC236}">
              <a16:creationId xmlns:a16="http://schemas.microsoft.com/office/drawing/2014/main" id="{3E337465-F559-470A-9E1C-15FB3969F8A4}"/>
            </a:ext>
          </a:extLst>
        </cdr:cNvPr>
        <cdr:cNvCxnSpPr/>
      </cdr:nvCxnSpPr>
      <cdr:spPr>
        <a:xfrm xmlns:a="http://schemas.openxmlformats.org/drawingml/2006/main">
          <a:off x="414785" y="460507"/>
          <a:ext cx="3314588" cy="0"/>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0.10542</cdr:x>
      <cdr:y>0.49153</cdr:y>
    </cdr:from>
    <cdr:to>
      <cdr:x>0.94708</cdr:x>
      <cdr:y>0.49153</cdr:y>
    </cdr:to>
    <cdr:cxnSp macro="">
      <cdr:nvCxnSpPr>
        <cdr:cNvPr id="4" name="Straight Connector 3">
          <a:extLst xmlns:a="http://schemas.openxmlformats.org/drawingml/2006/main">
            <a:ext uri="{FF2B5EF4-FFF2-40B4-BE49-F238E27FC236}">
              <a16:creationId xmlns:a16="http://schemas.microsoft.com/office/drawing/2014/main" id="{8AAFF873-D99B-4774-B90D-8FBF267280FF}"/>
            </a:ext>
          </a:extLst>
        </cdr:cNvPr>
        <cdr:cNvCxnSpPr/>
      </cdr:nvCxnSpPr>
      <cdr:spPr>
        <a:xfrm xmlns:a="http://schemas.openxmlformats.org/drawingml/2006/main">
          <a:off x="415178" y="1134812"/>
          <a:ext cx="3314587" cy="0"/>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2" y="2"/>
            <a:ext cx="2945955" cy="495755"/>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19" name="Rectangle 1027"/>
          <p:cNvSpPr>
            <a:spLocks noGrp="1" noChangeArrowheads="1"/>
          </p:cNvSpPr>
          <p:nvPr>
            <p:ph type="dt" sz="quarter" idx="1"/>
          </p:nvPr>
        </p:nvSpPr>
        <p:spPr bwMode="auto">
          <a:xfrm>
            <a:off x="3851723" y="2"/>
            <a:ext cx="2945954" cy="495755"/>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lvl1pPr algn="r">
              <a:defRPr sz="1200">
                <a:ea typeface="ＭＳ Ｐゴシック" pitchFamily="-105" charset="-128"/>
                <a:cs typeface="+mn-cs"/>
              </a:defRPr>
            </a:lvl1pPr>
          </a:lstStyle>
          <a:p>
            <a:pPr>
              <a:defRPr/>
            </a:pPr>
            <a:fld id="{D8211FFE-B3EB-1B4F-A849-3CF65CAE83E6}" type="datetime1">
              <a:rPr lang="en-GB" smtClean="0"/>
              <a:t>08/10/2019</a:t>
            </a:fld>
            <a:endParaRPr lang="en-US" dirty="0"/>
          </a:p>
        </p:txBody>
      </p:sp>
      <p:sp>
        <p:nvSpPr>
          <p:cNvPr id="9220" name="Rectangle 1028"/>
          <p:cNvSpPr>
            <a:spLocks noGrp="1" noChangeArrowheads="1"/>
          </p:cNvSpPr>
          <p:nvPr>
            <p:ph type="ftr" sz="quarter" idx="2"/>
          </p:nvPr>
        </p:nvSpPr>
        <p:spPr bwMode="auto">
          <a:xfrm>
            <a:off x="2" y="9432473"/>
            <a:ext cx="2945955" cy="495755"/>
          </a:xfrm>
          <a:prstGeom prst="rect">
            <a:avLst/>
          </a:prstGeom>
          <a:noFill/>
          <a:ln w="9525">
            <a:noFill/>
            <a:miter lim="800000"/>
            <a:headEnd/>
            <a:tailEnd/>
          </a:ln>
          <a:effectLst/>
        </p:spPr>
        <p:txBody>
          <a:bodyPr vert="horz" wrap="square" lIns="92976" tIns="46488" rIns="92976" bIns="46488" numCol="1" anchor="b"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21" name="Rectangle 1029"/>
          <p:cNvSpPr>
            <a:spLocks noGrp="1" noChangeArrowheads="1"/>
          </p:cNvSpPr>
          <p:nvPr>
            <p:ph type="sldNum" sz="quarter" idx="3"/>
          </p:nvPr>
        </p:nvSpPr>
        <p:spPr bwMode="auto">
          <a:xfrm>
            <a:off x="3851723" y="9432473"/>
            <a:ext cx="2945954" cy="495755"/>
          </a:xfrm>
          <a:prstGeom prst="rect">
            <a:avLst/>
          </a:prstGeom>
          <a:noFill/>
          <a:ln w="9525">
            <a:noFill/>
            <a:miter lim="800000"/>
            <a:headEnd/>
            <a:tailEnd/>
          </a:ln>
          <a:effectLst/>
        </p:spPr>
        <p:txBody>
          <a:bodyPr vert="horz" wrap="square" lIns="92976" tIns="46488" rIns="92976" bIns="46488" numCol="1" anchor="b" anchorCtr="0" compatLnSpc="1">
            <a:prstTxWarp prst="textNoShape">
              <a:avLst/>
            </a:prstTxWarp>
          </a:bodyPr>
          <a:lstStyle>
            <a:lvl1pPr algn="r">
              <a:defRPr sz="1200">
                <a:ea typeface="ＭＳ Ｐゴシック" pitchFamily="-105" charset="-128"/>
                <a:cs typeface="+mn-cs"/>
              </a:defRPr>
            </a:lvl1pPr>
          </a:lstStyle>
          <a:p>
            <a:pPr>
              <a:defRPr/>
            </a:pPr>
            <a:fld id="{350ECF5C-888C-41F6-A366-B80CE9FF0D57}" type="slidenum">
              <a:rPr lang="en-GB"/>
              <a:pPr>
                <a:defRPr/>
              </a:pPr>
              <a:t>‹#›</a:t>
            </a:fld>
            <a:endParaRPr lang="en-GB" dirty="0"/>
          </a:p>
        </p:txBody>
      </p:sp>
    </p:spTree>
    <p:extLst>
      <p:ext uri="{BB962C8B-B14F-4D97-AF65-F5344CB8AC3E}">
        <p14:creationId xmlns:p14="http://schemas.microsoft.com/office/powerpoint/2010/main" val="681178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2" y="2"/>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lvl1pPr>
              <a:defRPr sz="1200"/>
            </a:lvl1pPr>
          </a:lstStyle>
          <a:p>
            <a:endParaRPr lang="en-GB" dirty="0"/>
          </a:p>
        </p:txBody>
      </p:sp>
      <p:sp>
        <p:nvSpPr>
          <p:cNvPr id="108547" name="Rectangle 3"/>
          <p:cNvSpPr>
            <a:spLocks noGrp="1" noChangeArrowheads="1"/>
          </p:cNvSpPr>
          <p:nvPr>
            <p:ph type="dt" idx="1"/>
          </p:nvPr>
        </p:nvSpPr>
        <p:spPr bwMode="auto">
          <a:xfrm>
            <a:off x="3850246" y="2"/>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lvl1pPr algn="r">
              <a:defRPr sz="1200"/>
            </a:lvl1pPr>
          </a:lstStyle>
          <a:p>
            <a:fld id="{C31C4EFE-BC34-5643-BA96-233A28E9007A}" type="datetime1">
              <a:rPr lang="en-GB" smtClean="0"/>
              <a:t>08/10/2019</a:t>
            </a:fld>
            <a:endParaRPr lang="en-GB" dirty="0"/>
          </a:p>
        </p:txBody>
      </p:sp>
      <p:sp>
        <p:nvSpPr>
          <p:cNvPr id="10854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80064" y="4716238"/>
            <a:ext cx="5437550" cy="446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ftr" sz="quarter" idx="4"/>
          </p:nvPr>
        </p:nvSpPr>
        <p:spPr bwMode="auto">
          <a:xfrm>
            <a:off x="2" y="9430832"/>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b" anchorCtr="0" compatLnSpc="1">
            <a:prstTxWarp prst="textNoShape">
              <a:avLst/>
            </a:prstTxWarp>
          </a:bodyPr>
          <a:lstStyle>
            <a:lvl1pPr>
              <a:defRPr sz="1200"/>
            </a:lvl1pPr>
          </a:lstStyle>
          <a:p>
            <a:endParaRPr lang="en-GB" dirty="0"/>
          </a:p>
        </p:txBody>
      </p:sp>
      <p:sp>
        <p:nvSpPr>
          <p:cNvPr id="108551" name="Rectangle 7"/>
          <p:cNvSpPr>
            <a:spLocks noGrp="1" noChangeArrowheads="1"/>
          </p:cNvSpPr>
          <p:nvPr>
            <p:ph type="sldNum" sz="quarter" idx="5"/>
          </p:nvPr>
        </p:nvSpPr>
        <p:spPr bwMode="auto">
          <a:xfrm>
            <a:off x="3850246" y="9430832"/>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b" anchorCtr="0" compatLnSpc="1">
            <a:prstTxWarp prst="textNoShape">
              <a:avLst/>
            </a:prstTxWarp>
          </a:bodyPr>
          <a:lstStyle>
            <a:lvl1pPr algn="r">
              <a:defRPr sz="1200"/>
            </a:lvl1pPr>
          </a:lstStyle>
          <a:p>
            <a:fld id="{DD779895-3E67-4CB8-BE0C-23F3FD5FF7F3}" type="slidenum">
              <a:rPr lang="en-GB"/>
              <a:pPr/>
              <a:t>‹#›</a:t>
            </a:fld>
            <a:endParaRPr lang="en-GB" dirty="0"/>
          </a:p>
        </p:txBody>
      </p:sp>
    </p:spTree>
    <p:extLst>
      <p:ext uri="{BB962C8B-B14F-4D97-AF65-F5344CB8AC3E}">
        <p14:creationId xmlns:p14="http://schemas.microsoft.com/office/powerpoint/2010/main" val="168861629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600" kern="1200">
        <a:solidFill>
          <a:schemeClr val="tx1"/>
        </a:solidFill>
        <a:latin typeface="Arial" charset="0"/>
        <a:ea typeface="+mn-ea"/>
        <a:cs typeface="+mn-cs"/>
      </a:defRPr>
    </a:lvl1pPr>
    <a:lvl2pPr marL="609539" algn="l" rtl="0" fontAlgn="base">
      <a:spcBef>
        <a:spcPct val="30000"/>
      </a:spcBef>
      <a:spcAft>
        <a:spcPct val="0"/>
      </a:spcAft>
      <a:defRPr sz="1600" kern="1200">
        <a:solidFill>
          <a:schemeClr val="tx1"/>
        </a:solidFill>
        <a:latin typeface="Arial" charset="0"/>
        <a:ea typeface="+mn-ea"/>
        <a:cs typeface="+mn-cs"/>
      </a:defRPr>
    </a:lvl2pPr>
    <a:lvl3pPr marL="1219080" algn="l" rtl="0" fontAlgn="base">
      <a:spcBef>
        <a:spcPct val="30000"/>
      </a:spcBef>
      <a:spcAft>
        <a:spcPct val="0"/>
      </a:spcAft>
      <a:defRPr sz="1600" kern="1200">
        <a:solidFill>
          <a:schemeClr val="tx1"/>
        </a:solidFill>
        <a:latin typeface="Arial" charset="0"/>
        <a:ea typeface="+mn-ea"/>
        <a:cs typeface="+mn-cs"/>
      </a:defRPr>
    </a:lvl3pPr>
    <a:lvl4pPr marL="1828618" algn="l" rtl="0" fontAlgn="base">
      <a:spcBef>
        <a:spcPct val="30000"/>
      </a:spcBef>
      <a:spcAft>
        <a:spcPct val="0"/>
      </a:spcAft>
      <a:defRPr sz="1600" kern="1200">
        <a:solidFill>
          <a:schemeClr val="tx1"/>
        </a:solidFill>
        <a:latin typeface="Arial" charset="0"/>
        <a:ea typeface="+mn-ea"/>
        <a:cs typeface="+mn-cs"/>
      </a:defRPr>
    </a:lvl4pPr>
    <a:lvl5pPr marL="2438158" algn="l" rtl="0" fontAlgn="base">
      <a:spcBef>
        <a:spcPct val="30000"/>
      </a:spcBef>
      <a:spcAft>
        <a:spcPct val="0"/>
      </a:spcAft>
      <a:defRPr sz="1600" kern="1200">
        <a:solidFill>
          <a:schemeClr val="tx1"/>
        </a:solidFill>
        <a:latin typeface="Arial" charset="0"/>
        <a:ea typeface="+mn-ea"/>
        <a:cs typeface="+mn-cs"/>
      </a:defRPr>
    </a:lvl5pPr>
    <a:lvl6pPr marL="3047696" algn="l" defTabSz="1219080" rtl="0" eaLnBrk="1" latinLnBrk="0" hangingPunct="1">
      <a:defRPr sz="1600" kern="1200">
        <a:solidFill>
          <a:schemeClr val="tx1"/>
        </a:solidFill>
        <a:latin typeface="+mn-lt"/>
        <a:ea typeface="+mn-ea"/>
        <a:cs typeface="+mn-cs"/>
      </a:defRPr>
    </a:lvl6pPr>
    <a:lvl7pPr marL="3657235" algn="l" defTabSz="1219080" rtl="0" eaLnBrk="1" latinLnBrk="0" hangingPunct="1">
      <a:defRPr sz="1600" kern="1200">
        <a:solidFill>
          <a:schemeClr val="tx1"/>
        </a:solidFill>
        <a:latin typeface="+mn-lt"/>
        <a:ea typeface="+mn-ea"/>
        <a:cs typeface="+mn-cs"/>
      </a:defRPr>
    </a:lvl7pPr>
    <a:lvl8pPr marL="4266773" algn="l" defTabSz="1219080" rtl="0" eaLnBrk="1" latinLnBrk="0" hangingPunct="1">
      <a:defRPr sz="1600" kern="1200">
        <a:solidFill>
          <a:schemeClr val="tx1"/>
        </a:solidFill>
        <a:latin typeface="+mn-lt"/>
        <a:ea typeface="+mn-ea"/>
        <a:cs typeface="+mn-cs"/>
      </a:defRPr>
    </a:lvl8pPr>
    <a:lvl9pPr marL="4876313" algn="l" defTabSz="121908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53422" indent="-1453422">
              <a:buFontTx/>
              <a:buChar char="-"/>
            </a:pPr>
            <a:r>
              <a:rPr lang="en-GB" dirty="0"/>
              <a:t>Thank you for joining us today. I am Phil Sheppard, Director of Gas Transmission for NGG. We will spend the next hour talking through and answering any questions you might have on our draft RIIO2 business plan</a:t>
            </a:r>
          </a:p>
          <a:p>
            <a:pPr marL="1453422" indent="-1453422">
              <a:buFontTx/>
              <a:buChar char="-"/>
            </a:pPr>
            <a:r>
              <a:rPr lang="en-GB" dirty="0"/>
              <a:t>We’ve done our biggest ever listening exercise and are pleased to be able to share the result of that with you today in the form of our draft business plan</a:t>
            </a:r>
          </a:p>
          <a:p>
            <a:pPr marL="1453422" indent="-1453422">
              <a:buFontTx/>
              <a:buChar char="-"/>
            </a:pPr>
            <a:r>
              <a:rPr lang="en-GB" dirty="0"/>
              <a:t>I</a:t>
            </a:r>
            <a:r>
              <a:rPr lang="en-GB" baseline="0" dirty="0"/>
              <a:t> w</a:t>
            </a:r>
            <a:r>
              <a:rPr lang="en-GB" dirty="0"/>
              <a:t>ant to start by saying thanks so much for working with us to build this plan. It’s so important it meets your needs and its only through your engagement with us that we can be confident of this</a:t>
            </a:r>
          </a:p>
          <a:p>
            <a:pPr marL="1453422" indent="-1453422">
              <a:buFontTx/>
              <a:buChar char="-"/>
            </a:pPr>
            <a:r>
              <a:rPr lang="en-GB" dirty="0"/>
              <a:t>We are still listening. I will tell you more at the end of how you can continue</a:t>
            </a:r>
            <a:r>
              <a:rPr lang="en-GB" baseline="0" dirty="0"/>
              <a:t> to </a:t>
            </a:r>
            <a:r>
              <a:rPr lang="en-GB" dirty="0"/>
              <a:t>get involved over the coming weeks, but the first step is joining us today</a:t>
            </a:r>
          </a:p>
          <a:p>
            <a:pPr marL="1453422" indent="-1453422">
              <a:buFontTx/>
              <a:buChar char="-"/>
            </a:pPr>
            <a:r>
              <a:rPr lang="en-GB" dirty="0"/>
              <a:t>A few of the team are going to join me today in presenting to you the content of our draft business plan, but I’ve got the whole team with me to answer any questions you might have. So please as we go along send anything that comes to mind through and we will endeavour to respond them during our Q&amp;A session at the end.</a:t>
            </a:r>
          </a:p>
          <a:p>
            <a:pPr marL="1453422" indent="-1453422">
              <a:buFontTx/>
              <a:buChar char="-"/>
            </a:pPr>
            <a:r>
              <a:rPr lang="en-GB" dirty="0"/>
              <a:t>I will now handover</a:t>
            </a:r>
            <a:r>
              <a:rPr lang="en-GB" baseline="0" dirty="0"/>
              <a:t> to Carole who is going to start by talking you through how we have built our plan and the key things contained within it. </a:t>
            </a:r>
            <a:endParaRPr lang="en-US" dirty="0"/>
          </a:p>
          <a:p>
            <a:endParaRPr lang="en-US" dirty="0"/>
          </a:p>
        </p:txBody>
      </p:sp>
      <p:sp>
        <p:nvSpPr>
          <p:cNvPr id="4" name="Slide Number Placeholder 3"/>
          <p:cNvSpPr>
            <a:spLocks noGrp="1"/>
          </p:cNvSpPr>
          <p:nvPr>
            <p:ph type="sldNum" sz="quarter" idx="10"/>
          </p:nvPr>
        </p:nvSpPr>
        <p:spPr/>
        <p:txBody>
          <a:bodyPr/>
          <a:lstStyle/>
          <a:p>
            <a:fld id="{9C185FA1-FF54-4C8C-89ED-98724C54E23F}" type="slidenum">
              <a:rPr lang="en-GB" smtClean="0"/>
              <a:pPr/>
              <a:t>2</a:t>
            </a:fld>
            <a:endParaRPr lang="en-GB"/>
          </a:p>
        </p:txBody>
      </p:sp>
    </p:spTree>
    <p:extLst>
      <p:ext uri="{BB962C8B-B14F-4D97-AF65-F5344CB8AC3E}">
        <p14:creationId xmlns:p14="http://schemas.microsoft.com/office/powerpoint/2010/main" val="368641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EE5085D0-CD44-44E2-82F0-9640FF52FC5C}" type="slidenum">
              <a:rPr kumimoji="0" lang="en-US"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14</a:t>
            </a:fld>
            <a:endParaRPr kumimoji="0" lang="en-US" sz="1200" b="1" i="0" u="none" strike="noStrike" kern="0" cap="none" spc="0" normalizeH="0" baseline="0" noProof="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294982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solidFill>
                  <a:schemeClr val="bg1"/>
                </a:solidFill>
              </a:rPr>
              <a:t>We believe the incentive is integral to the capacity commercial and regulatory framework.</a:t>
            </a:r>
            <a:endParaRPr lang="en-GB" dirty="0"/>
          </a:p>
        </p:txBody>
      </p:sp>
      <p:sp>
        <p:nvSpPr>
          <p:cNvPr id="4" name="Slide Number Placeholder 3"/>
          <p:cNvSpPr>
            <a:spLocks noGrp="1"/>
          </p:cNvSpPr>
          <p:nvPr>
            <p:ph type="sldNum" sz="quarter" idx="10"/>
          </p:nvPr>
        </p:nvSpPr>
        <p:spPr/>
        <p:txBody>
          <a:bodyPr/>
          <a:lstStyle/>
          <a:p>
            <a:fld id="{DD779895-3E67-4CB8-BE0C-23F3FD5FF7F3}" type="slidenum">
              <a:rPr lang="en-GB" smtClean="0"/>
              <a:pPr/>
              <a:t>15</a:t>
            </a:fld>
            <a:endParaRPr lang="en-GB" dirty="0"/>
          </a:p>
        </p:txBody>
      </p:sp>
    </p:spTree>
    <p:extLst>
      <p:ext uri="{BB962C8B-B14F-4D97-AF65-F5344CB8AC3E}">
        <p14:creationId xmlns:p14="http://schemas.microsoft.com/office/powerpoint/2010/main" val="2438824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EE5085D0-CD44-44E2-82F0-9640FF52FC5C}" type="slidenum">
              <a:rPr kumimoji="0" lang="en-US"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17</a:t>
            </a:fld>
            <a:endParaRPr kumimoji="0" lang="en-US" sz="1200" b="1" i="0" u="none" strike="noStrike" kern="0" cap="none" spc="0" normalizeH="0" baseline="0" noProof="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115177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solidFill>
                  <a:schemeClr val="bg1"/>
                </a:solidFill>
              </a:rPr>
              <a:t>We believe the incentive is integral to the capacity commercial and regulatory framework.</a:t>
            </a:r>
            <a:endParaRPr lang="en-GB" dirty="0"/>
          </a:p>
        </p:txBody>
      </p:sp>
      <p:sp>
        <p:nvSpPr>
          <p:cNvPr id="4" name="Slide Number Placeholder 3"/>
          <p:cNvSpPr>
            <a:spLocks noGrp="1"/>
          </p:cNvSpPr>
          <p:nvPr>
            <p:ph type="sldNum" sz="quarter" idx="10"/>
          </p:nvPr>
        </p:nvSpPr>
        <p:spPr/>
        <p:txBody>
          <a:bodyPr/>
          <a:lstStyle/>
          <a:p>
            <a:fld id="{DD779895-3E67-4CB8-BE0C-23F3FD5FF7F3}" type="slidenum">
              <a:rPr lang="en-GB" smtClean="0"/>
              <a:pPr/>
              <a:t>18</a:t>
            </a:fld>
            <a:endParaRPr lang="en-GB" dirty="0"/>
          </a:p>
        </p:txBody>
      </p:sp>
    </p:spTree>
    <p:extLst>
      <p:ext uri="{BB962C8B-B14F-4D97-AF65-F5344CB8AC3E}">
        <p14:creationId xmlns:p14="http://schemas.microsoft.com/office/powerpoint/2010/main" val="113221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EE5085D0-CD44-44E2-82F0-9640FF52FC5C}" type="slidenum">
              <a:rPr kumimoji="0" lang="en-US"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20</a:t>
            </a:fld>
            <a:endParaRPr kumimoji="0" lang="en-US" sz="1200" b="1" i="0" u="none" strike="noStrike" kern="0" cap="none" spc="0" normalizeH="0" baseline="0" noProof="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31956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solidFill>
                  <a:schemeClr val="bg1"/>
                </a:solidFill>
              </a:rPr>
              <a:t>We believe the incentive is integral to the capacity commercial and regulatory framework.</a:t>
            </a:r>
            <a:endParaRPr lang="en-GB" dirty="0"/>
          </a:p>
        </p:txBody>
      </p:sp>
      <p:sp>
        <p:nvSpPr>
          <p:cNvPr id="4" name="Slide Number Placeholder 3"/>
          <p:cNvSpPr>
            <a:spLocks noGrp="1"/>
          </p:cNvSpPr>
          <p:nvPr>
            <p:ph type="sldNum" sz="quarter" idx="10"/>
          </p:nvPr>
        </p:nvSpPr>
        <p:spPr/>
        <p:txBody>
          <a:bodyPr/>
          <a:lstStyle/>
          <a:p>
            <a:fld id="{DD779895-3E67-4CB8-BE0C-23F3FD5FF7F3}" type="slidenum">
              <a:rPr lang="en-GB" smtClean="0"/>
              <a:pPr/>
              <a:t>21</a:t>
            </a:fld>
            <a:endParaRPr lang="en-GB" dirty="0"/>
          </a:p>
        </p:txBody>
      </p:sp>
    </p:spTree>
    <p:extLst>
      <p:ext uri="{BB962C8B-B14F-4D97-AF65-F5344CB8AC3E}">
        <p14:creationId xmlns:p14="http://schemas.microsoft.com/office/powerpoint/2010/main" val="3653393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EE5085D0-CD44-44E2-82F0-9640FF52FC5C}" type="slidenum">
              <a:rPr kumimoji="0" lang="en-US"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23</a:t>
            </a:fld>
            <a:endParaRPr kumimoji="0" lang="en-US" sz="1200" b="1" i="0" u="none" strike="noStrike" kern="0" cap="none" spc="0" normalizeH="0" baseline="0" noProof="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3704724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Incentive has driven many special initiatives to target performance.</a:t>
            </a:r>
          </a:p>
          <a:p>
            <a:r>
              <a:rPr lang="en-GB" dirty="0"/>
              <a:t>More penal rates?</a:t>
            </a:r>
          </a:p>
        </p:txBody>
      </p:sp>
    </p:spTree>
    <p:extLst>
      <p:ext uri="{BB962C8B-B14F-4D97-AF65-F5344CB8AC3E}">
        <p14:creationId xmlns:p14="http://schemas.microsoft.com/office/powerpoint/2010/main" val="1637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EE5085D0-CD44-44E2-82F0-9640FF52FC5C}" type="slidenum">
              <a:rPr kumimoji="0" lang="en-US"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26</a:t>
            </a:fld>
            <a:endParaRPr kumimoji="0" lang="en-US" sz="1200" b="1" i="0" u="none" strike="noStrike" kern="0" cap="none" spc="0" normalizeH="0" baseline="0" noProof="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752916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sharing the principle- not the detail.</a:t>
            </a:r>
          </a:p>
          <a:p>
            <a:r>
              <a:rPr lang="en-GB" dirty="0"/>
              <a:t>Setting the baseline in the beginning</a:t>
            </a:r>
          </a:p>
          <a:p>
            <a:r>
              <a:rPr lang="en-GB" dirty="0"/>
              <a:t>Later years would be incentivised</a:t>
            </a:r>
          </a:p>
        </p:txBody>
      </p:sp>
    </p:spTree>
    <p:extLst>
      <p:ext uri="{BB962C8B-B14F-4D97-AF65-F5344CB8AC3E}">
        <p14:creationId xmlns:p14="http://schemas.microsoft.com/office/powerpoint/2010/main" val="100812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766763"/>
            <a:ext cx="6823075" cy="3838575"/>
          </a:xfrm>
        </p:spPr>
      </p:sp>
      <p:sp>
        <p:nvSpPr>
          <p:cNvPr id="3" name="Notes Placeholder 2"/>
          <p:cNvSpPr>
            <a:spLocks noGrp="1"/>
          </p:cNvSpPr>
          <p:nvPr>
            <p:ph type="body" idx="1"/>
          </p:nvPr>
        </p:nvSpPr>
        <p:spPr/>
        <p:txBody>
          <a:bodyPr/>
          <a:lstStyle/>
          <a:p>
            <a:r>
              <a:rPr lang="en-GB" dirty="0"/>
              <a:t>Jenny </a:t>
            </a:r>
            <a:r>
              <a:rPr lang="en-GB" dirty="0" err="1"/>
              <a:t>Pem</a:t>
            </a:r>
            <a:endParaRPr lang="en-GB" dirty="0"/>
          </a:p>
        </p:txBody>
      </p:sp>
      <p:sp>
        <p:nvSpPr>
          <p:cNvPr id="4" name="Slide Number Placeholder 3"/>
          <p:cNvSpPr>
            <a:spLocks noGrp="1"/>
          </p:cNvSpPr>
          <p:nvPr>
            <p:ph type="sldNum" sz="quarter" idx="10"/>
          </p:nvPr>
        </p:nvSpPr>
        <p:spPr/>
        <p:txBody>
          <a:bodyPr/>
          <a:lstStyle/>
          <a:p>
            <a:pPr>
              <a:defRPr/>
            </a:pPr>
            <a:fld id="{EE5085D0-CD44-44E2-82F0-9640FF52FC5C}" type="slidenum">
              <a:rPr lang="en-US" smtClean="0"/>
              <a:pPr>
                <a:defRPr/>
              </a:pPr>
              <a:t>3</a:t>
            </a:fld>
            <a:endParaRPr lang="en-US"/>
          </a:p>
        </p:txBody>
      </p:sp>
    </p:spTree>
    <p:extLst>
      <p:ext uri="{BB962C8B-B14F-4D97-AF65-F5344CB8AC3E}">
        <p14:creationId xmlns:p14="http://schemas.microsoft.com/office/powerpoint/2010/main" val="3650683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EE5085D0-CD44-44E2-82F0-9640FF52FC5C}" type="slidenum">
              <a:rPr kumimoji="0" lang="en-US"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28</a:t>
            </a:fld>
            <a:endParaRPr kumimoji="0" lang="en-US" sz="1200" b="1" i="0" u="none" strike="noStrike" kern="0" cap="none" spc="0" normalizeH="0" baseline="0" noProof="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2754448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solidFill>
                  <a:schemeClr val="bg1"/>
                </a:solidFill>
              </a:rPr>
              <a:t>We believe the incentive is integral to the capacity commercial and regulatory framework.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DD779895-3E67-4CB8-BE0C-23F3FD5FF7F3}" type="slidenum">
              <a:rPr kumimoji="0" lang="en-GB"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30</a:t>
            </a:fld>
            <a:endParaRPr kumimoji="0" lang="en-GB" sz="1200" b="1" i="0" u="none" strike="noStrike" kern="0" cap="none" spc="0" normalizeH="0" baseline="0" noProof="0" dirty="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3618809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EE5085D0-CD44-44E2-82F0-9640FF52FC5C}" type="slidenum">
              <a:rPr kumimoji="0" lang="en-US"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31</a:t>
            </a:fld>
            <a:endParaRPr kumimoji="0" lang="en-US" sz="1200" b="1" i="0" u="none" strike="noStrike" kern="0" cap="none" spc="0" normalizeH="0" baseline="0" noProof="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2942579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solidFill>
                  <a:schemeClr val="bg1"/>
                </a:solidFill>
              </a:rPr>
              <a:t>We believe the incentive is integral to the capacity commercial and regulatory framework.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DD779895-3E67-4CB8-BE0C-23F3FD5FF7F3}" type="slidenum">
              <a:rPr kumimoji="0" lang="en-GB"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32</a:t>
            </a:fld>
            <a:endParaRPr kumimoji="0" lang="en-GB" sz="1200" b="1" i="0" u="none" strike="noStrike" kern="0" cap="none" spc="0" normalizeH="0" baseline="0" noProof="0" dirty="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1845660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solidFill>
                  <a:schemeClr val="bg1"/>
                </a:solidFill>
              </a:rPr>
              <a:t>We believe the incentive is integral to the capacity commercial and regulatory framework.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DD779895-3E67-4CB8-BE0C-23F3FD5FF7F3}" type="slidenum">
              <a:rPr kumimoji="0" lang="en-GB"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33</a:t>
            </a:fld>
            <a:endParaRPr kumimoji="0" lang="en-GB" sz="1200" b="1" i="0" u="none" strike="noStrike" kern="0" cap="none" spc="0" normalizeH="0" baseline="0" noProof="0" dirty="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1072695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EE5085D0-CD44-44E2-82F0-9640FF52FC5C}" type="slidenum">
              <a:rPr kumimoji="0" lang="en-US"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34</a:t>
            </a:fld>
            <a:endParaRPr kumimoji="0" lang="en-US" sz="1200" b="1" i="0" u="none" strike="noStrike" kern="0" cap="none" spc="0" normalizeH="0" baseline="0" noProof="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1679948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185863"/>
            <a:ext cx="10553700" cy="59356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E5085D0-CD44-44E2-82F0-9640FF52FC5C}"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212911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Jenny</a:t>
            </a:r>
            <a:r>
              <a:rPr lang="en-GB" baseline="0"/>
              <a:t> P</a:t>
            </a:r>
            <a:endParaRPr lang="en-GB"/>
          </a:p>
        </p:txBody>
      </p:sp>
      <p:sp>
        <p:nvSpPr>
          <p:cNvPr id="4" name="Slide Number Placeholder 3"/>
          <p:cNvSpPr>
            <a:spLocks noGrp="1"/>
          </p:cNvSpPr>
          <p:nvPr>
            <p:ph type="sldNum" sz="quarter" idx="10"/>
          </p:nvPr>
        </p:nvSpPr>
        <p:spPr/>
        <p:txBody>
          <a:bodyPr/>
          <a:lstStyle/>
          <a:p>
            <a:fld id="{DD779895-3E67-4CB8-BE0C-23F3FD5FF7F3}" type="slidenum">
              <a:rPr lang="en-GB" smtClean="0"/>
              <a:pPr/>
              <a:t>4</a:t>
            </a:fld>
            <a:endParaRPr lang="en-GB"/>
          </a:p>
        </p:txBody>
      </p:sp>
    </p:spTree>
    <p:extLst>
      <p:ext uri="{BB962C8B-B14F-4D97-AF65-F5344CB8AC3E}">
        <p14:creationId xmlns:p14="http://schemas.microsoft.com/office/powerpoint/2010/main" val="301625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779895-3E67-4CB8-BE0C-23F3FD5FF7F3}" type="slidenum">
              <a:rPr lang="en-GB" smtClean="0"/>
              <a:pPr/>
              <a:t>5</a:t>
            </a:fld>
            <a:endParaRPr lang="en-GB" dirty="0"/>
          </a:p>
        </p:txBody>
      </p:sp>
    </p:spTree>
    <p:extLst>
      <p:ext uri="{BB962C8B-B14F-4D97-AF65-F5344CB8AC3E}">
        <p14:creationId xmlns:p14="http://schemas.microsoft.com/office/powerpoint/2010/main" val="344233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Recognising that not every person or every organisation has the same views but generally we have heard from multiple people that:</a:t>
            </a:r>
          </a:p>
          <a:p>
            <a:r>
              <a:rPr lang="en-GB" dirty="0"/>
              <a:t>We are focussing on areas which are viewed as important</a:t>
            </a:r>
          </a:p>
          <a:p>
            <a:r>
              <a:rPr lang="en-GB" dirty="0"/>
              <a:t>There is broad support for incentives in these areas to drive performance in RIIO2</a:t>
            </a:r>
          </a:p>
          <a:p>
            <a:r>
              <a:rPr lang="en-GB" dirty="0"/>
              <a:t>We need to make clearer what is BAU performance and what goes beyond that.</a:t>
            </a:r>
          </a:p>
          <a:p>
            <a:r>
              <a:rPr lang="en-GB" dirty="0"/>
              <a:t>Target setting and reward caps and collars – we need to explain what we propose and why that is appropriate.</a:t>
            </a:r>
          </a:p>
          <a:p>
            <a:r>
              <a:rPr lang="en-GB" dirty="0"/>
              <a:t>Caveat – that we will explain CCM in principle but cannot yet share all the detail.</a:t>
            </a:r>
          </a:p>
        </p:txBody>
      </p:sp>
      <p:sp>
        <p:nvSpPr>
          <p:cNvPr id="4" name="Slide Number Placeholder 3"/>
          <p:cNvSpPr>
            <a:spLocks noGrp="1"/>
          </p:cNvSpPr>
          <p:nvPr>
            <p:ph type="sldNum" sz="quarter" idx="10"/>
          </p:nvPr>
        </p:nvSpPr>
        <p:spPr/>
        <p:txBody>
          <a:bodyPr/>
          <a:lstStyle/>
          <a:p>
            <a:fld id="{DD779895-3E67-4CB8-BE0C-23F3FD5FF7F3}" type="slidenum">
              <a:rPr lang="en-GB" smtClean="0"/>
              <a:pPr/>
              <a:t>6</a:t>
            </a:fld>
            <a:endParaRPr lang="en-GB" dirty="0"/>
          </a:p>
        </p:txBody>
      </p:sp>
    </p:spTree>
    <p:extLst>
      <p:ext uri="{BB962C8B-B14F-4D97-AF65-F5344CB8AC3E}">
        <p14:creationId xmlns:p14="http://schemas.microsoft.com/office/powerpoint/2010/main" val="128104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066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solidFill>
                  <a:schemeClr val="bg1"/>
                </a:solidFill>
              </a:rPr>
              <a:t>We believe the incentive is integral to the capacity commercial and regulatory framework.</a:t>
            </a:r>
            <a:endParaRPr lang="en-GB" dirty="0"/>
          </a:p>
        </p:txBody>
      </p:sp>
      <p:sp>
        <p:nvSpPr>
          <p:cNvPr id="4" name="Slide Number Placeholder 3"/>
          <p:cNvSpPr>
            <a:spLocks noGrp="1"/>
          </p:cNvSpPr>
          <p:nvPr>
            <p:ph type="sldNum" sz="quarter" idx="10"/>
          </p:nvPr>
        </p:nvSpPr>
        <p:spPr/>
        <p:txBody>
          <a:bodyPr/>
          <a:lstStyle/>
          <a:p>
            <a:fld id="{DD779895-3E67-4CB8-BE0C-23F3FD5FF7F3}" type="slidenum">
              <a:rPr lang="en-GB" smtClean="0"/>
              <a:pPr/>
              <a:t>9</a:t>
            </a:fld>
            <a:endParaRPr lang="en-GB" dirty="0"/>
          </a:p>
        </p:txBody>
      </p:sp>
    </p:spTree>
    <p:extLst>
      <p:ext uri="{BB962C8B-B14F-4D97-AF65-F5344CB8AC3E}">
        <p14:creationId xmlns:p14="http://schemas.microsoft.com/office/powerpoint/2010/main" val="223423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EE5085D0-CD44-44E2-82F0-9640FF52FC5C}" type="slidenum">
              <a:rPr kumimoji="0" lang="en-US"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11</a:t>
            </a:fld>
            <a:endParaRPr kumimoji="0" lang="en-US" sz="1200" b="1" i="0" u="none" strike="noStrike" kern="0" cap="none" spc="0" normalizeH="0" baseline="0" noProof="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14175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solidFill>
                  <a:schemeClr val="bg1"/>
                </a:solidFill>
              </a:rPr>
              <a:t>We believe the incentive is integral to the capacity commercial and regulatory framework.</a:t>
            </a:r>
          </a:p>
          <a:p>
            <a:r>
              <a:rPr lang="en-US" sz="1600" b="0" dirty="0">
                <a:solidFill>
                  <a:schemeClr val="bg1"/>
                </a:solidFill>
              </a:rPr>
              <a:t>T1 10 to 20% days need to balance , now its 30 to 40% of days.</a:t>
            </a:r>
            <a:endParaRPr lang="en-GB" dirty="0"/>
          </a:p>
        </p:txBody>
      </p:sp>
      <p:sp>
        <p:nvSpPr>
          <p:cNvPr id="4" name="Slide Number Placeholder 3"/>
          <p:cNvSpPr>
            <a:spLocks noGrp="1"/>
          </p:cNvSpPr>
          <p:nvPr>
            <p:ph type="sldNum" sz="quarter" idx="10"/>
          </p:nvPr>
        </p:nvSpPr>
        <p:spPr/>
        <p:txBody>
          <a:bodyPr/>
          <a:lstStyle/>
          <a:p>
            <a:fld id="{DD779895-3E67-4CB8-BE0C-23F3FD5FF7F3}" type="slidenum">
              <a:rPr lang="en-GB" smtClean="0"/>
              <a:pPr/>
              <a:t>12</a:t>
            </a:fld>
            <a:endParaRPr lang="en-GB" dirty="0"/>
          </a:p>
        </p:txBody>
      </p:sp>
    </p:spTree>
    <p:extLst>
      <p:ext uri="{BB962C8B-B14F-4D97-AF65-F5344CB8AC3E}">
        <p14:creationId xmlns:p14="http://schemas.microsoft.com/office/powerpoint/2010/main" val="189112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9013" algn="l"/>
              </a:tabLst>
            </a:pPr>
            <a:r>
              <a:rPr lang="en-GB" dirty="0"/>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5370447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endParaRPr dirty="0"/>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323999" y="1062500"/>
            <a:ext cx="5544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CE55748E-1187-40E6-90FF-F8CB13BAB095}"/>
              </a:ext>
            </a:extLst>
          </p:cNvPr>
          <p:cNvSpPr>
            <a:spLocks noGrp="1"/>
          </p:cNvSpPr>
          <p:nvPr>
            <p:ph type="title"/>
          </p:nvPr>
        </p:nvSpPr>
        <p:spPr/>
        <p:txBody>
          <a:bodyPr/>
          <a:lstStyle/>
          <a:p>
            <a:r>
              <a:rPr lang="en-US"/>
              <a:t>Click to edit Master title style</a:t>
            </a:r>
            <a:endParaRPr lang="en-GB" dirty="0"/>
          </a:p>
        </p:txBody>
      </p:sp>
      <p:sp>
        <p:nvSpPr>
          <p:cNvPr id="13" name="Footer Placeholder 2">
            <a:extLst>
              <a:ext uri="{FF2B5EF4-FFF2-40B4-BE49-F238E27FC236}">
                <a16:creationId xmlns:a16="http://schemas.microsoft.com/office/drawing/2014/main" id="{1060961F-7E65-4122-8275-120EE663A964}"/>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dirty="0"/>
              <a:t>| [Insert document title] | [Insert date]</a:t>
            </a:r>
          </a:p>
        </p:txBody>
      </p:sp>
      <p:grpSp>
        <p:nvGrpSpPr>
          <p:cNvPr id="25" name="Group 24">
            <a:extLst>
              <a:ext uri="{FF2B5EF4-FFF2-40B4-BE49-F238E27FC236}">
                <a16:creationId xmlns:a16="http://schemas.microsoft.com/office/drawing/2014/main" id="{5D1AD628-1E99-41AE-A4DE-E8D47E3F2A00}"/>
              </a:ext>
            </a:extLst>
          </p:cNvPr>
          <p:cNvGrpSpPr/>
          <p:nvPr userDrawn="1"/>
        </p:nvGrpSpPr>
        <p:grpSpPr>
          <a:xfrm>
            <a:off x="9206425" y="0"/>
            <a:ext cx="2029736" cy="2104028"/>
            <a:chOff x="3528102" y="847657"/>
            <a:chExt cx="2029736" cy="2104028"/>
          </a:xfrm>
        </p:grpSpPr>
        <p:sp>
          <p:nvSpPr>
            <p:cNvPr id="26" name="Guidance note">
              <a:extLst>
                <a:ext uri="{FF2B5EF4-FFF2-40B4-BE49-F238E27FC236}">
                  <a16:creationId xmlns:a16="http://schemas.microsoft.com/office/drawing/2014/main" id="{C3AD16BC-865F-4730-B576-3924C11BBB5C}"/>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7" name="Group 26">
              <a:extLst>
                <a:ext uri="{FF2B5EF4-FFF2-40B4-BE49-F238E27FC236}">
                  <a16:creationId xmlns:a16="http://schemas.microsoft.com/office/drawing/2014/main" id="{8918825A-E661-4165-AFAF-DF026ACCBF7D}"/>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8" name="Picture 3">
                <a:extLst>
                  <a:ext uri="{FF2B5EF4-FFF2-40B4-BE49-F238E27FC236}">
                    <a16:creationId xmlns:a16="http://schemas.microsoft.com/office/drawing/2014/main" id="{D670EEFD-71A1-460B-93B0-010CABE4F6E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8490A9-DA83-4553-86AD-17100E2D20A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31" name="Guidance note">
            <a:extLst>
              <a:ext uri="{FF2B5EF4-FFF2-40B4-BE49-F238E27FC236}">
                <a16:creationId xmlns:a16="http://schemas.microsoft.com/office/drawing/2014/main" id="{00BC0673-5213-4DA3-BE67-C1DB97C4A10F}"/>
              </a:ext>
            </a:extLst>
          </p:cNvPr>
          <p:cNvSpPr/>
          <p:nvPr userDrawn="1"/>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115501864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 char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323999" y="10625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3276000" y="10625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endParaRPr dirty="0"/>
          </a:p>
        </p:txBody>
      </p:sp>
      <p:sp>
        <p:nvSpPr>
          <p:cNvPr id="3" name="Title 2">
            <a:extLst>
              <a:ext uri="{FF2B5EF4-FFF2-40B4-BE49-F238E27FC236}">
                <a16:creationId xmlns:a16="http://schemas.microsoft.com/office/drawing/2014/main" id="{05803B18-A6C4-48D8-9A57-624954E4C422}"/>
              </a:ext>
            </a:extLst>
          </p:cNvPr>
          <p:cNvSpPr>
            <a:spLocks noGrp="1"/>
          </p:cNvSpPr>
          <p:nvPr>
            <p:ph type="title"/>
          </p:nvPr>
        </p:nvSpPr>
        <p:spPr/>
        <p:txBody>
          <a:bodyPr/>
          <a:lstStyle/>
          <a:p>
            <a:r>
              <a:rPr lang="en-US"/>
              <a:t>Click to edit Master title style</a:t>
            </a:r>
            <a:endParaRPr lang="en-GB" dirty="0"/>
          </a:p>
        </p:txBody>
      </p:sp>
      <p:sp>
        <p:nvSpPr>
          <p:cNvPr id="13" name="Footer Placeholder 2">
            <a:extLst>
              <a:ext uri="{FF2B5EF4-FFF2-40B4-BE49-F238E27FC236}">
                <a16:creationId xmlns:a16="http://schemas.microsoft.com/office/drawing/2014/main" id="{03A40AB7-029F-4311-80FC-0AAAE2F69DD3}"/>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dirty="0"/>
              <a:t>| [Insert document title] | [Insert date]</a:t>
            </a:r>
          </a:p>
        </p:txBody>
      </p:sp>
      <p:grpSp>
        <p:nvGrpSpPr>
          <p:cNvPr id="27" name="Group 26">
            <a:extLst>
              <a:ext uri="{FF2B5EF4-FFF2-40B4-BE49-F238E27FC236}">
                <a16:creationId xmlns:a16="http://schemas.microsoft.com/office/drawing/2014/main" id="{FD78705A-DCC5-4C39-8BC7-0071FE0B6E9D}"/>
              </a:ext>
            </a:extLst>
          </p:cNvPr>
          <p:cNvGrpSpPr/>
          <p:nvPr userDrawn="1"/>
        </p:nvGrpSpPr>
        <p:grpSpPr>
          <a:xfrm>
            <a:off x="9206425" y="0"/>
            <a:ext cx="2029736" cy="2104028"/>
            <a:chOff x="3528102" y="847657"/>
            <a:chExt cx="2029736" cy="2104028"/>
          </a:xfrm>
        </p:grpSpPr>
        <p:sp>
          <p:nvSpPr>
            <p:cNvPr id="28" name="Guidance note">
              <a:extLst>
                <a:ext uri="{FF2B5EF4-FFF2-40B4-BE49-F238E27FC236}">
                  <a16:creationId xmlns:a16="http://schemas.microsoft.com/office/drawing/2014/main" id="{C6E2522F-9DAA-41D3-8636-CA2AD6DF26DE}"/>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9" name="Group 28">
              <a:extLst>
                <a:ext uri="{FF2B5EF4-FFF2-40B4-BE49-F238E27FC236}">
                  <a16:creationId xmlns:a16="http://schemas.microsoft.com/office/drawing/2014/main" id="{BF8CA62A-2C50-48E5-8954-5C3104C2B475}"/>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1" name="Picture 3">
                <a:extLst>
                  <a:ext uri="{FF2B5EF4-FFF2-40B4-BE49-F238E27FC236}">
                    <a16:creationId xmlns:a16="http://schemas.microsoft.com/office/drawing/2014/main" id="{37ACEAC6-5EC9-49C5-A059-7A0DC1FCC3D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13E90BA5-7852-4BC3-A7C6-1D57B4B4776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33" name="Guidance note">
            <a:extLst>
              <a:ext uri="{FF2B5EF4-FFF2-40B4-BE49-F238E27FC236}">
                <a16:creationId xmlns:a16="http://schemas.microsoft.com/office/drawing/2014/main" id="{395CA386-D2EE-45ED-B3EB-20DC32FFECC9}"/>
              </a:ext>
            </a:extLst>
          </p:cNvPr>
          <p:cNvSpPr/>
          <p:nvPr userDrawn="1"/>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306087982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dirty="0"/>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0"/>
            <a:ext cx="8496000" cy="3453938"/>
          </a:xfrm>
          <a:prstGeom prst="rect">
            <a:avLst/>
          </a:prstGeom>
        </p:spPr>
        <p:txBody>
          <a:bodyPr>
            <a:noAutofit/>
          </a:bodyPr>
          <a:lstStyle>
            <a:lvl1pPr>
              <a:defRPr>
                <a:solidFill>
                  <a:schemeClr val="accent1"/>
                </a:solidFill>
              </a:defRPr>
            </a:lvl1pPr>
          </a:lstStyle>
          <a:p>
            <a:r>
              <a:rPr lang="en-GB" dirty="0"/>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dirty="0"/>
              <a:t>| [Insert document title] | [Insert date]</a:t>
            </a:r>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9206425" y="0"/>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24119242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323850" y="1062500"/>
            <a:ext cx="5543550" cy="3453938"/>
          </a:xfrm>
          <a:prstGeom prst="rect">
            <a:avLst/>
          </a:prstGeom>
        </p:spPr>
        <p:txBody>
          <a:bodyPr>
            <a:noAutofit/>
          </a:bodyPr>
          <a:lstStyle>
            <a:lvl1pPr>
              <a:defRPr>
                <a:solidFill>
                  <a:schemeClr val="accent1"/>
                </a:solidFill>
              </a:defRPr>
            </a:lvl1pPr>
          </a:lstStyle>
          <a:p>
            <a:endParaRPr dirty="0"/>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6228000" y="10625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44F3D2E9-D3DF-4073-8942-F51EDC9F9BC9}"/>
              </a:ext>
            </a:extLst>
          </p:cNvPr>
          <p:cNvSpPr>
            <a:spLocks noGrp="1"/>
          </p:cNvSpPr>
          <p:nvPr>
            <p:ph type="title"/>
          </p:nvPr>
        </p:nvSpPr>
        <p:spPr/>
        <p:txBody>
          <a:bodyPr/>
          <a:lstStyle/>
          <a:p>
            <a:r>
              <a:rPr lang="en-US"/>
              <a:t>Click to edit Master title style</a:t>
            </a:r>
            <a:endParaRPr lang="en-GB" dirty="0"/>
          </a:p>
        </p:txBody>
      </p:sp>
      <p:sp>
        <p:nvSpPr>
          <p:cNvPr id="17" name="Footer Placeholder 2">
            <a:extLst>
              <a:ext uri="{FF2B5EF4-FFF2-40B4-BE49-F238E27FC236}">
                <a16:creationId xmlns:a16="http://schemas.microsoft.com/office/drawing/2014/main" id="{B8E8D2DA-923C-46FD-AE23-D8997A885C17}"/>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dirty="0"/>
              <a:t>| [Insert document title] | [Insert date]</a:t>
            </a:r>
          </a:p>
        </p:txBody>
      </p:sp>
      <p:grpSp>
        <p:nvGrpSpPr>
          <p:cNvPr id="24" name="Group 23">
            <a:extLst>
              <a:ext uri="{FF2B5EF4-FFF2-40B4-BE49-F238E27FC236}">
                <a16:creationId xmlns:a16="http://schemas.microsoft.com/office/drawing/2014/main" id="{554C5F39-EE55-4150-AE38-A7A999F3BA25}"/>
              </a:ext>
            </a:extLst>
          </p:cNvPr>
          <p:cNvGrpSpPr/>
          <p:nvPr userDrawn="1"/>
        </p:nvGrpSpPr>
        <p:grpSpPr>
          <a:xfrm>
            <a:off x="9206425" y="0"/>
            <a:ext cx="2029736" cy="2104028"/>
            <a:chOff x="3528102" y="847657"/>
            <a:chExt cx="2029736" cy="2104028"/>
          </a:xfrm>
        </p:grpSpPr>
        <p:sp>
          <p:nvSpPr>
            <p:cNvPr id="25" name="Guidance note">
              <a:extLst>
                <a:ext uri="{FF2B5EF4-FFF2-40B4-BE49-F238E27FC236}">
                  <a16:creationId xmlns:a16="http://schemas.microsoft.com/office/drawing/2014/main" id="{025D7FB3-CF69-4E08-8922-003EB4E3975F}"/>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6" name="Group 25">
              <a:extLst>
                <a:ext uri="{FF2B5EF4-FFF2-40B4-BE49-F238E27FC236}">
                  <a16:creationId xmlns:a16="http://schemas.microsoft.com/office/drawing/2014/main" id="{528045C4-A569-4BC0-A2C6-680DA682611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7" name="Picture 3">
                <a:extLst>
                  <a:ext uri="{FF2B5EF4-FFF2-40B4-BE49-F238E27FC236}">
                    <a16:creationId xmlns:a16="http://schemas.microsoft.com/office/drawing/2014/main" id="{0FD70A2C-539C-4A23-AF36-00B08ACFA1A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A36B5CC0-766A-45B5-97A8-7C56DFCFC8EE}"/>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9" name="Guidance note">
            <a:extLst>
              <a:ext uri="{FF2B5EF4-FFF2-40B4-BE49-F238E27FC236}">
                <a16:creationId xmlns:a16="http://schemas.microsoft.com/office/drawing/2014/main" id="{9FC3F62A-60AD-47BF-8C6C-EA4FD3505A95}"/>
              </a:ext>
            </a:extLst>
          </p:cNvPr>
          <p:cNvSpPr/>
          <p:nvPr userDrawn="1"/>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325295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V x 1">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F5B49068-D080-4ACE-BA89-F101FF74DD61}"/>
              </a:ext>
            </a:extLst>
          </p:cNvPr>
          <p:cNvSpPr>
            <a:spLocks noGrp="1"/>
          </p:cNvSpPr>
          <p:nvPr>
            <p:ph type="body" sz="quarter" idx="18"/>
          </p:nvPr>
        </p:nvSpPr>
        <p:spPr>
          <a:xfrm>
            <a:off x="3276000" y="10625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4">
            <a:extLst>
              <a:ext uri="{FF2B5EF4-FFF2-40B4-BE49-F238E27FC236}">
                <a16:creationId xmlns:a16="http://schemas.microsoft.com/office/drawing/2014/main" id="{A230DD3F-5BD6-47DB-88DD-B17645228A05}"/>
              </a:ext>
            </a:extLst>
          </p:cNvPr>
          <p:cNvSpPr>
            <a:spLocks noGrp="1"/>
          </p:cNvSpPr>
          <p:nvPr>
            <p:ph type="body" sz="quarter" idx="17"/>
          </p:nvPr>
        </p:nvSpPr>
        <p:spPr>
          <a:xfrm>
            <a:off x="6228000" y="10625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a:extLst>
              <a:ext uri="{FF2B5EF4-FFF2-40B4-BE49-F238E27FC236}">
                <a16:creationId xmlns:a16="http://schemas.microsoft.com/office/drawing/2014/main" id="{AE5F1110-D46C-45FE-84D5-25150A01F2E3}"/>
              </a:ext>
            </a:extLst>
          </p:cNvPr>
          <p:cNvCxnSpPr>
            <a:cxnSpLocks/>
          </p:cNvCxnSpPr>
          <p:nvPr userDrawn="1"/>
        </p:nvCxnSpPr>
        <p:spPr>
          <a:xfrm>
            <a:off x="323850" y="2218065"/>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icture Placeholder 4">
            <a:extLst>
              <a:ext uri="{FF2B5EF4-FFF2-40B4-BE49-F238E27FC236}">
                <a16:creationId xmlns:a16="http://schemas.microsoft.com/office/drawing/2014/main" id="{E544F918-5B29-4CA8-B698-287CEE5C6122}"/>
              </a:ext>
            </a:extLst>
          </p:cNvPr>
          <p:cNvSpPr>
            <a:spLocks noGrp="1"/>
          </p:cNvSpPr>
          <p:nvPr>
            <p:ph type="pic" sz="quarter" idx="24"/>
          </p:nvPr>
        </p:nvSpPr>
        <p:spPr>
          <a:xfrm>
            <a:off x="323851" y="1062000"/>
            <a:ext cx="994286" cy="1080000"/>
          </a:xfrm>
          <a:solidFill>
            <a:schemeClr val="bg1">
              <a:lumMod val="95000"/>
            </a:schemeClr>
          </a:solidFill>
        </p:spPr>
        <p:txBody>
          <a:bodyPr>
            <a:noAutofit/>
          </a:bodyPr>
          <a:lstStyle>
            <a:lvl1pPr>
              <a:defRPr sz="1171">
                <a:solidFill>
                  <a:schemeClr val="tx1"/>
                </a:solidFill>
              </a:defRPr>
            </a:lvl1pPr>
          </a:lstStyle>
          <a:p>
            <a:r>
              <a:rPr lang="en-US" noProof="0" dirty="0"/>
              <a:t>Click icon to add picture</a:t>
            </a:r>
            <a:endParaRPr lang="en-GB" noProof="0" dirty="0"/>
          </a:p>
        </p:txBody>
      </p:sp>
      <p:sp>
        <p:nvSpPr>
          <p:cNvPr id="12" name="Text Placeholder 10">
            <a:extLst>
              <a:ext uri="{FF2B5EF4-FFF2-40B4-BE49-F238E27FC236}">
                <a16:creationId xmlns:a16="http://schemas.microsoft.com/office/drawing/2014/main" id="{DC926757-B24B-4CFA-A750-5FFEEEF69A80}"/>
              </a:ext>
            </a:extLst>
          </p:cNvPr>
          <p:cNvSpPr>
            <a:spLocks noGrp="1"/>
          </p:cNvSpPr>
          <p:nvPr>
            <p:ph type="body" sz="quarter" idx="16"/>
          </p:nvPr>
        </p:nvSpPr>
        <p:spPr>
          <a:xfrm>
            <a:off x="323850" y="2311146"/>
            <a:ext cx="2592388" cy="1087477"/>
          </a:xfrm>
        </p:spPr>
        <p:txBody>
          <a:bodyPr/>
          <a:lstStyle>
            <a:lvl1pPr>
              <a:spcBef>
                <a:spcPts val="0"/>
              </a:spcBef>
              <a:spcAft>
                <a:spcPts val="200"/>
              </a:spcAft>
              <a:defRPr sz="1400"/>
            </a:lvl1pPr>
            <a:lvl2pPr>
              <a:spcBef>
                <a:spcPts val="0"/>
              </a:spcBef>
              <a:spcAft>
                <a:spcPts val="200"/>
              </a:spcAft>
              <a:defRPr sz="1400">
                <a:solidFill>
                  <a:schemeClr val="accent1"/>
                </a:solidFill>
              </a:defRPr>
            </a:lvl2pPr>
            <a:lvl3pPr marL="0" indent="0">
              <a:spcBef>
                <a:spcPts val="0"/>
              </a:spcBef>
              <a:spcAft>
                <a:spcPts val="200"/>
              </a:spcAft>
              <a:buFontTx/>
              <a:buNone/>
              <a:defRPr sz="1200">
                <a:solidFill>
                  <a:schemeClr val="accent1"/>
                </a:solidFill>
              </a:defRPr>
            </a:lvl3pPr>
            <a:lvl4pPr marL="213690" indent="-209974">
              <a:spcBef>
                <a:spcPts val="0"/>
              </a:spcBef>
              <a:spcAft>
                <a:spcPts val="200"/>
              </a:spcAft>
              <a:buFont typeface="Arial" panose="020B0604020202020204" pitchFamily="34" charset="0"/>
              <a:buChar char="•"/>
              <a:defRPr sz="1200">
                <a:solidFill>
                  <a:schemeClr val="accent1"/>
                </a:solidFill>
              </a:defRPr>
            </a:lvl4pPr>
            <a:lvl5pPr marL="419946" indent="-209974">
              <a:spcBef>
                <a:spcPts val="0"/>
              </a:spcBef>
              <a:spcAft>
                <a:spcPts val="200"/>
              </a:spcAft>
              <a:defRPr sz="12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a:extLst>
              <a:ext uri="{FF2B5EF4-FFF2-40B4-BE49-F238E27FC236}">
                <a16:creationId xmlns:a16="http://schemas.microsoft.com/office/drawing/2014/main" id="{1C341570-0A8C-4A6D-9F75-3FF3D8333021}"/>
              </a:ext>
            </a:extLst>
          </p:cNvPr>
          <p:cNvSpPr>
            <a:spLocks noGrp="1"/>
          </p:cNvSpPr>
          <p:nvPr>
            <p:ph type="title"/>
          </p:nvPr>
        </p:nvSpPr>
        <p:spPr/>
        <p:txBody>
          <a:bodyPr/>
          <a:lstStyle/>
          <a:p>
            <a:r>
              <a:rPr lang="en-US"/>
              <a:t>Click to edit Master title style</a:t>
            </a:r>
            <a:endParaRPr lang="en-GB" dirty="0"/>
          </a:p>
        </p:txBody>
      </p:sp>
      <p:sp>
        <p:nvSpPr>
          <p:cNvPr id="22" name="Footer Placeholder 2">
            <a:extLst>
              <a:ext uri="{FF2B5EF4-FFF2-40B4-BE49-F238E27FC236}">
                <a16:creationId xmlns:a16="http://schemas.microsoft.com/office/drawing/2014/main" id="{65364470-3814-46DA-81B6-9B6ABEDC8B9F}"/>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dirty="0"/>
              <a:t>| [Insert document title] | [Insert date]</a:t>
            </a:r>
          </a:p>
        </p:txBody>
      </p:sp>
      <p:grpSp>
        <p:nvGrpSpPr>
          <p:cNvPr id="28" name="Group 27">
            <a:extLst>
              <a:ext uri="{FF2B5EF4-FFF2-40B4-BE49-F238E27FC236}">
                <a16:creationId xmlns:a16="http://schemas.microsoft.com/office/drawing/2014/main" id="{3E9C2C4D-4ACC-4F73-A4B9-04807E3ACA87}"/>
              </a:ext>
            </a:extLst>
          </p:cNvPr>
          <p:cNvGrpSpPr/>
          <p:nvPr userDrawn="1"/>
        </p:nvGrpSpPr>
        <p:grpSpPr>
          <a:xfrm>
            <a:off x="9206425" y="0"/>
            <a:ext cx="2029736" cy="2104028"/>
            <a:chOff x="3528102" y="847657"/>
            <a:chExt cx="2029736" cy="2104028"/>
          </a:xfrm>
        </p:grpSpPr>
        <p:sp>
          <p:nvSpPr>
            <p:cNvPr id="29" name="Guidance note">
              <a:extLst>
                <a:ext uri="{FF2B5EF4-FFF2-40B4-BE49-F238E27FC236}">
                  <a16:creationId xmlns:a16="http://schemas.microsoft.com/office/drawing/2014/main" id="{E9DBA4A0-469B-42D9-A384-66D0F7F5CF1C}"/>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30" name="Group 29">
              <a:extLst>
                <a:ext uri="{FF2B5EF4-FFF2-40B4-BE49-F238E27FC236}">
                  <a16:creationId xmlns:a16="http://schemas.microsoft.com/office/drawing/2014/main" id="{4F513AB0-B464-432C-96F6-C01AE1AD8963}"/>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1" name="Picture 3">
                <a:extLst>
                  <a:ext uri="{FF2B5EF4-FFF2-40B4-BE49-F238E27FC236}">
                    <a16:creationId xmlns:a16="http://schemas.microsoft.com/office/drawing/2014/main" id="{69D17DA6-BCD4-4046-9D31-CF5D433902D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8B82DBD2-6FB6-4465-9E2D-6DA528C0AEC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33" name="Round Diagonal Corner Rectangle 4">
            <a:extLst>
              <a:ext uri="{FF2B5EF4-FFF2-40B4-BE49-F238E27FC236}">
                <a16:creationId xmlns:a16="http://schemas.microsoft.com/office/drawing/2014/main" id="{CCFF34D1-F27E-4737-B8CF-F9385F2D624E}"/>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42215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B2B09D-D81C-4260-912F-CB531B07FB99}"/>
              </a:ext>
            </a:extLst>
          </p:cNvPr>
          <p:cNvCxnSpPr>
            <a:cxnSpLocks/>
          </p:cNvCxnSpPr>
          <p:nvPr userDrawn="1"/>
        </p:nvCxnSpPr>
        <p:spPr>
          <a:xfrm>
            <a:off x="323850" y="2061354"/>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5A143F75-F1B4-412B-A3E2-850CC3D2A545}"/>
              </a:ext>
            </a:extLst>
          </p:cNvPr>
          <p:cNvSpPr>
            <a:spLocks noGrp="1"/>
          </p:cNvSpPr>
          <p:nvPr>
            <p:ph type="body" sz="quarter" idx="16"/>
          </p:nvPr>
        </p:nvSpPr>
        <p:spPr>
          <a:xfrm>
            <a:off x="323850" y="2154435"/>
            <a:ext cx="2592388" cy="1384995"/>
          </a:xfrm>
        </p:spPr>
        <p:txBody>
          <a:bodyPr/>
          <a:lstStyle>
            <a:lvl1pPr>
              <a:spcBef>
                <a:spcPts val="600"/>
              </a:spcBef>
              <a:spcAft>
                <a:spcPts val="0"/>
              </a:spcAft>
              <a:defRPr sz="1400"/>
            </a:lvl1pPr>
            <a:lvl2pPr>
              <a:spcBef>
                <a:spcPts val="600"/>
              </a:spcBef>
              <a:spcAft>
                <a:spcPts val="0"/>
              </a:spcAft>
              <a:defRPr sz="1400"/>
            </a:lvl2pPr>
            <a:lvl3pPr marL="0" indent="0">
              <a:spcBef>
                <a:spcPts val="600"/>
              </a:spcBef>
              <a:spcAft>
                <a:spcPts val="0"/>
              </a:spcAft>
              <a:buFontTx/>
              <a:buNone/>
              <a:defRPr sz="1400"/>
            </a:lvl3pPr>
            <a:lvl4pPr marL="213690" indent="-209974">
              <a:spcBef>
                <a:spcPts val="600"/>
              </a:spcBef>
              <a:spcAft>
                <a:spcPts val="0"/>
              </a:spcAft>
              <a:buFont typeface="Arial" panose="020B0604020202020204" pitchFamily="34" charset="0"/>
              <a:buChar char="•"/>
              <a:defRPr sz="1400"/>
            </a:lvl4pPr>
            <a:lvl5pPr marL="419946" indent="-209974">
              <a:spcBef>
                <a:spcPts val="600"/>
              </a:spcBef>
              <a:spcAft>
                <a:spcPts val="0"/>
              </a:spcAft>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323851" y="1062001"/>
            <a:ext cx="839787" cy="912812"/>
          </a:xfrm>
          <a:solidFill>
            <a:schemeClr val="bg1">
              <a:lumMod val="95000"/>
            </a:schemeClr>
          </a:solidFill>
        </p:spPr>
        <p:txBody>
          <a:bodyPr>
            <a:noAutofit/>
          </a:bodyPr>
          <a:lstStyle>
            <a:lvl1pPr>
              <a:defRPr sz="1171">
                <a:solidFill>
                  <a:schemeClr val="tx1"/>
                </a:solidFill>
              </a:defRPr>
            </a:lvl1pPr>
          </a:lstStyle>
          <a:p>
            <a:r>
              <a:rPr lang="en-US" noProof="0" dirty="0"/>
              <a:t>Click icon to add picture</a:t>
            </a:r>
            <a:endParaRPr lang="en-GB" noProof="0" dirty="0"/>
          </a:p>
        </p:txBody>
      </p:sp>
      <p:cxnSp>
        <p:nvCxnSpPr>
          <p:cNvPr id="29" name="Straight Connector 28">
            <a:extLst>
              <a:ext uri="{FF2B5EF4-FFF2-40B4-BE49-F238E27FC236}">
                <a16:creationId xmlns:a16="http://schemas.microsoft.com/office/drawing/2014/main" id="{FC82E8DE-D700-4FDB-B492-FBBE73708601}"/>
              </a:ext>
            </a:extLst>
          </p:cNvPr>
          <p:cNvCxnSpPr>
            <a:cxnSpLocks/>
          </p:cNvCxnSpPr>
          <p:nvPr userDrawn="1"/>
        </p:nvCxnSpPr>
        <p:spPr>
          <a:xfrm>
            <a:off x="3276600" y="2061354"/>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0">
            <a:extLst>
              <a:ext uri="{FF2B5EF4-FFF2-40B4-BE49-F238E27FC236}">
                <a16:creationId xmlns:a16="http://schemas.microsoft.com/office/drawing/2014/main" id="{A797DDDD-D10E-4826-9799-F77851FA3A18}"/>
              </a:ext>
            </a:extLst>
          </p:cNvPr>
          <p:cNvSpPr>
            <a:spLocks noGrp="1"/>
          </p:cNvSpPr>
          <p:nvPr>
            <p:ph type="body" sz="quarter" idx="25"/>
          </p:nvPr>
        </p:nvSpPr>
        <p:spPr>
          <a:xfrm>
            <a:off x="3276600" y="2154435"/>
            <a:ext cx="2592388" cy="1384995"/>
          </a:xfrm>
        </p:spPr>
        <p:txBody>
          <a:bodyPr/>
          <a:lstStyle>
            <a:lvl1pPr>
              <a:spcBef>
                <a:spcPts val="600"/>
              </a:spcBef>
              <a:spcAft>
                <a:spcPts val="0"/>
              </a:spcAft>
              <a:defRPr sz="1400"/>
            </a:lvl1pPr>
            <a:lvl2pPr>
              <a:spcBef>
                <a:spcPts val="600"/>
              </a:spcBef>
              <a:spcAft>
                <a:spcPts val="0"/>
              </a:spcAft>
              <a:defRPr sz="1400"/>
            </a:lvl2pPr>
            <a:lvl3pPr marL="0" indent="0">
              <a:spcBef>
                <a:spcPts val="600"/>
              </a:spcBef>
              <a:spcAft>
                <a:spcPts val="0"/>
              </a:spcAft>
              <a:buFontTx/>
              <a:buNone/>
              <a:defRPr sz="1400"/>
            </a:lvl3pPr>
            <a:lvl4pPr marL="213690" indent="-209974">
              <a:spcBef>
                <a:spcPts val="600"/>
              </a:spcBef>
              <a:spcAft>
                <a:spcPts val="0"/>
              </a:spcAft>
              <a:buFont typeface="Arial" panose="020B0604020202020204" pitchFamily="34" charset="0"/>
              <a:buChar char="•"/>
              <a:defRPr sz="1400"/>
            </a:lvl4pPr>
            <a:lvl5pPr marL="419946" indent="-209974">
              <a:spcBef>
                <a:spcPts val="600"/>
              </a:spcBef>
              <a:spcAft>
                <a:spcPts val="0"/>
              </a:spcAft>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1" name="Picture Placeholder 4">
            <a:extLst>
              <a:ext uri="{FF2B5EF4-FFF2-40B4-BE49-F238E27FC236}">
                <a16:creationId xmlns:a16="http://schemas.microsoft.com/office/drawing/2014/main" id="{BE7E812B-C0C2-4E15-A5E1-88C87117715B}"/>
              </a:ext>
            </a:extLst>
          </p:cNvPr>
          <p:cNvSpPr>
            <a:spLocks noGrp="1"/>
          </p:cNvSpPr>
          <p:nvPr>
            <p:ph type="pic" sz="quarter" idx="26"/>
          </p:nvPr>
        </p:nvSpPr>
        <p:spPr>
          <a:xfrm>
            <a:off x="3276601" y="1062001"/>
            <a:ext cx="839787" cy="912812"/>
          </a:xfrm>
          <a:solidFill>
            <a:schemeClr val="bg1">
              <a:lumMod val="95000"/>
            </a:schemeClr>
          </a:solidFill>
        </p:spPr>
        <p:txBody>
          <a:bodyPr>
            <a:noAutofit/>
          </a:bodyPr>
          <a:lstStyle>
            <a:lvl1pPr>
              <a:defRPr sz="1171">
                <a:solidFill>
                  <a:schemeClr val="tx1"/>
                </a:solidFill>
              </a:defRPr>
            </a:lvl1pPr>
          </a:lstStyle>
          <a:p>
            <a:r>
              <a:rPr lang="en-US" noProof="0" dirty="0"/>
              <a:t>Click icon to add picture</a:t>
            </a:r>
            <a:endParaRPr lang="en-GB" noProof="0" dirty="0"/>
          </a:p>
        </p:txBody>
      </p:sp>
      <p:cxnSp>
        <p:nvCxnSpPr>
          <p:cNvPr id="32" name="Straight Connector 31">
            <a:extLst>
              <a:ext uri="{FF2B5EF4-FFF2-40B4-BE49-F238E27FC236}">
                <a16:creationId xmlns:a16="http://schemas.microsoft.com/office/drawing/2014/main" id="{A5E4984C-A870-48D7-A38E-4D226B28CF21}"/>
              </a:ext>
            </a:extLst>
          </p:cNvPr>
          <p:cNvCxnSpPr>
            <a:cxnSpLocks/>
          </p:cNvCxnSpPr>
          <p:nvPr userDrawn="1"/>
        </p:nvCxnSpPr>
        <p:spPr>
          <a:xfrm>
            <a:off x="6227762" y="2061354"/>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D3ACC50D-43D4-45A0-975F-9B408E6BD141}"/>
              </a:ext>
            </a:extLst>
          </p:cNvPr>
          <p:cNvSpPr>
            <a:spLocks noGrp="1"/>
          </p:cNvSpPr>
          <p:nvPr>
            <p:ph type="body" sz="quarter" idx="27"/>
          </p:nvPr>
        </p:nvSpPr>
        <p:spPr>
          <a:xfrm>
            <a:off x="6227762" y="2154435"/>
            <a:ext cx="2592388" cy="1384995"/>
          </a:xfrm>
        </p:spPr>
        <p:txBody>
          <a:bodyPr/>
          <a:lstStyle>
            <a:lvl1pPr>
              <a:spcBef>
                <a:spcPts val="600"/>
              </a:spcBef>
              <a:spcAft>
                <a:spcPts val="0"/>
              </a:spcAft>
              <a:defRPr sz="1400"/>
            </a:lvl1pPr>
            <a:lvl2pPr>
              <a:spcBef>
                <a:spcPts val="600"/>
              </a:spcBef>
              <a:spcAft>
                <a:spcPts val="0"/>
              </a:spcAft>
              <a:defRPr sz="1400"/>
            </a:lvl2pPr>
            <a:lvl3pPr marL="0" indent="0">
              <a:spcBef>
                <a:spcPts val="600"/>
              </a:spcBef>
              <a:spcAft>
                <a:spcPts val="0"/>
              </a:spcAft>
              <a:buFontTx/>
              <a:buNone/>
              <a:defRPr sz="1400"/>
            </a:lvl3pPr>
            <a:lvl4pPr marL="213690" indent="-209974">
              <a:spcBef>
                <a:spcPts val="600"/>
              </a:spcBef>
              <a:spcAft>
                <a:spcPts val="0"/>
              </a:spcAft>
              <a:buFont typeface="Arial" panose="020B0604020202020204" pitchFamily="34" charset="0"/>
              <a:buChar char="•"/>
              <a:defRPr sz="1400"/>
            </a:lvl4pPr>
            <a:lvl5pPr marL="419946" indent="-209974">
              <a:spcBef>
                <a:spcPts val="600"/>
              </a:spcBef>
              <a:spcAft>
                <a:spcPts val="0"/>
              </a:spcAft>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4" name="Picture Placeholder 4">
            <a:extLst>
              <a:ext uri="{FF2B5EF4-FFF2-40B4-BE49-F238E27FC236}">
                <a16:creationId xmlns:a16="http://schemas.microsoft.com/office/drawing/2014/main" id="{B3C3C8F3-419D-4EF9-BB29-AE7F1F1732D1}"/>
              </a:ext>
            </a:extLst>
          </p:cNvPr>
          <p:cNvSpPr>
            <a:spLocks noGrp="1"/>
          </p:cNvSpPr>
          <p:nvPr>
            <p:ph type="pic" sz="quarter" idx="28"/>
          </p:nvPr>
        </p:nvSpPr>
        <p:spPr>
          <a:xfrm>
            <a:off x="6227763" y="1062001"/>
            <a:ext cx="839787" cy="912812"/>
          </a:xfrm>
          <a:solidFill>
            <a:schemeClr val="bg1">
              <a:lumMod val="95000"/>
            </a:schemeClr>
          </a:solidFill>
        </p:spPr>
        <p:txBody>
          <a:bodyPr>
            <a:noAutofit/>
          </a:bodyPr>
          <a:lstStyle>
            <a:lvl1pPr>
              <a:defRPr sz="1171">
                <a:solidFill>
                  <a:schemeClr val="tx1"/>
                </a:solidFill>
              </a:defRPr>
            </a:lvl1pPr>
          </a:lstStyle>
          <a:p>
            <a:r>
              <a:rPr lang="en-US" noProof="0" dirty="0"/>
              <a:t>Click icon to add picture</a:t>
            </a:r>
            <a:endParaRPr lang="en-GB" noProof="0" dirty="0"/>
          </a:p>
        </p:txBody>
      </p:sp>
      <p:sp>
        <p:nvSpPr>
          <p:cNvPr id="2" name="Title 1">
            <a:extLst>
              <a:ext uri="{FF2B5EF4-FFF2-40B4-BE49-F238E27FC236}">
                <a16:creationId xmlns:a16="http://schemas.microsoft.com/office/drawing/2014/main" id="{C0BB4D65-DB5D-4395-AECD-E4A4DD1DC5DB}"/>
              </a:ext>
            </a:extLst>
          </p:cNvPr>
          <p:cNvSpPr>
            <a:spLocks noGrp="1"/>
          </p:cNvSpPr>
          <p:nvPr>
            <p:ph type="title"/>
          </p:nvPr>
        </p:nvSpPr>
        <p:spPr/>
        <p:txBody>
          <a:bodyPr/>
          <a:lstStyle/>
          <a:p>
            <a:r>
              <a:rPr lang="en-US"/>
              <a:t>Click to edit Master title style</a:t>
            </a:r>
            <a:endParaRPr lang="en-GB" dirty="0"/>
          </a:p>
        </p:txBody>
      </p:sp>
      <p:sp>
        <p:nvSpPr>
          <p:cNvPr id="21" name="Text Placeholder 10">
            <a:extLst>
              <a:ext uri="{FF2B5EF4-FFF2-40B4-BE49-F238E27FC236}">
                <a16:creationId xmlns:a16="http://schemas.microsoft.com/office/drawing/2014/main" id="{BD674DDD-BACE-4633-A51D-B34FB33EEC8B}"/>
              </a:ext>
            </a:extLst>
          </p:cNvPr>
          <p:cNvSpPr>
            <a:spLocks noGrp="1"/>
          </p:cNvSpPr>
          <p:nvPr>
            <p:ph type="body" sz="quarter" idx="32"/>
          </p:nvPr>
        </p:nvSpPr>
        <p:spPr>
          <a:xfrm>
            <a:off x="1228725" y="1062000"/>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3" name="Text Placeholder 10">
            <a:extLst>
              <a:ext uri="{FF2B5EF4-FFF2-40B4-BE49-F238E27FC236}">
                <a16:creationId xmlns:a16="http://schemas.microsoft.com/office/drawing/2014/main" id="{901DDDCC-04BF-4981-893E-E22AFEDF5ACD}"/>
              </a:ext>
            </a:extLst>
          </p:cNvPr>
          <p:cNvSpPr>
            <a:spLocks noGrp="1"/>
          </p:cNvSpPr>
          <p:nvPr>
            <p:ph type="body" sz="quarter" idx="33"/>
          </p:nvPr>
        </p:nvSpPr>
        <p:spPr>
          <a:xfrm>
            <a:off x="4181475" y="1062000"/>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4" name="Text Placeholder 10">
            <a:extLst>
              <a:ext uri="{FF2B5EF4-FFF2-40B4-BE49-F238E27FC236}">
                <a16:creationId xmlns:a16="http://schemas.microsoft.com/office/drawing/2014/main" id="{F15142A3-375C-45DF-AF42-2245E24CD465}"/>
              </a:ext>
            </a:extLst>
          </p:cNvPr>
          <p:cNvSpPr>
            <a:spLocks noGrp="1"/>
          </p:cNvSpPr>
          <p:nvPr>
            <p:ph type="body" sz="quarter" idx="34"/>
          </p:nvPr>
        </p:nvSpPr>
        <p:spPr>
          <a:xfrm>
            <a:off x="7134225" y="1062000"/>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Footer Placeholder 2">
            <a:extLst>
              <a:ext uri="{FF2B5EF4-FFF2-40B4-BE49-F238E27FC236}">
                <a16:creationId xmlns:a16="http://schemas.microsoft.com/office/drawing/2014/main" id="{45A0E1D1-8595-4E45-A401-A475018540FC}"/>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dirty="0"/>
              <a:t>| [Insert document title] | [Insert date]</a:t>
            </a:r>
          </a:p>
        </p:txBody>
      </p:sp>
      <p:grpSp>
        <p:nvGrpSpPr>
          <p:cNvPr id="43" name="Group 42">
            <a:extLst>
              <a:ext uri="{FF2B5EF4-FFF2-40B4-BE49-F238E27FC236}">
                <a16:creationId xmlns:a16="http://schemas.microsoft.com/office/drawing/2014/main" id="{B815125D-7568-4091-BEEB-35B82C7A282E}"/>
              </a:ext>
            </a:extLst>
          </p:cNvPr>
          <p:cNvGrpSpPr/>
          <p:nvPr userDrawn="1"/>
        </p:nvGrpSpPr>
        <p:grpSpPr>
          <a:xfrm>
            <a:off x="9206425" y="0"/>
            <a:ext cx="2029736" cy="2104028"/>
            <a:chOff x="3528102" y="847657"/>
            <a:chExt cx="2029736" cy="2104028"/>
          </a:xfrm>
        </p:grpSpPr>
        <p:sp>
          <p:nvSpPr>
            <p:cNvPr id="44" name="Guidance note">
              <a:extLst>
                <a:ext uri="{FF2B5EF4-FFF2-40B4-BE49-F238E27FC236}">
                  <a16:creationId xmlns:a16="http://schemas.microsoft.com/office/drawing/2014/main" id="{05DADCA8-9F14-4D3E-AEA6-3968A4B99D52}"/>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45" name="Group 44">
              <a:extLst>
                <a:ext uri="{FF2B5EF4-FFF2-40B4-BE49-F238E27FC236}">
                  <a16:creationId xmlns:a16="http://schemas.microsoft.com/office/drawing/2014/main" id="{35567F3E-A867-493E-9CDF-6C283ED69FB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46" name="Picture 3">
                <a:extLst>
                  <a:ext uri="{FF2B5EF4-FFF2-40B4-BE49-F238E27FC236}">
                    <a16:creationId xmlns:a16="http://schemas.microsoft.com/office/drawing/2014/main" id="{EF71D8E4-9AAD-42D4-BB7D-BD4FF105C45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47" name="Rounded Rectangle 20">
                <a:extLst>
                  <a:ext uri="{FF2B5EF4-FFF2-40B4-BE49-F238E27FC236}">
                    <a16:creationId xmlns:a16="http://schemas.microsoft.com/office/drawing/2014/main" id="{F43BCCBD-E91E-4385-9D1C-933F4A1EFF4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48" name="Round Diagonal Corner Rectangle 4">
            <a:extLst>
              <a:ext uri="{FF2B5EF4-FFF2-40B4-BE49-F238E27FC236}">
                <a16:creationId xmlns:a16="http://schemas.microsoft.com/office/drawing/2014/main" id="{DCC9EC93-F46B-4A7B-8A65-57D85F810085}"/>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567497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endParaRPr dirty="0"/>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endParaRPr dirty="0"/>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endParaRPr dirty="0"/>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23220"/>
          </a:xfrm>
        </p:spPr>
        <p:txBody>
          <a:bodyPr/>
          <a:lstStyle>
            <a:lvl1pPr>
              <a:spcAft>
                <a:spcPts val="0"/>
              </a:spcAft>
              <a:defRPr>
                <a:solidFill>
                  <a:schemeClr val="bg1"/>
                </a:solidFill>
              </a:defRPr>
            </a:lvl1pPr>
            <a:lvl2pPr>
              <a:defRPr>
                <a:solidFill>
                  <a:schemeClr val="bg1"/>
                </a:solidFill>
              </a:defRPr>
            </a:lvl2pPr>
          </a:lstStyle>
          <a:p>
            <a:pPr lvl="0"/>
            <a:r>
              <a:rPr lang="en-GB" dirty="0"/>
              <a:t>Name</a:t>
            </a:r>
          </a:p>
          <a:p>
            <a:pPr lvl="1"/>
            <a:r>
              <a:rPr lang="en-GB" dirty="0"/>
              <a:t>Date</a:t>
            </a:r>
          </a:p>
        </p:txBody>
      </p:sp>
      <p:sp>
        <p:nvSpPr>
          <p:cNvPr id="10" name="Round Diagonal Corner Rectangle 4">
            <a:extLst>
              <a:ext uri="{FF2B5EF4-FFF2-40B4-BE49-F238E27FC236}">
                <a16:creationId xmlns:a16="http://schemas.microsoft.com/office/drawing/2014/main" id="{16DC8360-D4F7-405A-BF06-04DDCFD5DEF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558169163"/>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23220"/>
          </a:xfrm>
        </p:spPr>
        <p:txBody>
          <a:bodyPr/>
          <a:lstStyle>
            <a:lvl1pPr>
              <a:spcAft>
                <a:spcPts val="0"/>
              </a:spcAft>
              <a:defRPr>
                <a:solidFill>
                  <a:schemeClr val="bg1"/>
                </a:solidFill>
              </a:defRPr>
            </a:lvl1pPr>
            <a:lvl2pPr>
              <a:defRPr>
                <a:solidFill>
                  <a:schemeClr val="bg1"/>
                </a:solidFill>
              </a:defRPr>
            </a:lvl2pPr>
          </a:lstStyle>
          <a:p>
            <a:pPr lvl="0"/>
            <a:r>
              <a:rPr lang="en-GB" dirty="0"/>
              <a:t>Name</a:t>
            </a:r>
          </a:p>
          <a:p>
            <a:pPr lvl="1"/>
            <a:r>
              <a:rPr lang="en-GB" dirty="0"/>
              <a:t>Date</a:t>
            </a:r>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dirty="0"/>
              <a:t> </a:t>
            </a:r>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dirty="0"/>
              <a:t> </a:t>
            </a:r>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GB" dirty="0"/>
              <a:t> </a:t>
            </a:r>
          </a:p>
        </p:txBody>
      </p:sp>
      <p:sp>
        <p:nvSpPr>
          <p:cNvPr id="17" name="Round Diagonal Corner Rectangle 4">
            <a:extLst>
              <a:ext uri="{FF2B5EF4-FFF2-40B4-BE49-F238E27FC236}">
                <a16:creationId xmlns:a16="http://schemas.microsoft.com/office/drawing/2014/main" id="{7EF46B65-58C7-4BF4-B402-D21DCC45562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23169590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23220"/>
          </a:xfrm>
        </p:spPr>
        <p:txBody>
          <a:bodyPr/>
          <a:lstStyle>
            <a:lvl1pPr>
              <a:spcAft>
                <a:spcPts val="0"/>
              </a:spcAft>
              <a:defRPr>
                <a:solidFill>
                  <a:schemeClr val="bg1"/>
                </a:solidFill>
              </a:defRPr>
            </a:lvl1pPr>
            <a:lvl2pPr>
              <a:defRPr>
                <a:solidFill>
                  <a:schemeClr val="bg1"/>
                </a:solidFill>
              </a:defRPr>
            </a:lvl2pPr>
          </a:lstStyle>
          <a:p>
            <a:pPr lvl="0"/>
            <a:r>
              <a:rPr lang="en-GB" dirty="0"/>
              <a:t>Name</a:t>
            </a:r>
          </a:p>
          <a:p>
            <a:pPr lvl="1"/>
            <a:r>
              <a:rPr lang="en-GB" dirty="0"/>
              <a:t>Date</a:t>
            </a:r>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dirty="0"/>
              <a:t> </a:t>
            </a:r>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dirty="0"/>
              <a:t> </a:t>
            </a:r>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GB" dirty="0"/>
              <a:t> </a:t>
            </a:r>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9556479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23220"/>
          </a:xfrm>
        </p:spPr>
        <p:txBody>
          <a:bodyPr/>
          <a:lstStyle>
            <a:lvl1pPr>
              <a:spcAft>
                <a:spcPts val="0"/>
              </a:spcAft>
              <a:defRPr>
                <a:solidFill>
                  <a:schemeClr val="bg1"/>
                </a:solidFill>
              </a:defRPr>
            </a:lvl1pPr>
            <a:lvl2pPr>
              <a:defRPr>
                <a:solidFill>
                  <a:schemeClr val="bg1"/>
                </a:solidFill>
              </a:defRPr>
            </a:lvl2pPr>
          </a:lstStyle>
          <a:p>
            <a:pPr lvl="0"/>
            <a:r>
              <a:rPr lang="en-GB" dirty="0"/>
              <a:t>Name</a:t>
            </a:r>
          </a:p>
          <a:p>
            <a:pPr lvl="1"/>
            <a:r>
              <a:rPr lang="en-GB" dirty="0"/>
              <a:t>Date</a:t>
            </a:r>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dirty="0"/>
              <a:t> </a:t>
            </a:r>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dirty="0"/>
              <a:t> </a:t>
            </a:r>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GB" dirty="0"/>
              <a:t> </a:t>
            </a:r>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41686627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1" y="1062500"/>
            <a:ext cx="55434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322780" y="267573"/>
            <a:ext cx="5544620" cy="430887"/>
          </a:xfrm>
        </p:spPr>
        <p:txBody>
          <a:bodyPr/>
          <a:lstStyle/>
          <a:p>
            <a:r>
              <a:rPr lang="en-US"/>
              <a:t>Click to edit Master title style</a:t>
            </a:r>
            <a:endParaRPr lang="en-GB" dirty="0"/>
          </a:p>
        </p:txBody>
      </p:sp>
      <p:sp>
        <p:nvSpPr>
          <p:cNvPr id="10" name="Footer Placeholder 2">
            <a:extLst>
              <a:ext uri="{FF2B5EF4-FFF2-40B4-BE49-F238E27FC236}">
                <a16:creationId xmlns:a16="http://schemas.microsoft.com/office/drawing/2014/main" id="{A415EBFD-084A-4878-8287-2E1A3FCE8DDE}"/>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dirty="0"/>
              <a:t>| [Insert document title] | [Insert date]</a:t>
            </a:r>
          </a:p>
        </p:txBody>
      </p:sp>
      <p:grpSp>
        <p:nvGrpSpPr>
          <p:cNvPr id="17" name="Group 16">
            <a:extLst>
              <a:ext uri="{FF2B5EF4-FFF2-40B4-BE49-F238E27FC236}">
                <a16:creationId xmlns:a16="http://schemas.microsoft.com/office/drawing/2014/main" id="{A308CCAE-A613-4894-962F-B9332D979AE1}"/>
              </a:ext>
            </a:extLst>
          </p:cNvPr>
          <p:cNvGrpSpPr/>
          <p:nvPr userDrawn="1"/>
        </p:nvGrpSpPr>
        <p:grpSpPr>
          <a:xfrm>
            <a:off x="9206425" y="0"/>
            <a:ext cx="2029736" cy="2104028"/>
            <a:chOff x="3528102" y="847657"/>
            <a:chExt cx="2029736" cy="2104028"/>
          </a:xfrm>
        </p:grpSpPr>
        <p:sp>
          <p:nvSpPr>
            <p:cNvPr id="18" name="Guidance note">
              <a:extLst>
                <a:ext uri="{FF2B5EF4-FFF2-40B4-BE49-F238E27FC236}">
                  <a16:creationId xmlns:a16="http://schemas.microsoft.com/office/drawing/2014/main" id="{753381CB-CFAD-4C37-9043-05C8A52380A7}"/>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8FA04F91-854A-4895-BD97-24C8BB928F41}"/>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9CABB711-E1AB-41A2-A779-C8967E1B901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702CAAD7-0480-4B1D-A46C-98616132030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9978605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dirty="0"/>
              <a:t>Title</a:t>
            </a:r>
          </a:p>
          <a:p>
            <a:pPr lvl="1"/>
            <a:r>
              <a:rPr lang="en-GB" dirty="0"/>
              <a:t>Sub heading</a:t>
            </a:r>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GB" dirty="0"/>
              <a:t>1</a:t>
            </a:r>
          </a:p>
        </p:txBody>
      </p:sp>
      <p:sp>
        <p:nvSpPr>
          <p:cNvPr id="8" name="Picture Placeholder 8">
            <a:extLst>
              <a:ext uri="{FF2B5EF4-FFF2-40B4-BE49-F238E27FC236}">
                <a16:creationId xmlns:a16="http://schemas.microsoft.com/office/drawing/2014/main" id="{972A00B0-5109-4795-B6DD-671C71DA1449}"/>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endParaRPr dirty="0"/>
          </a:p>
        </p:txBody>
      </p:sp>
      <p:sp>
        <p:nvSpPr>
          <p:cNvPr id="7" name="Round Diagonal Corner Rectangle 4">
            <a:extLst>
              <a:ext uri="{FF2B5EF4-FFF2-40B4-BE49-F238E27FC236}">
                <a16:creationId xmlns:a16="http://schemas.microsoft.com/office/drawing/2014/main" id="{231B8D91-3113-4251-BBA5-C25AE54B04E5}"/>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84344318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dirty="0"/>
              <a:t>Title</a:t>
            </a:r>
          </a:p>
          <a:p>
            <a:pPr lvl="1"/>
            <a:r>
              <a:rPr lang="en-GB" dirty="0"/>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GB" dirty="0"/>
              <a:t>1</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endParaRPr dirty="0"/>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5" name="Round Diagonal Corner Rectangle 4">
            <a:extLst>
              <a:ext uri="{FF2B5EF4-FFF2-40B4-BE49-F238E27FC236}">
                <a16:creationId xmlns:a16="http://schemas.microsoft.com/office/drawing/2014/main" id="{37609B83-716F-4C19-B524-DF1CE466DE04}"/>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0" name="Graphic 19">
            <a:extLst>
              <a:ext uri="{FF2B5EF4-FFF2-40B4-BE49-F238E27FC236}">
                <a16:creationId xmlns:a16="http://schemas.microsoft.com/office/drawing/2014/main" id="{044AFBBA-7610-4A43-B583-B8E6F6343F8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44460403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dirty="0"/>
              <a:t>Title</a:t>
            </a:r>
          </a:p>
          <a:p>
            <a:pPr lvl="1"/>
            <a:r>
              <a:rPr lang="en-GB" dirty="0"/>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GB" dirty="0"/>
              <a:t>1</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dirty="0"/>
              <a:t> </a:t>
            </a:r>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9" name="Round Diagonal Corner Rectangle 4">
            <a:extLst>
              <a:ext uri="{FF2B5EF4-FFF2-40B4-BE49-F238E27FC236}">
                <a16:creationId xmlns:a16="http://schemas.microsoft.com/office/drawing/2014/main" id="{DE53115C-105A-4CE7-BEF2-2D7D7A9604F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0" name="Graphic 29">
            <a:extLst>
              <a:ext uri="{FF2B5EF4-FFF2-40B4-BE49-F238E27FC236}">
                <a16:creationId xmlns:a16="http://schemas.microsoft.com/office/drawing/2014/main" id="{1A4C1D0B-5407-4DAA-8724-B6778E12A9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6749882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dirty="0"/>
              <a:t>Title</a:t>
            </a:r>
          </a:p>
          <a:p>
            <a:pPr lvl="1"/>
            <a:r>
              <a:rPr lang="en-GB" dirty="0"/>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GB" dirty="0"/>
              <a:t>1</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dirty="0"/>
              <a:t> </a:t>
            </a:r>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127577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5" y="4778375"/>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dirty="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345501122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Master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22781" y="1058864"/>
            <a:ext cx="8498440" cy="187724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marL="875886" indent="-203502">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473580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10"/>
          </p:nvPr>
        </p:nvSpPr>
        <p:spPr>
          <a:xfrm>
            <a:off x="8505826" y="4870450"/>
            <a:ext cx="638175" cy="273050"/>
          </a:xfrm>
          <a:prstGeom prst="rect">
            <a:avLst/>
          </a:prstGeom>
        </p:spPr>
        <p:txBody>
          <a:bodyPr vert="horz" wrap="square" lIns="91440" tIns="45720" rIns="91440" bIns="45720" numCol="1" anchor="t" anchorCtr="0" compatLnSpc="1">
            <a:prstTxWarp prst="textNoShape">
              <a:avLst/>
            </a:prstTxWarp>
          </a:bodyPr>
          <a:lstStyle>
            <a:lvl1pPr defTabSz="914378" eaLnBrk="1" hangingPunct="1">
              <a:defRPr sz="3700" b="1">
                <a:solidFill>
                  <a:srgbClr val="0079C1"/>
                </a:solidFill>
              </a:defRPr>
            </a:lvl1pPr>
          </a:lstStyle>
          <a:p>
            <a:pPr>
              <a:defRPr/>
            </a:pPr>
            <a:fld id="{A9F67F00-6903-4407-B524-DEA0B0CE76ED}" type="slidenum">
              <a:rPr lang="en-GB" altLang="en-US"/>
              <a:pPr>
                <a:defRPr/>
              </a:pPr>
              <a:t>‹#›</a:t>
            </a:fld>
            <a:endParaRPr lang="en-GB" altLang="en-US"/>
          </a:p>
        </p:txBody>
      </p:sp>
    </p:spTree>
    <p:extLst>
      <p:ext uri="{BB962C8B-B14F-4D97-AF65-F5344CB8AC3E}">
        <p14:creationId xmlns:p14="http://schemas.microsoft.com/office/powerpoint/2010/main" val="374931739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with Caption - Screen">
    <p:spTree>
      <p:nvGrpSpPr>
        <p:cNvPr id="1" name=""/>
        <p:cNvGrpSpPr/>
        <p:nvPr/>
      </p:nvGrpSpPr>
      <p:grpSpPr>
        <a:xfrm>
          <a:off x="0" y="0"/>
          <a:ext cx="0" cy="0"/>
          <a:chOff x="0" y="0"/>
          <a:chExt cx="0" cy="0"/>
        </a:xfrm>
      </p:grpSpPr>
      <p:pic>
        <p:nvPicPr>
          <p:cNvPr id="2" name="Picture 27" descr="National_Grid_logo_blu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18376" y="177801"/>
            <a:ext cx="13922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8319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323999" y="1062500"/>
            <a:ext cx="4068613"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4751388" y="1062500"/>
            <a:ext cx="4068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4042441E-8F2C-4081-9DA0-77F80225EC06}"/>
              </a:ext>
            </a:extLst>
          </p:cNvPr>
          <p:cNvSpPr>
            <a:spLocks noGrp="1"/>
          </p:cNvSpPr>
          <p:nvPr>
            <p:ph type="title"/>
          </p:nvPr>
        </p:nvSpPr>
        <p:spPr/>
        <p:txBody>
          <a:bodyPr/>
          <a:lstStyle/>
          <a:p>
            <a:r>
              <a:rPr lang="en-US"/>
              <a:t>Click to edit Master title style</a:t>
            </a:r>
            <a:endParaRPr lang="en-GB" dirty="0"/>
          </a:p>
        </p:txBody>
      </p:sp>
      <p:sp>
        <p:nvSpPr>
          <p:cNvPr id="11" name="Footer Placeholder 2">
            <a:extLst>
              <a:ext uri="{FF2B5EF4-FFF2-40B4-BE49-F238E27FC236}">
                <a16:creationId xmlns:a16="http://schemas.microsoft.com/office/drawing/2014/main" id="{EB7EAF22-09C0-49C9-9811-75AF4CD21686}"/>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dirty="0"/>
              <a:t>| [Insert document title] | [Insert date]</a:t>
            </a:r>
          </a:p>
        </p:txBody>
      </p:sp>
      <p:grpSp>
        <p:nvGrpSpPr>
          <p:cNvPr id="24" name="Group 23">
            <a:extLst>
              <a:ext uri="{FF2B5EF4-FFF2-40B4-BE49-F238E27FC236}">
                <a16:creationId xmlns:a16="http://schemas.microsoft.com/office/drawing/2014/main" id="{96800D90-E2FB-42D1-8CB6-1955ED546129}"/>
              </a:ext>
            </a:extLst>
          </p:cNvPr>
          <p:cNvGrpSpPr/>
          <p:nvPr userDrawn="1"/>
        </p:nvGrpSpPr>
        <p:grpSpPr>
          <a:xfrm>
            <a:off x="9206425" y="0"/>
            <a:ext cx="2029736" cy="2104028"/>
            <a:chOff x="3528102" y="847657"/>
            <a:chExt cx="2029736" cy="2104028"/>
          </a:xfrm>
        </p:grpSpPr>
        <p:sp>
          <p:nvSpPr>
            <p:cNvPr id="25" name="Guidance note">
              <a:extLst>
                <a:ext uri="{FF2B5EF4-FFF2-40B4-BE49-F238E27FC236}">
                  <a16:creationId xmlns:a16="http://schemas.microsoft.com/office/drawing/2014/main" id="{819ED999-6999-46F4-B7A1-EFF10837A570}"/>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6" name="Group 25">
              <a:extLst>
                <a:ext uri="{FF2B5EF4-FFF2-40B4-BE49-F238E27FC236}">
                  <a16:creationId xmlns:a16="http://schemas.microsoft.com/office/drawing/2014/main" id="{1B633B5A-3193-4605-B154-E0B8CB89CCB3}"/>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7" name="Picture 3">
                <a:extLst>
                  <a:ext uri="{FF2B5EF4-FFF2-40B4-BE49-F238E27FC236}">
                    <a16:creationId xmlns:a16="http://schemas.microsoft.com/office/drawing/2014/main" id="{585F499E-E2AE-40D1-BBDA-189BC79FDB9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52EE2C4-E482-438A-9070-A14C38B6146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3836630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323999" y="1062500"/>
            <a:ext cx="4068613"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4752975" y="1062038"/>
            <a:ext cx="4051937" cy="3454400"/>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dirty="0"/>
          </a:p>
        </p:txBody>
      </p:sp>
      <p:sp>
        <p:nvSpPr>
          <p:cNvPr id="12" name="Footer Placeholder 2">
            <a:extLst>
              <a:ext uri="{FF2B5EF4-FFF2-40B4-BE49-F238E27FC236}">
                <a16:creationId xmlns:a16="http://schemas.microsoft.com/office/drawing/2014/main" id="{44373E4D-07C5-468F-A7BD-C7AD22C7764C}"/>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dirty="0"/>
              <a:t>| [Insert document title] | [Insert date]</a:t>
            </a:r>
          </a:p>
        </p:txBody>
      </p:sp>
      <p:grpSp>
        <p:nvGrpSpPr>
          <p:cNvPr id="33" name="Group 32">
            <a:extLst>
              <a:ext uri="{FF2B5EF4-FFF2-40B4-BE49-F238E27FC236}">
                <a16:creationId xmlns:a16="http://schemas.microsoft.com/office/drawing/2014/main" id="{DBC6F12F-E651-47EF-873C-C4BCFD73026C}"/>
              </a:ext>
            </a:extLst>
          </p:cNvPr>
          <p:cNvGrpSpPr/>
          <p:nvPr userDrawn="1"/>
        </p:nvGrpSpPr>
        <p:grpSpPr>
          <a:xfrm>
            <a:off x="9206425" y="0"/>
            <a:ext cx="2029736" cy="2104028"/>
            <a:chOff x="3528102" y="847657"/>
            <a:chExt cx="2029736" cy="2104028"/>
          </a:xfrm>
        </p:grpSpPr>
        <p:sp>
          <p:nvSpPr>
            <p:cNvPr id="34" name="Guidance note">
              <a:extLst>
                <a:ext uri="{FF2B5EF4-FFF2-40B4-BE49-F238E27FC236}">
                  <a16:creationId xmlns:a16="http://schemas.microsoft.com/office/drawing/2014/main" id="{F95C3436-B6EE-47A5-8CDF-DFC1CEE6A784}"/>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35" name="Group 34">
              <a:extLst>
                <a:ext uri="{FF2B5EF4-FFF2-40B4-BE49-F238E27FC236}">
                  <a16:creationId xmlns:a16="http://schemas.microsoft.com/office/drawing/2014/main" id="{F50E3572-442E-4063-AED5-829AB7EAA7C3}"/>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6" name="Picture 3">
                <a:extLst>
                  <a:ext uri="{FF2B5EF4-FFF2-40B4-BE49-F238E27FC236}">
                    <a16:creationId xmlns:a16="http://schemas.microsoft.com/office/drawing/2014/main" id="{97890FFF-8342-4E6A-B73E-44D0FCF7A25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7" name="Rounded Rectangle 20">
                <a:extLst>
                  <a:ext uri="{FF2B5EF4-FFF2-40B4-BE49-F238E27FC236}">
                    <a16:creationId xmlns:a16="http://schemas.microsoft.com/office/drawing/2014/main" id="{C5F8D64F-558B-4EE8-B969-C40A6125D25D}"/>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39" name="Round Diagonal Corner Rectangle 4">
            <a:extLst>
              <a:ext uri="{FF2B5EF4-FFF2-40B4-BE49-F238E27FC236}">
                <a16:creationId xmlns:a16="http://schemas.microsoft.com/office/drawing/2014/main" id="{DEEFE2A4-9E60-4329-8F38-C8621FA2D86F}"/>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2396611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3" y="1062038"/>
            <a:ext cx="2577149" cy="3454400"/>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dirty="0"/>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0" y="1062500"/>
            <a:ext cx="2592239"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dirty="0"/>
              <a:t>| [Insert document title] | [Insert date]</a:t>
            </a:r>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9206425" y="0"/>
            <a:ext cx="2029736" cy="2104028"/>
            <a:chOff x="3528102" y="847657"/>
            <a:chExt cx="2029736" cy="2104028"/>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8559715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4000" y="1062500"/>
            <a:ext cx="2592239"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600" y="10625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961"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EC8401A2-6451-4E45-96E0-C555AE389B92}"/>
              </a:ext>
            </a:extLst>
          </p:cNvPr>
          <p:cNvSpPr>
            <a:spLocks noGrp="1"/>
          </p:cNvSpPr>
          <p:nvPr>
            <p:ph type="title"/>
          </p:nvPr>
        </p:nvSpPr>
        <p:spPr/>
        <p:txBody>
          <a:bodyPr/>
          <a:lstStyle/>
          <a:p>
            <a:r>
              <a:rPr lang="en-US"/>
              <a:t>Click to edit Master title style</a:t>
            </a:r>
            <a:endParaRPr lang="en-GB" dirty="0"/>
          </a:p>
        </p:txBody>
      </p:sp>
      <p:sp>
        <p:nvSpPr>
          <p:cNvPr id="12" name="Footer Placeholder 2">
            <a:extLst>
              <a:ext uri="{FF2B5EF4-FFF2-40B4-BE49-F238E27FC236}">
                <a16:creationId xmlns:a16="http://schemas.microsoft.com/office/drawing/2014/main" id="{11993E21-89C4-43F1-B0DA-3D71670B0B04}"/>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dirty="0"/>
              <a:t>| [Insert document title] | [Insert date]</a:t>
            </a:r>
          </a:p>
        </p:txBody>
      </p:sp>
      <p:grpSp>
        <p:nvGrpSpPr>
          <p:cNvPr id="13" name="Group 12">
            <a:extLst>
              <a:ext uri="{FF2B5EF4-FFF2-40B4-BE49-F238E27FC236}">
                <a16:creationId xmlns:a16="http://schemas.microsoft.com/office/drawing/2014/main" id="{E2EC9A99-CBD6-4BA5-A71D-10F2DFE9CFA1}"/>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6ADE5D12-11A2-4CCE-81CB-203511BF5C3F}"/>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E081217D-4EA5-40B0-9EA6-FAD35195E17C}"/>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464DB892-B193-4994-87A1-F3005D1BEA0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5" name="Rounded Rectangle 20">
                <a:extLst>
                  <a:ext uri="{FF2B5EF4-FFF2-40B4-BE49-F238E27FC236}">
                    <a16:creationId xmlns:a16="http://schemas.microsoft.com/office/drawing/2014/main" id="{4CE544B9-8DF2-4C6C-B878-A4384379E280}"/>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91648072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message + text righ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3999" y="1062500"/>
            <a:ext cx="2592000" cy="2664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0"/>
              </a:spcAft>
              <a:defRPr sz="1600">
                <a:solidFill>
                  <a:schemeClr val="bg1"/>
                </a:solidFill>
              </a:defRPr>
            </a:lvl2pPr>
            <a:lvl3pPr marL="0" indent="0">
              <a:spcAft>
                <a:spcPts val="0"/>
              </a:spcAft>
              <a:buClr>
                <a:schemeClr val="bg1"/>
              </a:buClr>
              <a:buFontTx/>
              <a:buNone/>
              <a:defRPr sz="16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000" y="10625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1896A342-D873-47FF-A0CB-ED762BAF6C05}"/>
              </a:ext>
            </a:extLst>
          </p:cNvPr>
          <p:cNvSpPr>
            <a:spLocks noGrp="1"/>
          </p:cNvSpPr>
          <p:nvPr>
            <p:ph type="title"/>
          </p:nvPr>
        </p:nvSpPr>
        <p:spPr/>
        <p:txBody>
          <a:bodyPr/>
          <a:lstStyle/>
          <a:p>
            <a:r>
              <a:rPr lang="en-US"/>
              <a:t>Click to edit Master title style</a:t>
            </a:r>
            <a:endParaRPr lang="en-GB" dirty="0"/>
          </a:p>
        </p:txBody>
      </p:sp>
      <p:sp>
        <p:nvSpPr>
          <p:cNvPr id="12" name="Footer Placeholder 2">
            <a:extLst>
              <a:ext uri="{FF2B5EF4-FFF2-40B4-BE49-F238E27FC236}">
                <a16:creationId xmlns:a16="http://schemas.microsoft.com/office/drawing/2014/main" id="{F1F48095-532B-4817-BFFB-AF6AF6A81C53}"/>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dirty="0"/>
              <a:t>| [Insert document title] | [Insert date]</a:t>
            </a:r>
          </a:p>
        </p:txBody>
      </p:sp>
      <p:grpSp>
        <p:nvGrpSpPr>
          <p:cNvPr id="26" name="Group 25">
            <a:extLst>
              <a:ext uri="{FF2B5EF4-FFF2-40B4-BE49-F238E27FC236}">
                <a16:creationId xmlns:a16="http://schemas.microsoft.com/office/drawing/2014/main" id="{B2F101B0-C15C-4E8B-BCD8-94C6F9FA8B71}"/>
              </a:ext>
            </a:extLst>
          </p:cNvPr>
          <p:cNvGrpSpPr/>
          <p:nvPr userDrawn="1"/>
        </p:nvGrpSpPr>
        <p:grpSpPr>
          <a:xfrm>
            <a:off x="9206425" y="0"/>
            <a:ext cx="2029736" cy="2104028"/>
            <a:chOff x="3528102" y="847657"/>
            <a:chExt cx="2029736" cy="2104028"/>
          </a:xfrm>
        </p:grpSpPr>
        <p:sp>
          <p:nvSpPr>
            <p:cNvPr id="27" name="Guidance note">
              <a:extLst>
                <a:ext uri="{FF2B5EF4-FFF2-40B4-BE49-F238E27FC236}">
                  <a16:creationId xmlns:a16="http://schemas.microsoft.com/office/drawing/2014/main" id="{5019EF20-6B36-43C9-BDEB-3621A64EB545}"/>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8" name="Group 27">
              <a:extLst>
                <a:ext uri="{FF2B5EF4-FFF2-40B4-BE49-F238E27FC236}">
                  <a16:creationId xmlns:a16="http://schemas.microsoft.com/office/drawing/2014/main" id="{B21C0FE1-B9EF-4B93-932D-4FD8C477B3AE}"/>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9" name="Picture 3">
                <a:extLst>
                  <a:ext uri="{FF2B5EF4-FFF2-40B4-BE49-F238E27FC236}">
                    <a16:creationId xmlns:a16="http://schemas.microsoft.com/office/drawing/2014/main" id="{7C1D4B64-6112-4E50-93D6-4D6DF530DF8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0" name="Rounded Rectangle 20">
                <a:extLst>
                  <a:ext uri="{FF2B5EF4-FFF2-40B4-BE49-F238E27FC236}">
                    <a16:creationId xmlns:a16="http://schemas.microsoft.com/office/drawing/2014/main" id="{4E55863B-5F7C-47FB-BB27-4E84CB7B252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6359928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essage + text left">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323999" y="10625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CDD6B893-85E5-4E35-9461-E7E97ADE1D4A}"/>
              </a:ext>
            </a:extLst>
          </p:cNvPr>
          <p:cNvSpPr>
            <a:spLocks noGrp="1"/>
          </p:cNvSpPr>
          <p:nvPr>
            <p:ph type="title"/>
          </p:nvPr>
        </p:nvSpPr>
        <p:spPr/>
        <p:txBody>
          <a:bodyPr/>
          <a:lstStyle/>
          <a:p>
            <a:r>
              <a:rPr lang="en-US"/>
              <a:t>Click to edit Master title style</a:t>
            </a:r>
            <a:endParaRPr lang="en-GB" dirty="0"/>
          </a:p>
        </p:txBody>
      </p:sp>
      <p:sp>
        <p:nvSpPr>
          <p:cNvPr id="13" name="Text Placeholder 3">
            <a:extLst>
              <a:ext uri="{FF2B5EF4-FFF2-40B4-BE49-F238E27FC236}">
                <a16:creationId xmlns:a16="http://schemas.microsoft.com/office/drawing/2014/main" id="{22177FB2-8BB7-4D7D-AD52-7C859E8DFE46}"/>
              </a:ext>
            </a:extLst>
          </p:cNvPr>
          <p:cNvSpPr>
            <a:spLocks noGrp="1"/>
          </p:cNvSpPr>
          <p:nvPr>
            <p:ph type="body" sz="quarter" idx="16"/>
          </p:nvPr>
        </p:nvSpPr>
        <p:spPr>
          <a:xfrm>
            <a:off x="6228000" y="1062500"/>
            <a:ext cx="2592000" cy="2664000"/>
          </a:xfrm>
          <a:solidFill>
            <a:srgbClr val="0073CD"/>
          </a:solidFill>
        </p:spPr>
        <p:txBody>
          <a:bodyPr wrap="square" lIns="144000" tIns="108000" rIns="144000" bIns="108000">
            <a:noAutofit/>
          </a:bodyPr>
          <a:lstStyle>
            <a:lvl1pPr>
              <a:spcAft>
                <a:spcPts val="600"/>
              </a:spcAft>
              <a:defRPr sz="1800">
                <a:solidFill>
                  <a:schemeClr val="bg1"/>
                </a:solidFill>
              </a:defRPr>
            </a:lvl1pPr>
            <a:lvl2pPr>
              <a:spcAft>
                <a:spcPts val="0"/>
              </a:spcAft>
              <a:defRPr sz="1600">
                <a:solidFill>
                  <a:schemeClr val="bg1"/>
                </a:solidFill>
              </a:defRPr>
            </a:lvl2pPr>
            <a:lvl3pPr marL="0" indent="0">
              <a:spcAft>
                <a:spcPts val="0"/>
              </a:spcAft>
              <a:buClr>
                <a:schemeClr val="bg1"/>
              </a:buClr>
              <a:buFontTx/>
              <a:buNone/>
              <a:defRPr sz="16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6" name="Footer Placeholder 2">
            <a:extLst>
              <a:ext uri="{FF2B5EF4-FFF2-40B4-BE49-F238E27FC236}">
                <a16:creationId xmlns:a16="http://schemas.microsoft.com/office/drawing/2014/main" id="{CC0BFDE7-E46E-4D15-A8FA-219C8CB4D49F}"/>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dirty="0"/>
              <a:t>| [Insert document title] | [Insert date]</a:t>
            </a:r>
          </a:p>
        </p:txBody>
      </p:sp>
      <p:grpSp>
        <p:nvGrpSpPr>
          <p:cNvPr id="27" name="Group 26">
            <a:extLst>
              <a:ext uri="{FF2B5EF4-FFF2-40B4-BE49-F238E27FC236}">
                <a16:creationId xmlns:a16="http://schemas.microsoft.com/office/drawing/2014/main" id="{A6F0B578-E378-46F0-A4C9-1552A629C76D}"/>
              </a:ext>
            </a:extLst>
          </p:cNvPr>
          <p:cNvGrpSpPr/>
          <p:nvPr userDrawn="1"/>
        </p:nvGrpSpPr>
        <p:grpSpPr>
          <a:xfrm>
            <a:off x="9206425" y="0"/>
            <a:ext cx="2029736" cy="2104028"/>
            <a:chOff x="3528102" y="847657"/>
            <a:chExt cx="2029736" cy="2104028"/>
          </a:xfrm>
        </p:grpSpPr>
        <p:sp>
          <p:nvSpPr>
            <p:cNvPr id="28" name="Guidance note">
              <a:extLst>
                <a:ext uri="{FF2B5EF4-FFF2-40B4-BE49-F238E27FC236}">
                  <a16:creationId xmlns:a16="http://schemas.microsoft.com/office/drawing/2014/main" id="{F2DEB423-320E-404F-8B3B-CCFAFB4B5554}"/>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9" name="Group 28">
              <a:extLst>
                <a:ext uri="{FF2B5EF4-FFF2-40B4-BE49-F238E27FC236}">
                  <a16:creationId xmlns:a16="http://schemas.microsoft.com/office/drawing/2014/main" id="{E3BE6250-E57A-419B-A962-5A85632A71B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0" name="Picture 3">
                <a:extLst>
                  <a:ext uri="{FF2B5EF4-FFF2-40B4-BE49-F238E27FC236}">
                    <a16:creationId xmlns:a16="http://schemas.microsoft.com/office/drawing/2014/main" id="{3815D591-B560-4B71-ACE3-786F10B3EDF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1" name="Rounded Rectangle 20">
                <a:extLst>
                  <a:ext uri="{FF2B5EF4-FFF2-40B4-BE49-F238E27FC236}">
                    <a16:creationId xmlns:a16="http://schemas.microsoft.com/office/drawing/2014/main" id="{D9C85BF9-7030-4B6C-A627-472B55A9DB3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5717105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9013" algn="l"/>
              </a:tabLst>
            </a:pPr>
            <a:r>
              <a:rPr lang="en-GB" dirty="0"/>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0" y="1068388"/>
            <a:ext cx="5544621" cy="187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dirty="0"/>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527408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3"/>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322780"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Heading 1</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GB" dirty="0"/>
          </a:p>
        </p:txBody>
      </p:sp>
      <p:sp>
        <p:nvSpPr>
          <p:cNvPr id="7" name="Slide Number Placeholder 5"/>
          <p:cNvSpPr txBox="1">
            <a:spLocks/>
          </p:cNvSpPr>
          <p:nvPr/>
        </p:nvSpPr>
        <p:spPr>
          <a:xfrm>
            <a:off x="8286937" y="4740424"/>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8" y="4740424"/>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en-GB" dirty="0"/>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322780" y="4740424"/>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en-GB" b="1" dirty="0"/>
              <a:t>National Grid </a:t>
            </a:r>
          </a:p>
        </p:txBody>
      </p:sp>
    </p:spTree>
  </p:cSld>
  <p:clrMap bg1="lt1" tx1="dk1" bg2="lt2" tx2="dk2" accent1="accent1" accent2="accent2" accent3="accent3" accent4="accent4" accent5="accent5" accent6="accent6" hlink="hlink" folHlink="folHlink"/>
  <p:sldLayoutIdLst>
    <p:sldLayoutId id="2147483785" r:id="rId1"/>
    <p:sldLayoutId id="2147483800" r:id="rId2"/>
    <p:sldLayoutId id="2147483801" r:id="rId3"/>
    <p:sldLayoutId id="2147483803" r:id="rId4"/>
    <p:sldLayoutId id="2147483813" r:id="rId5"/>
    <p:sldLayoutId id="2147483804" r:id="rId6"/>
    <p:sldLayoutId id="2147483805" r:id="rId7"/>
    <p:sldLayoutId id="2147483806" r:id="rId8"/>
    <p:sldLayoutId id="2147483786" r:id="rId9"/>
    <p:sldLayoutId id="2147483808" r:id="rId10"/>
    <p:sldLayoutId id="2147483809" r:id="rId11"/>
    <p:sldLayoutId id="2147483814" r:id="rId12"/>
    <p:sldLayoutId id="2147483810" r:id="rId13"/>
    <p:sldLayoutId id="2147483811" r:id="rId14"/>
    <p:sldLayoutId id="2147483812" r:id="rId15"/>
    <p:sldLayoutId id="2147483790" r:id="rId16"/>
    <p:sldLayoutId id="2147483794" r:id="rId17"/>
    <p:sldLayoutId id="2147483796" r:id="rId18"/>
    <p:sldLayoutId id="2147483795" r:id="rId19"/>
    <p:sldLayoutId id="2147483792" r:id="rId20"/>
    <p:sldLayoutId id="2147483793" r:id="rId21"/>
    <p:sldLayoutId id="2147483798" r:id="rId22"/>
    <p:sldLayoutId id="2147483797" r:id="rId23"/>
    <p:sldLayoutId id="2147483784" r:id="rId24"/>
    <p:sldLayoutId id="2147483815" r:id="rId25"/>
    <p:sldLayoutId id="2147483816" r:id="rId26"/>
    <p:sldLayoutId id="2147483817" r:id="rId27"/>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userDrawn="1">
          <p15:clr>
            <a:srgbClr val="F26B43"/>
          </p15:clr>
        </p15:guide>
        <p15:guide id="4" pos="5556" userDrawn="1">
          <p15:clr>
            <a:srgbClr val="F26B43"/>
          </p15:clr>
        </p15:guide>
        <p15:guide id="6" orient="horz" pos="2845" userDrawn="1">
          <p15:clr>
            <a:srgbClr val="F26B43"/>
          </p15:clr>
        </p15:guide>
        <p15:guide id="8" pos="204" userDrawn="1">
          <p15:clr>
            <a:srgbClr val="F26B43"/>
          </p15:clr>
        </p15:guide>
        <p15:guide id="13" pos="2993" userDrawn="1">
          <p15:clr>
            <a:srgbClr val="F26B43"/>
          </p15:clr>
        </p15:guide>
        <p15:guide id="14" orient="horz" pos="350" userDrawn="1">
          <p15:clr>
            <a:srgbClr val="F26B43"/>
          </p15:clr>
        </p15:guide>
        <p15:guide id="15" orient="horz" pos="667" userDrawn="1">
          <p15:clr>
            <a:srgbClr val="F26B43"/>
          </p15:clr>
        </p15:guide>
        <p15:guide id="16" pos="2064" userDrawn="1">
          <p15:clr>
            <a:srgbClr val="F26B43"/>
          </p15:clr>
        </p15:guide>
        <p15:guide id="17" pos="3923" userDrawn="1">
          <p15:clr>
            <a:srgbClr val="F26B43"/>
          </p15:clr>
        </p15:guide>
        <p15:guide id="18" pos="3696" userDrawn="1">
          <p15:clr>
            <a:srgbClr val="F26B43"/>
          </p15:clr>
        </p15:guide>
        <p15:guide id="19" pos="183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11F48BE-96B2-4B10-82E2-0149C7A9017D}"/>
              </a:ext>
            </a:extLst>
          </p:cNvPr>
          <p:cNvSpPr>
            <a:spLocks noGrp="1"/>
          </p:cNvSpPr>
          <p:nvPr>
            <p:ph type="title"/>
          </p:nvPr>
        </p:nvSpPr>
        <p:spPr>
          <a:xfrm>
            <a:off x="87085" y="1058863"/>
            <a:ext cx="5101860" cy="1421284"/>
          </a:xfrm>
        </p:spPr>
        <p:txBody>
          <a:bodyPr/>
          <a:lstStyle/>
          <a:p>
            <a:r>
              <a:rPr lang="en-GB" dirty="0"/>
              <a:t>Incentives:</a:t>
            </a:r>
            <a:br>
              <a:rPr lang="en-GB" dirty="0"/>
            </a:br>
            <a:r>
              <a:rPr lang="en-GB" dirty="0"/>
              <a:t>- RIIO-2 proposals</a:t>
            </a:r>
            <a:br>
              <a:rPr lang="en-GB" dirty="0"/>
            </a:br>
            <a:br>
              <a:rPr lang="en-GB" dirty="0"/>
            </a:br>
            <a:r>
              <a:rPr lang="en-GB" sz="1600" dirty="0"/>
              <a:t>Tuesday 8</a:t>
            </a:r>
            <a:r>
              <a:rPr lang="en-GB" sz="1600" baseline="30000" dirty="0"/>
              <a:t>th</a:t>
            </a:r>
            <a:r>
              <a:rPr lang="en-GB" sz="1600" dirty="0"/>
              <a:t> October 2019</a:t>
            </a:r>
          </a:p>
        </p:txBody>
      </p:sp>
      <p:pic>
        <p:nvPicPr>
          <p:cNvPr id="5" name="Picture Placeholder 4">
            <a:extLst>
              <a:ext uri="{FF2B5EF4-FFF2-40B4-BE49-F238E27FC236}">
                <a16:creationId xmlns:a16="http://schemas.microsoft.com/office/drawing/2014/main" id="{3A1EC02B-9CD1-458F-8A3F-B470844102C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pic>
        <p:nvPicPr>
          <p:cNvPr id="6" name="Picture Placeholder 5">
            <a:extLst>
              <a:ext uri="{FF2B5EF4-FFF2-40B4-BE49-F238E27FC236}">
                <a16:creationId xmlns:a16="http://schemas.microsoft.com/office/drawing/2014/main" id="{397E7D73-1352-453A-810C-5D371B42D18B}"/>
              </a:ext>
            </a:extLst>
          </p:cNvPr>
          <p:cNvPicPr>
            <a:picLocks noGrp="1" noChangeAspect="1"/>
          </p:cNvPicPr>
          <p:nvPr>
            <p:ph type="pic" sz="quarter" idx="12"/>
          </p:nvPr>
        </p:nvPicPr>
        <p:blipFill>
          <a:blip r:embed="rId3"/>
          <a:srcRect t="16677" b="16677"/>
          <a:stretch>
            <a:fillRect/>
          </a:stretch>
        </p:blipFill>
        <p:spPr/>
      </p:pic>
      <p:pic>
        <p:nvPicPr>
          <p:cNvPr id="7" name="Picture Placeholder 6">
            <a:extLst>
              <a:ext uri="{FF2B5EF4-FFF2-40B4-BE49-F238E27FC236}">
                <a16:creationId xmlns:a16="http://schemas.microsoft.com/office/drawing/2014/main" id="{E54AA673-45E9-4D2F-9FFD-260A5FEDBE54}"/>
              </a:ext>
            </a:extLst>
          </p:cNvPr>
          <p:cNvPicPr>
            <a:picLocks noGrp="1" noChangeAspect="1"/>
          </p:cNvPicPr>
          <p:nvPr>
            <p:ph type="pic" sz="quarter" idx="13"/>
          </p:nvPr>
        </p:nvPicPr>
        <p:blipFill>
          <a:blip r:embed="rId4"/>
          <a:srcRect l="16680" r="16680"/>
          <a:stretch>
            <a:fillRect/>
          </a:stretch>
        </p:blipFill>
        <p:spPr/>
      </p:pic>
    </p:spTree>
    <p:extLst>
      <p:ext uri="{BB962C8B-B14F-4D97-AF65-F5344CB8AC3E}">
        <p14:creationId xmlns:p14="http://schemas.microsoft.com/office/powerpoint/2010/main" val="556165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dirty="0"/>
              <a:t>Capacity Constraint Management BAU</a:t>
            </a:r>
          </a:p>
        </p:txBody>
      </p:sp>
      <p:grpSp>
        <p:nvGrpSpPr>
          <p:cNvPr id="5" name="Group 4"/>
          <p:cNvGrpSpPr/>
          <p:nvPr/>
        </p:nvGrpSpPr>
        <p:grpSpPr>
          <a:xfrm>
            <a:off x="177035" y="698460"/>
            <a:ext cx="4216835" cy="1730392"/>
            <a:chOff x="177034" y="698460"/>
            <a:chExt cx="5265005" cy="1730392"/>
          </a:xfrm>
        </p:grpSpPr>
        <p:sp>
          <p:nvSpPr>
            <p:cNvPr id="6" name="Rectangle 5"/>
            <p:cNvSpPr/>
            <p:nvPr/>
          </p:nvSpPr>
          <p:spPr>
            <a:xfrm>
              <a:off x="322781" y="1130202"/>
              <a:ext cx="5119258" cy="1298650"/>
            </a:xfrm>
            <a:prstGeom prst="rect">
              <a:avLst/>
            </a:prstGeom>
            <a:solidFill>
              <a:schemeClr val="tx1">
                <a:lumMod val="20000"/>
                <a:lumOff val="80000"/>
              </a:schemeClr>
            </a:solidFill>
          </p:spPr>
          <p:txBody>
            <a:bodyPr wrap="square">
              <a:noAutofit/>
            </a:bodyPr>
            <a:lstStyle/>
            <a:p>
              <a:pPr marL="171450" lvl="0" indent="-171450">
                <a:spcAft>
                  <a:spcPts val="0"/>
                </a:spcAft>
                <a:buFont typeface="Arial" panose="020B0604020202020204" pitchFamily="34" charset="0"/>
                <a:buChar char="•"/>
                <a:defRPr/>
              </a:pPr>
              <a:r>
                <a:rPr lang="en-US" sz="1050" b="0" dirty="0">
                  <a:solidFill>
                    <a:srgbClr val="00148C"/>
                  </a:solidFill>
                  <a:cs typeface="Arial"/>
                </a:rPr>
                <a:t>Run different compression</a:t>
              </a:r>
            </a:p>
            <a:p>
              <a:pPr marL="171450" lvl="0" indent="-171450">
                <a:spcAft>
                  <a:spcPts val="0"/>
                </a:spcAft>
                <a:buFont typeface="Arial" panose="020B0604020202020204" pitchFamily="34" charset="0"/>
                <a:buChar char="•"/>
                <a:defRPr/>
              </a:pPr>
              <a:r>
                <a:rPr lang="en-US" sz="1050" b="0" dirty="0">
                  <a:solidFill>
                    <a:srgbClr val="00148C"/>
                  </a:solidFill>
                  <a:cs typeface="Arial"/>
                </a:rPr>
                <a:t>Release less non-obligated capacity</a:t>
              </a:r>
            </a:p>
            <a:p>
              <a:pPr marL="171450" lvl="0" indent="-171450">
                <a:spcAft>
                  <a:spcPts val="0"/>
                </a:spcAft>
                <a:buFont typeface="Arial" panose="020B0604020202020204" pitchFamily="34" charset="0"/>
                <a:buChar char="•"/>
                <a:defRPr/>
              </a:pPr>
              <a:r>
                <a:rPr lang="en-US" sz="1050" b="0" dirty="0">
                  <a:solidFill>
                    <a:srgbClr val="00148C"/>
                  </a:solidFill>
                  <a:cs typeface="Arial"/>
                </a:rPr>
                <a:t>Take commercial actions earlier or later</a:t>
              </a:r>
            </a:p>
            <a:p>
              <a:pPr marL="171450" lvl="0" indent="-171450">
                <a:spcAft>
                  <a:spcPts val="0"/>
                </a:spcAft>
                <a:buFont typeface="Arial" panose="020B0604020202020204" pitchFamily="34" charset="0"/>
                <a:buChar char="•"/>
                <a:defRPr/>
              </a:pPr>
              <a:r>
                <a:rPr lang="en-US" sz="1050" b="0" dirty="0">
                  <a:solidFill>
                    <a:srgbClr val="00148C"/>
                  </a:solidFill>
                  <a:cs typeface="Arial"/>
                </a:rPr>
                <a:t>Less incentive to try innovative operational solutions</a:t>
              </a:r>
            </a:p>
            <a:p>
              <a:pPr marL="171450" lvl="0" indent="-171450">
                <a:spcAft>
                  <a:spcPts val="0"/>
                </a:spcAft>
                <a:buFont typeface="Arial" panose="020B0604020202020204" pitchFamily="34" charset="0"/>
                <a:buChar char="•"/>
                <a:defRPr/>
              </a:pPr>
              <a:r>
                <a:rPr lang="en-US" sz="1050" b="0" dirty="0">
                  <a:solidFill>
                    <a:srgbClr val="00148C"/>
                  </a:solidFill>
                  <a:cs typeface="Arial"/>
                </a:rPr>
                <a:t>Weaken contract negotiation position</a:t>
              </a:r>
            </a:p>
            <a:p>
              <a:pPr marL="171450" lvl="0" indent="-171450">
                <a:spcAft>
                  <a:spcPts val="0"/>
                </a:spcAft>
                <a:buFont typeface="Arial" panose="020B0604020202020204" pitchFamily="34" charset="0"/>
                <a:buChar char="•"/>
                <a:defRPr/>
              </a:pPr>
              <a:r>
                <a:rPr lang="en-US" sz="1050" b="0" dirty="0">
                  <a:solidFill>
                    <a:srgbClr val="00148C"/>
                  </a:solidFill>
                  <a:cs typeface="Arial"/>
                </a:rPr>
                <a:t>Could disproportionally impact smaller shippers by the smearing of constraint costs.</a:t>
              </a:r>
            </a:p>
            <a:p>
              <a:pPr marL="285750" lvl="0" indent="-285750">
                <a:spcAft>
                  <a:spcPts val="0"/>
                </a:spcAft>
                <a:buFont typeface="Wingdings" panose="05000000000000000000" pitchFamily="2" charset="2"/>
                <a:buChar char="§"/>
                <a:defRPr/>
              </a:pPr>
              <a:endParaRPr lang="en-GB" sz="1050" b="0" dirty="0">
                <a:solidFill>
                  <a:srgbClr val="00148C"/>
                </a:solidFill>
                <a:cs typeface="Arial"/>
              </a:endParaRPr>
            </a:p>
          </p:txBody>
        </p:sp>
        <p:sp>
          <p:nvSpPr>
            <p:cNvPr id="7" name="Rectangle 6"/>
            <p:cNvSpPr/>
            <p:nvPr/>
          </p:nvSpPr>
          <p:spPr>
            <a:xfrm>
              <a:off x="322780" y="801631"/>
              <a:ext cx="5119259" cy="327716"/>
            </a:xfrm>
            <a:prstGeom prst="rect">
              <a:avLst/>
            </a:prstGeom>
            <a:solidFill>
              <a:schemeClr val="accent1"/>
            </a:solidFill>
          </p:spPr>
          <p:txBody>
            <a:bodyPr wrap="square">
              <a:noAutofit/>
            </a:bodyPr>
            <a:lstStyle/>
            <a:p>
              <a:pPr lvl="0" algn="ctr">
                <a:spcAft>
                  <a:spcPts val="0"/>
                </a:spcAft>
                <a:defRPr/>
              </a:pPr>
              <a:r>
                <a:rPr lang="en-GB" sz="1400" b="0" dirty="0">
                  <a:solidFill>
                    <a:schemeClr val="bg1"/>
                  </a:solidFill>
                  <a:cs typeface="Arial"/>
                </a:rPr>
                <a:t>Operating the Network</a:t>
              </a:r>
            </a:p>
          </p:txBody>
        </p:sp>
        <p:sp>
          <p:nvSpPr>
            <p:cNvPr id="8" name="Oval 7"/>
            <p:cNvSpPr/>
            <p:nvPr/>
          </p:nvSpPr>
          <p:spPr bwMode="auto">
            <a:xfrm>
              <a:off x="177034" y="698460"/>
              <a:ext cx="335976" cy="324007"/>
            </a:xfrm>
            <a:prstGeom prst="ellipse">
              <a:avLst/>
            </a:prstGeom>
            <a:solidFill>
              <a:schemeClr val="accent1"/>
            </a:solidFill>
            <a:ln w="31750" cap="flat" cmpd="sng" algn="ctr">
              <a:solidFill>
                <a:schemeClr val="bg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spcAft>
                  <a:spcPts val="0"/>
                </a:spcAft>
              </a:pPr>
              <a:r>
                <a:rPr lang="en-GB" sz="1400" b="0" dirty="0">
                  <a:solidFill>
                    <a:schemeClr val="bg1"/>
                  </a:solidFill>
                  <a:latin typeface="+mn-lt"/>
                  <a:cs typeface="Arial"/>
                </a:rPr>
                <a:t>1</a:t>
              </a:r>
            </a:p>
          </p:txBody>
        </p:sp>
      </p:grpSp>
      <p:grpSp>
        <p:nvGrpSpPr>
          <p:cNvPr id="11" name="Group 10"/>
          <p:cNvGrpSpPr/>
          <p:nvPr/>
        </p:nvGrpSpPr>
        <p:grpSpPr>
          <a:xfrm>
            <a:off x="4603315" y="633427"/>
            <a:ext cx="4216835" cy="1795425"/>
            <a:chOff x="177034" y="698460"/>
            <a:chExt cx="5265005" cy="1795425"/>
          </a:xfrm>
        </p:grpSpPr>
        <p:sp>
          <p:nvSpPr>
            <p:cNvPr id="12" name="Rectangle 11"/>
            <p:cNvSpPr/>
            <p:nvPr/>
          </p:nvSpPr>
          <p:spPr>
            <a:xfrm>
              <a:off x="322781" y="1130201"/>
              <a:ext cx="5119258" cy="1363684"/>
            </a:xfrm>
            <a:prstGeom prst="rect">
              <a:avLst/>
            </a:prstGeom>
            <a:solidFill>
              <a:schemeClr val="tx1">
                <a:lumMod val="20000"/>
                <a:lumOff val="80000"/>
              </a:schemeClr>
            </a:solidFill>
          </p:spPr>
          <p:txBody>
            <a:bodyPr wrap="square">
              <a:noAutofit/>
            </a:bodyPr>
            <a:lstStyle/>
            <a:p>
              <a:pPr marL="171450" lvl="0" indent="-171450">
                <a:spcAft>
                  <a:spcPts val="0"/>
                </a:spcAft>
                <a:buFont typeface="Arial" panose="020B0604020202020204" pitchFamily="34" charset="0"/>
                <a:buChar char="•"/>
                <a:defRPr/>
              </a:pPr>
              <a:r>
                <a:rPr lang="en-US" sz="1050" b="0" dirty="0">
                  <a:solidFill>
                    <a:srgbClr val="00148C"/>
                  </a:solidFill>
                  <a:cs typeface="Arial"/>
                </a:rPr>
                <a:t>Socialised cost &gt; NG act differently &gt; Shippers know this and may act accordingly</a:t>
              </a:r>
            </a:p>
            <a:p>
              <a:pPr marL="171450" lvl="0" indent="-171450">
                <a:spcAft>
                  <a:spcPts val="0"/>
                </a:spcAft>
                <a:buFont typeface="Arial" panose="020B0604020202020204" pitchFamily="34" charset="0"/>
                <a:buChar char="•"/>
                <a:defRPr/>
              </a:pPr>
              <a:r>
                <a:rPr lang="en-US" sz="1050" b="0" dirty="0">
                  <a:solidFill>
                    <a:srgbClr val="00148C"/>
                  </a:solidFill>
                  <a:cs typeface="Arial"/>
                </a:rPr>
                <a:t>Ofgem decides how NG mitigate risk based on their funding of asset based solution &gt; if NG get financed then we would likely invest to mitigate risk  &gt; if NG do not get funded then we would likely take out more contracts </a:t>
              </a:r>
            </a:p>
            <a:p>
              <a:pPr marL="171450" lvl="0" indent="-171450">
                <a:spcAft>
                  <a:spcPts val="0"/>
                </a:spcAft>
                <a:buFont typeface="Arial" panose="020B0604020202020204" pitchFamily="34" charset="0"/>
                <a:buChar char="•"/>
                <a:defRPr/>
              </a:pPr>
              <a:r>
                <a:rPr lang="en-US" sz="1050" b="0" dirty="0">
                  <a:solidFill>
                    <a:srgbClr val="00148C"/>
                  </a:solidFill>
                  <a:cs typeface="Arial"/>
                </a:rPr>
                <a:t>Discourages temporary build/asset solution</a:t>
              </a:r>
            </a:p>
            <a:p>
              <a:pPr marL="285750" lvl="0" indent="-285750">
                <a:spcAft>
                  <a:spcPts val="0"/>
                </a:spcAft>
                <a:buFont typeface="Wingdings" panose="05000000000000000000" pitchFamily="2" charset="2"/>
                <a:buChar char="§"/>
                <a:defRPr/>
              </a:pPr>
              <a:endParaRPr lang="en-GB" sz="1400" b="0" dirty="0">
                <a:solidFill>
                  <a:srgbClr val="00148C"/>
                </a:solidFill>
                <a:cs typeface="Arial"/>
              </a:endParaRPr>
            </a:p>
          </p:txBody>
        </p:sp>
        <p:sp>
          <p:nvSpPr>
            <p:cNvPr id="13" name="Rectangle 12"/>
            <p:cNvSpPr/>
            <p:nvPr/>
          </p:nvSpPr>
          <p:spPr>
            <a:xfrm>
              <a:off x="322781" y="801631"/>
              <a:ext cx="5119258" cy="327716"/>
            </a:xfrm>
            <a:prstGeom prst="rect">
              <a:avLst/>
            </a:prstGeom>
            <a:solidFill>
              <a:schemeClr val="accent1"/>
            </a:solidFill>
          </p:spPr>
          <p:txBody>
            <a:bodyPr wrap="square">
              <a:noAutofit/>
            </a:bodyPr>
            <a:lstStyle/>
            <a:p>
              <a:pPr lvl="0" algn="ctr">
                <a:spcAft>
                  <a:spcPts val="0"/>
                </a:spcAft>
                <a:defRPr/>
              </a:pPr>
              <a:r>
                <a:rPr lang="en-GB" sz="1400" b="0" dirty="0">
                  <a:solidFill>
                    <a:schemeClr val="bg1"/>
                  </a:solidFill>
                  <a:cs typeface="Arial"/>
                </a:rPr>
                <a:t>Constraint Management</a:t>
              </a:r>
            </a:p>
          </p:txBody>
        </p:sp>
        <p:sp>
          <p:nvSpPr>
            <p:cNvPr id="14" name="Oval 13"/>
            <p:cNvSpPr/>
            <p:nvPr/>
          </p:nvSpPr>
          <p:spPr bwMode="auto">
            <a:xfrm>
              <a:off x="177034" y="698460"/>
              <a:ext cx="335976" cy="324007"/>
            </a:xfrm>
            <a:prstGeom prst="ellipse">
              <a:avLst/>
            </a:prstGeom>
            <a:solidFill>
              <a:schemeClr val="accent1"/>
            </a:solidFill>
            <a:ln w="31750" cap="flat" cmpd="sng" algn="ctr">
              <a:solidFill>
                <a:schemeClr val="bg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spcAft>
                  <a:spcPts val="0"/>
                </a:spcAft>
              </a:pPr>
              <a:r>
                <a:rPr lang="en-GB" sz="1400" b="0" dirty="0">
                  <a:solidFill>
                    <a:schemeClr val="bg1"/>
                  </a:solidFill>
                  <a:cs typeface="Arial"/>
                </a:rPr>
                <a:t>2</a:t>
              </a:r>
              <a:endParaRPr lang="en-GB" sz="1400" b="0" dirty="0">
                <a:solidFill>
                  <a:schemeClr val="bg1"/>
                </a:solidFill>
                <a:latin typeface="+mn-lt"/>
                <a:cs typeface="Arial"/>
              </a:endParaRPr>
            </a:p>
          </p:txBody>
        </p:sp>
      </p:grpSp>
      <p:grpSp>
        <p:nvGrpSpPr>
          <p:cNvPr id="15" name="Group 14"/>
          <p:cNvGrpSpPr/>
          <p:nvPr/>
        </p:nvGrpSpPr>
        <p:grpSpPr>
          <a:xfrm>
            <a:off x="177035" y="2396261"/>
            <a:ext cx="4216835" cy="1682072"/>
            <a:chOff x="177034" y="698460"/>
            <a:chExt cx="5265005" cy="1993075"/>
          </a:xfrm>
        </p:grpSpPr>
        <p:sp>
          <p:nvSpPr>
            <p:cNvPr id="16" name="Rectangle 15"/>
            <p:cNvSpPr/>
            <p:nvPr/>
          </p:nvSpPr>
          <p:spPr>
            <a:xfrm>
              <a:off x="322781" y="1130201"/>
              <a:ext cx="5119258" cy="1561334"/>
            </a:xfrm>
            <a:prstGeom prst="rect">
              <a:avLst/>
            </a:prstGeom>
            <a:solidFill>
              <a:schemeClr val="tx1">
                <a:lumMod val="20000"/>
                <a:lumOff val="80000"/>
              </a:schemeClr>
            </a:solidFill>
          </p:spPr>
          <p:txBody>
            <a:bodyPr wrap="square">
              <a:noAutofit/>
            </a:bodyPr>
            <a:lstStyle/>
            <a:p>
              <a:pPr marL="171450" lvl="0" indent="-171450">
                <a:spcAft>
                  <a:spcPts val="0"/>
                </a:spcAft>
                <a:buFont typeface="Arial" panose="020B0604020202020204" pitchFamily="34" charset="0"/>
                <a:buChar char="•"/>
              </a:pPr>
              <a:r>
                <a:rPr lang="en-GB" sz="1050" b="0" dirty="0"/>
                <a:t>Involve regulator more in decision making process &gt; only act on strong evidence that Ofgem will remunerate</a:t>
              </a:r>
              <a:endParaRPr lang="en-US" sz="1050" b="0" dirty="0"/>
            </a:p>
            <a:p>
              <a:pPr marL="171450" lvl="0" indent="-171450">
                <a:spcAft>
                  <a:spcPts val="0"/>
                </a:spcAft>
                <a:buFont typeface="Arial" panose="020B0604020202020204" pitchFamily="34" charset="0"/>
                <a:buChar char="•"/>
              </a:pPr>
              <a:r>
                <a:rPr lang="en-GB" sz="1050" b="0" dirty="0"/>
                <a:t>Increase stakeholder engagement &gt; time &amp; cost</a:t>
              </a:r>
              <a:endParaRPr lang="en-US" sz="1050" b="0" dirty="0"/>
            </a:p>
            <a:p>
              <a:pPr marL="171450" lvl="0" indent="-171450">
                <a:spcAft>
                  <a:spcPts val="0"/>
                </a:spcAft>
                <a:buFont typeface="Arial" panose="020B0604020202020204" pitchFamily="34" charset="0"/>
                <a:buChar char="•"/>
              </a:pPr>
              <a:r>
                <a:rPr lang="en-GB" sz="1050" b="0" dirty="0"/>
                <a:t>Additional risk factor enters into CBA</a:t>
              </a:r>
              <a:endParaRPr lang="en-US" sz="1050" b="0" dirty="0"/>
            </a:p>
            <a:p>
              <a:pPr marL="171450" indent="-171450">
                <a:spcAft>
                  <a:spcPts val="0"/>
                </a:spcAft>
                <a:buFont typeface="Arial" panose="020B0604020202020204" pitchFamily="34" charset="0"/>
                <a:buChar char="•"/>
              </a:pPr>
              <a:r>
                <a:rPr lang="en-GB" sz="1050" b="0" dirty="0"/>
                <a:t>Use commercial solutions closer to real time</a:t>
              </a:r>
              <a:endParaRPr lang="en-GB" sz="1050" b="0" dirty="0">
                <a:solidFill>
                  <a:srgbClr val="00148C"/>
                </a:solidFill>
                <a:cs typeface="Arial"/>
              </a:endParaRPr>
            </a:p>
          </p:txBody>
        </p:sp>
        <p:sp>
          <p:nvSpPr>
            <p:cNvPr id="17" name="Rectangle 16"/>
            <p:cNvSpPr/>
            <p:nvPr/>
          </p:nvSpPr>
          <p:spPr>
            <a:xfrm>
              <a:off x="322780" y="801631"/>
              <a:ext cx="5119259" cy="327716"/>
            </a:xfrm>
            <a:prstGeom prst="rect">
              <a:avLst/>
            </a:prstGeom>
            <a:solidFill>
              <a:schemeClr val="accent1"/>
            </a:solidFill>
          </p:spPr>
          <p:txBody>
            <a:bodyPr wrap="square">
              <a:noAutofit/>
            </a:bodyPr>
            <a:lstStyle/>
            <a:p>
              <a:pPr lvl="0" algn="ctr">
                <a:spcAft>
                  <a:spcPts val="0"/>
                </a:spcAft>
                <a:defRPr/>
              </a:pPr>
              <a:r>
                <a:rPr lang="en-GB" sz="1400" b="0" dirty="0">
                  <a:solidFill>
                    <a:schemeClr val="bg1"/>
                  </a:solidFill>
                  <a:cs typeface="Arial"/>
                </a:rPr>
                <a:t>CBAs</a:t>
              </a:r>
            </a:p>
          </p:txBody>
        </p:sp>
        <p:sp>
          <p:nvSpPr>
            <p:cNvPr id="18" name="Oval 17"/>
            <p:cNvSpPr/>
            <p:nvPr/>
          </p:nvSpPr>
          <p:spPr bwMode="auto">
            <a:xfrm>
              <a:off x="177034" y="698460"/>
              <a:ext cx="335976" cy="324007"/>
            </a:xfrm>
            <a:prstGeom prst="ellipse">
              <a:avLst/>
            </a:prstGeom>
            <a:solidFill>
              <a:schemeClr val="accent1"/>
            </a:solidFill>
            <a:ln w="31750" cap="flat" cmpd="sng" algn="ctr">
              <a:solidFill>
                <a:schemeClr val="bg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spcAft>
                  <a:spcPts val="0"/>
                </a:spcAft>
              </a:pPr>
              <a:r>
                <a:rPr lang="en-GB" sz="1400" b="0" dirty="0">
                  <a:solidFill>
                    <a:schemeClr val="bg1"/>
                  </a:solidFill>
                  <a:latin typeface="+mn-lt"/>
                  <a:cs typeface="Arial"/>
                </a:rPr>
                <a:t>3</a:t>
              </a:r>
            </a:p>
          </p:txBody>
        </p:sp>
      </p:grpSp>
      <p:grpSp>
        <p:nvGrpSpPr>
          <p:cNvPr id="19" name="Group 18"/>
          <p:cNvGrpSpPr/>
          <p:nvPr/>
        </p:nvGrpSpPr>
        <p:grpSpPr>
          <a:xfrm>
            <a:off x="4603315" y="2396260"/>
            <a:ext cx="4216835" cy="1682072"/>
            <a:chOff x="177034" y="698460"/>
            <a:chExt cx="5265005" cy="1682072"/>
          </a:xfrm>
        </p:grpSpPr>
        <p:sp>
          <p:nvSpPr>
            <p:cNvPr id="20" name="Rectangle 19"/>
            <p:cNvSpPr/>
            <p:nvPr/>
          </p:nvSpPr>
          <p:spPr>
            <a:xfrm>
              <a:off x="322779" y="1130201"/>
              <a:ext cx="5119258" cy="1250331"/>
            </a:xfrm>
            <a:prstGeom prst="rect">
              <a:avLst/>
            </a:prstGeom>
            <a:solidFill>
              <a:schemeClr val="tx1">
                <a:lumMod val="20000"/>
                <a:lumOff val="80000"/>
              </a:schemeClr>
            </a:solidFill>
          </p:spPr>
          <p:txBody>
            <a:bodyPr wrap="square">
              <a:noAutofit/>
            </a:bodyPr>
            <a:lstStyle/>
            <a:p>
              <a:pPr marL="171450" lvl="0" indent="-171450">
                <a:spcAft>
                  <a:spcPts val="0"/>
                </a:spcAft>
                <a:buFont typeface="Arial" panose="020B0604020202020204" pitchFamily="34" charset="0"/>
                <a:buChar char="•"/>
                <a:defRPr/>
              </a:pPr>
              <a:r>
                <a:rPr lang="en-US" sz="1050" b="0" dirty="0">
                  <a:solidFill>
                    <a:srgbClr val="00148C"/>
                  </a:solidFill>
                  <a:cs typeface="Arial"/>
                </a:rPr>
                <a:t>Pass through to consumers increased job costs and time scales &gt; greater uncertainty of project cost</a:t>
              </a:r>
            </a:p>
            <a:p>
              <a:pPr marL="171450" lvl="0" indent="-171450">
                <a:spcAft>
                  <a:spcPts val="0"/>
                </a:spcAft>
                <a:buFont typeface="Arial" panose="020B0604020202020204" pitchFamily="34" charset="0"/>
                <a:buChar char="•"/>
                <a:defRPr/>
              </a:pPr>
              <a:r>
                <a:rPr lang="en-US" sz="1050" b="0" dirty="0">
                  <a:solidFill>
                    <a:srgbClr val="00148C"/>
                  </a:solidFill>
                  <a:cs typeface="Arial"/>
                </a:rPr>
                <a:t>Reputational damage only governing factor for NG &gt; trade this off against project costs</a:t>
              </a:r>
            </a:p>
            <a:p>
              <a:pPr marL="171450" lvl="0" indent="-171450">
                <a:spcAft>
                  <a:spcPts val="0"/>
                </a:spcAft>
                <a:buFont typeface="Arial" panose="020B0604020202020204" pitchFamily="34" charset="0"/>
                <a:buChar char="•"/>
                <a:defRPr/>
              </a:pPr>
              <a:r>
                <a:rPr lang="en-US" sz="1050" b="0" dirty="0">
                  <a:solidFill>
                    <a:srgbClr val="00148C"/>
                  </a:solidFill>
                  <a:cs typeface="Arial"/>
                </a:rPr>
                <a:t>Increased asset intervention if we are funded, use contracts if not funded adequately for asset investment &gt; take less risk on asset performance</a:t>
              </a:r>
            </a:p>
            <a:p>
              <a:pPr marL="285750" lvl="0" indent="-285750">
                <a:spcAft>
                  <a:spcPts val="0"/>
                </a:spcAft>
                <a:buFont typeface="Wingdings" panose="05000000000000000000" pitchFamily="2" charset="2"/>
                <a:buChar char="§"/>
                <a:defRPr/>
              </a:pPr>
              <a:endParaRPr lang="en-GB" sz="1400" b="0" dirty="0">
                <a:solidFill>
                  <a:srgbClr val="00148C"/>
                </a:solidFill>
                <a:cs typeface="Arial"/>
              </a:endParaRPr>
            </a:p>
          </p:txBody>
        </p:sp>
        <p:sp>
          <p:nvSpPr>
            <p:cNvPr id="21" name="Rectangle 20"/>
            <p:cNvSpPr/>
            <p:nvPr/>
          </p:nvSpPr>
          <p:spPr>
            <a:xfrm>
              <a:off x="322780" y="801631"/>
              <a:ext cx="5119259" cy="327716"/>
            </a:xfrm>
            <a:prstGeom prst="rect">
              <a:avLst/>
            </a:prstGeom>
            <a:solidFill>
              <a:schemeClr val="accent1"/>
            </a:solidFill>
          </p:spPr>
          <p:txBody>
            <a:bodyPr wrap="square">
              <a:noAutofit/>
            </a:bodyPr>
            <a:lstStyle/>
            <a:p>
              <a:pPr lvl="0" algn="ctr">
                <a:spcAft>
                  <a:spcPts val="0"/>
                </a:spcAft>
                <a:defRPr/>
              </a:pPr>
              <a:r>
                <a:rPr lang="en-GB" sz="1400" b="0" dirty="0">
                  <a:solidFill>
                    <a:schemeClr val="bg1"/>
                  </a:solidFill>
                  <a:cs typeface="Arial"/>
                </a:rPr>
                <a:t>Asset management</a:t>
              </a:r>
            </a:p>
          </p:txBody>
        </p:sp>
        <p:sp>
          <p:nvSpPr>
            <p:cNvPr id="22" name="Oval 21"/>
            <p:cNvSpPr/>
            <p:nvPr/>
          </p:nvSpPr>
          <p:spPr bwMode="auto">
            <a:xfrm>
              <a:off x="177034" y="698460"/>
              <a:ext cx="335976" cy="324007"/>
            </a:xfrm>
            <a:prstGeom prst="ellipse">
              <a:avLst/>
            </a:prstGeom>
            <a:solidFill>
              <a:schemeClr val="accent1"/>
            </a:solidFill>
            <a:ln w="31750" cap="flat" cmpd="sng" algn="ctr">
              <a:solidFill>
                <a:schemeClr val="bg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spcAft>
                  <a:spcPts val="0"/>
                </a:spcAft>
              </a:pPr>
              <a:r>
                <a:rPr lang="en-GB" sz="1400" b="0" dirty="0">
                  <a:solidFill>
                    <a:schemeClr val="bg1"/>
                  </a:solidFill>
                  <a:latin typeface="+mn-lt"/>
                  <a:cs typeface="Arial"/>
                </a:rPr>
                <a:t>4</a:t>
              </a:r>
            </a:p>
          </p:txBody>
        </p:sp>
      </p:grpSp>
      <p:graphicFrame>
        <p:nvGraphicFramePr>
          <p:cNvPr id="3" name="Table 2">
            <a:extLst>
              <a:ext uri="{FF2B5EF4-FFF2-40B4-BE49-F238E27FC236}">
                <a16:creationId xmlns:a16="http://schemas.microsoft.com/office/drawing/2014/main" id="{A1D0983E-D9C3-49B1-9716-2CE13F51D1CA}"/>
              </a:ext>
            </a:extLst>
          </p:cNvPr>
          <p:cNvGraphicFramePr>
            <a:graphicFrameLocks noGrp="1"/>
          </p:cNvGraphicFramePr>
          <p:nvPr>
            <p:extLst>
              <p:ext uri="{D42A27DB-BD31-4B8C-83A1-F6EECF244321}">
                <p14:modId xmlns:p14="http://schemas.microsoft.com/office/powerpoint/2010/main" val="2178677479"/>
              </p:ext>
            </p:extLst>
          </p:nvPr>
        </p:nvGraphicFramePr>
        <p:xfrm>
          <a:off x="2343818" y="4186066"/>
          <a:ext cx="4895184" cy="741680"/>
        </p:xfrm>
        <a:graphic>
          <a:graphicData uri="http://schemas.openxmlformats.org/drawingml/2006/table">
            <a:tbl>
              <a:tblPr firstRow="1" bandRow="1">
                <a:tableStyleId>{5C22544A-7EE6-4342-B048-85BDC9FD1C3A}</a:tableStyleId>
              </a:tblPr>
              <a:tblGrid>
                <a:gridCol w="699312">
                  <a:extLst>
                    <a:ext uri="{9D8B030D-6E8A-4147-A177-3AD203B41FA5}">
                      <a16:colId xmlns:a16="http://schemas.microsoft.com/office/drawing/2014/main" val="1270533435"/>
                    </a:ext>
                  </a:extLst>
                </a:gridCol>
                <a:gridCol w="699312">
                  <a:extLst>
                    <a:ext uri="{9D8B030D-6E8A-4147-A177-3AD203B41FA5}">
                      <a16:colId xmlns:a16="http://schemas.microsoft.com/office/drawing/2014/main" val="3249759074"/>
                    </a:ext>
                  </a:extLst>
                </a:gridCol>
                <a:gridCol w="699312">
                  <a:extLst>
                    <a:ext uri="{9D8B030D-6E8A-4147-A177-3AD203B41FA5}">
                      <a16:colId xmlns:a16="http://schemas.microsoft.com/office/drawing/2014/main" val="3580991474"/>
                    </a:ext>
                  </a:extLst>
                </a:gridCol>
                <a:gridCol w="699312">
                  <a:extLst>
                    <a:ext uri="{9D8B030D-6E8A-4147-A177-3AD203B41FA5}">
                      <a16:colId xmlns:a16="http://schemas.microsoft.com/office/drawing/2014/main" val="3877018343"/>
                    </a:ext>
                  </a:extLst>
                </a:gridCol>
                <a:gridCol w="699312">
                  <a:extLst>
                    <a:ext uri="{9D8B030D-6E8A-4147-A177-3AD203B41FA5}">
                      <a16:colId xmlns:a16="http://schemas.microsoft.com/office/drawing/2014/main" val="1002847"/>
                    </a:ext>
                  </a:extLst>
                </a:gridCol>
                <a:gridCol w="699312">
                  <a:extLst>
                    <a:ext uri="{9D8B030D-6E8A-4147-A177-3AD203B41FA5}">
                      <a16:colId xmlns:a16="http://schemas.microsoft.com/office/drawing/2014/main" val="1069969013"/>
                    </a:ext>
                  </a:extLst>
                </a:gridCol>
                <a:gridCol w="699312">
                  <a:extLst>
                    <a:ext uri="{9D8B030D-6E8A-4147-A177-3AD203B41FA5}">
                      <a16:colId xmlns:a16="http://schemas.microsoft.com/office/drawing/2014/main" val="2290234158"/>
                    </a:ext>
                  </a:extLst>
                </a:gridCol>
              </a:tblGrid>
              <a:tr h="370840">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Value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13/14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14/15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15/16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16/17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17/18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18/19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85992790"/>
                  </a:ext>
                </a:extLst>
              </a:tr>
              <a:tr h="370840">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+25 to -76.4*</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12.6</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12.6</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12.6</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13.3</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14.2</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13.8</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21096672"/>
                  </a:ext>
                </a:extLst>
              </a:tr>
            </a:tbl>
          </a:graphicData>
        </a:graphic>
      </p:graphicFrame>
      <p:sp>
        <p:nvSpPr>
          <p:cNvPr id="9" name="Rectangle 8">
            <a:extLst>
              <a:ext uri="{FF2B5EF4-FFF2-40B4-BE49-F238E27FC236}">
                <a16:creationId xmlns:a16="http://schemas.microsoft.com/office/drawing/2014/main" id="{5CAF26F8-8194-42F9-83A5-58D0A9A529BB}"/>
              </a:ext>
            </a:extLst>
          </p:cNvPr>
          <p:cNvSpPr/>
          <p:nvPr/>
        </p:nvSpPr>
        <p:spPr>
          <a:xfrm>
            <a:off x="2343818" y="4927746"/>
            <a:ext cx="2024913" cy="256289"/>
          </a:xfrm>
          <a:prstGeom prst="rect">
            <a:avLst/>
          </a:prstGeom>
        </p:spPr>
        <p:txBody>
          <a:bodyPr wrap="none">
            <a:spAutoFit/>
          </a:bodyPr>
          <a:lstStyle/>
          <a:p>
            <a:pPr>
              <a:lnSpc>
                <a:spcPct val="110000"/>
              </a:lnSpc>
              <a:spcAft>
                <a:spcPts val="0"/>
              </a:spcAft>
            </a:pPr>
            <a:r>
              <a:rPr lang="en-GB" sz="1050" b="0" dirty="0">
                <a:solidFill>
                  <a:schemeClr val="tx1"/>
                </a:solidFill>
                <a:latin typeface="Arial" panose="020B0604020202020204" pitchFamily="34" charset="0"/>
                <a:ea typeface="Arial" panose="020B0604020202020204" pitchFamily="34" charset="0"/>
                <a:cs typeface="Arial" panose="020B0604020202020204" pitchFamily="34" charset="0"/>
              </a:rPr>
              <a:t>*2018/19 values including RPI.</a:t>
            </a:r>
            <a:endParaRPr lang="en-GB" sz="1200" b="0" dirty="0">
              <a:solidFill>
                <a:schemeClr val="tx1"/>
              </a:solidFill>
              <a:latin typeface="Arial" panose="020B0604020202020204" pitchFamily="34" charset="0"/>
              <a:ea typeface="MS Gothic" panose="020B06090702050802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id="{57881672-E3BF-45E4-B469-4ED4E15401B8}"/>
              </a:ext>
            </a:extLst>
          </p:cNvPr>
          <p:cNvSpPr txBox="1"/>
          <p:nvPr/>
        </p:nvSpPr>
        <p:spPr bwMode="auto">
          <a:xfrm>
            <a:off x="1090587" y="4186066"/>
            <a:ext cx="12532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1400" kern="0" dirty="0">
                <a:solidFill>
                  <a:schemeClr val="tx1"/>
                </a:solidFill>
                <a:latin typeface="+mn-lt"/>
                <a:ea typeface="+mn-ea"/>
              </a:rPr>
              <a:t>How have we performed?</a:t>
            </a:r>
          </a:p>
        </p:txBody>
      </p:sp>
    </p:spTree>
    <p:extLst>
      <p:ext uri="{BB962C8B-B14F-4D97-AF65-F5344CB8AC3E}">
        <p14:creationId xmlns:p14="http://schemas.microsoft.com/office/powerpoint/2010/main" val="4263926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80" y="369173"/>
            <a:ext cx="8497370" cy="430887"/>
          </a:xfrm>
        </p:spPr>
        <p:txBody>
          <a:bodyPr anchor="ctr"/>
          <a:lstStyle/>
          <a:p>
            <a:r>
              <a:rPr lang="en-GB" b="1" dirty="0"/>
              <a:t>Quick poll</a:t>
            </a:r>
          </a:p>
        </p:txBody>
      </p:sp>
      <p:sp>
        <p:nvSpPr>
          <p:cNvPr id="5" name="Rectangle 4"/>
          <p:cNvSpPr/>
          <p:nvPr/>
        </p:nvSpPr>
        <p:spPr bwMode="auto">
          <a:xfrm>
            <a:off x="682723" y="1620327"/>
            <a:ext cx="2542615" cy="43175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0" name="Rectangle 9"/>
          <p:cNvSpPr/>
          <p:nvPr/>
        </p:nvSpPr>
        <p:spPr bwMode="auto">
          <a:xfrm>
            <a:off x="682723" y="782395"/>
            <a:ext cx="7928052" cy="693664"/>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endParaRPr lang="en-US" sz="2400" dirty="0">
              <a:solidFill>
                <a:srgbClr val="FFFFFF"/>
              </a:solidFill>
            </a:endParaRPr>
          </a:p>
          <a:p>
            <a:pPr lvl="0" algn="ctr">
              <a:buClr>
                <a:srgbClr val="55555A"/>
              </a:buClr>
            </a:pPr>
            <a:r>
              <a:rPr lang="en-US" sz="2000" dirty="0">
                <a:solidFill>
                  <a:srgbClr val="FFFFFF"/>
                </a:solidFill>
              </a:rPr>
              <a:t>Should we be retain a financial incentive on Capacity Constraint Management? </a:t>
            </a:r>
          </a:p>
          <a:p>
            <a:pPr lvl="0" algn="ctr">
              <a:buClr>
                <a:srgbClr val="55555A"/>
              </a:buClr>
            </a:pPr>
            <a:endParaRPr lang="en-US" sz="2400" dirty="0">
              <a:solidFill>
                <a:srgbClr val="FFFFFF"/>
              </a:solidFill>
            </a:endParaRPr>
          </a:p>
        </p:txBody>
      </p:sp>
      <p:sp>
        <p:nvSpPr>
          <p:cNvPr id="7" name="Rectangle 6"/>
          <p:cNvSpPr/>
          <p:nvPr/>
        </p:nvSpPr>
        <p:spPr bwMode="auto">
          <a:xfrm>
            <a:off x="3664528" y="1635234"/>
            <a:ext cx="2217637" cy="41685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Unsure</a:t>
            </a:r>
          </a:p>
        </p:txBody>
      </p:sp>
      <p:sp>
        <p:nvSpPr>
          <p:cNvPr id="9" name="Rectangle 8"/>
          <p:cNvSpPr/>
          <p:nvPr/>
        </p:nvSpPr>
        <p:spPr bwMode="auto">
          <a:xfrm>
            <a:off x="6317673" y="1635510"/>
            <a:ext cx="2293102" cy="4165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No</a:t>
            </a:r>
          </a:p>
        </p:txBody>
      </p:sp>
      <p:sp>
        <p:nvSpPr>
          <p:cNvPr id="8" name="Rectangle 7"/>
          <p:cNvSpPr/>
          <p:nvPr/>
        </p:nvSpPr>
        <p:spPr bwMode="auto">
          <a:xfrm>
            <a:off x="682722" y="2886113"/>
            <a:ext cx="2542615"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1" name="Rectangle 10"/>
          <p:cNvSpPr/>
          <p:nvPr/>
        </p:nvSpPr>
        <p:spPr bwMode="auto">
          <a:xfrm>
            <a:off x="682722" y="2260780"/>
            <a:ext cx="7928052" cy="430887"/>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000" dirty="0">
                <a:solidFill>
                  <a:srgbClr val="FFFFFF"/>
                </a:solidFill>
              </a:rPr>
              <a:t>Have we explained what delivering beyond BAU looks like? </a:t>
            </a:r>
          </a:p>
        </p:txBody>
      </p:sp>
      <p:sp>
        <p:nvSpPr>
          <p:cNvPr id="14" name="Rectangle 13"/>
          <p:cNvSpPr/>
          <p:nvPr/>
        </p:nvSpPr>
        <p:spPr bwMode="auto">
          <a:xfrm>
            <a:off x="6317673" y="2886113"/>
            <a:ext cx="2293102"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5" name="Rectangle 14"/>
          <p:cNvSpPr/>
          <p:nvPr/>
        </p:nvSpPr>
        <p:spPr bwMode="auto">
          <a:xfrm>
            <a:off x="3662686" y="2886113"/>
            <a:ext cx="2217637"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12" name="Rectangle 11">
            <a:extLst>
              <a:ext uri="{FF2B5EF4-FFF2-40B4-BE49-F238E27FC236}">
                <a16:creationId xmlns:a16="http://schemas.microsoft.com/office/drawing/2014/main" id="{97C8B990-72E6-4006-B6EC-58472107E170}"/>
              </a:ext>
            </a:extLst>
          </p:cNvPr>
          <p:cNvSpPr/>
          <p:nvPr/>
        </p:nvSpPr>
        <p:spPr bwMode="auto">
          <a:xfrm>
            <a:off x="686260" y="4197467"/>
            <a:ext cx="2542615"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3" name="Rectangle 12">
            <a:extLst>
              <a:ext uri="{FF2B5EF4-FFF2-40B4-BE49-F238E27FC236}">
                <a16:creationId xmlns:a16="http://schemas.microsoft.com/office/drawing/2014/main" id="{E30A7436-DC75-46B4-9515-B9284C084D7F}"/>
              </a:ext>
            </a:extLst>
          </p:cNvPr>
          <p:cNvSpPr/>
          <p:nvPr/>
        </p:nvSpPr>
        <p:spPr bwMode="auto">
          <a:xfrm>
            <a:off x="686260" y="3529599"/>
            <a:ext cx="7928052" cy="523558"/>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Do you agree with our RIIO-2 initial position? </a:t>
            </a:r>
          </a:p>
        </p:txBody>
      </p:sp>
      <p:sp>
        <p:nvSpPr>
          <p:cNvPr id="16" name="Rectangle 15">
            <a:extLst>
              <a:ext uri="{FF2B5EF4-FFF2-40B4-BE49-F238E27FC236}">
                <a16:creationId xmlns:a16="http://schemas.microsoft.com/office/drawing/2014/main" id="{AC31E61F-1F51-4CBF-98A4-44E8EB1ECFD4}"/>
              </a:ext>
            </a:extLst>
          </p:cNvPr>
          <p:cNvSpPr/>
          <p:nvPr/>
        </p:nvSpPr>
        <p:spPr bwMode="auto">
          <a:xfrm>
            <a:off x="6321211" y="4197467"/>
            <a:ext cx="2293102"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7" name="Rectangle 16">
            <a:extLst>
              <a:ext uri="{FF2B5EF4-FFF2-40B4-BE49-F238E27FC236}">
                <a16:creationId xmlns:a16="http://schemas.microsoft.com/office/drawing/2014/main" id="{E3F261F7-F3F1-46EC-9569-207231E2E9B1}"/>
              </a:ext>
            </a:extLst>
          </p:cNvPr>
          <p:cNvSpPr/>
          <p:nvPr/>
        </p:nvSpPr>
        <p:spPr bwMode="auto">
          <a:xfrm>
            <a:off x="3666224" y="4197467"/>
            <a:ext cx="2217637"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3" name="TextBox 2">
            <a:extLst>
              <a:ext uri="{FF2B5EF4-FFF2-40B4-BE49-F238E27FC236}">
                <a16:creationId xmlns:a16="http://schemas.microsoft.com/office/drawing/2014/main" id="{3632B902-F637-4626-9908-E684E0275309}"/>
              </a:ext>
            </a:extLst>
          </p:cNvPr>
          <p:cNvSpPr txBox="1"/>
          <p:nvPr/>
        </p:nvSpPr>
        <p:spPr bwMode="auto">
          <a:xfrm>
            <a:off x="682722" y="4672431"/>
            <a:ext cx="7928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800" b="0" kern="0" dirty="0">
                <a:solidFill>
                  <a:schemeClr val="tx1"/>
                </a:solidFill>
                <a:latin typeface="+mn-lt"/>
                <a:ea typeface="+mn-ea"/>
              </a:rPr>
              <a:t>Please add any comments</a:t>
            </a:r>
          </a:p>
        </p:txBody>
      </p:sp>
    </p:spTree>
    <p:extLst>
      <p:ext uri="{BB962C8B-B14F-4D97-AF65-F5344CB8AC3E}">
        <p14:creationId xmlns:p14="http://schemas.microsoft.com/office/powerpoint/2010/main" val="16492066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Residual Balancing </a:t>
            </a:r>
          </a:p>
        </p:txBody>
      </p:sp>
      <p:sp>
        <p:nvSpPr>
          <p:cNvPr id="2" name="Rectangle 1">
            <a:extLst>
              <a:ext uri="{FF2B5EF4-FFF2-40B4-BE49-F238E27FC236}">
                <a16:creationId xmlns:a16="http://schemas.microsoft.com/office/drawing/2014/main" id="{EB889385-448B-4551-9A3A-26D72D26F6F8}"/>
              </a:ext>
            </a:extLst>
          </p:cNvPr>
          <p:cNvSpPr/>
          <p:nvPr/>
        </p:nvSpPr>
        <p:spPr bwMode="auto">
          <a:xfrm>
            <a:off x="261819" y="1535397"/>
            <a:ext cx="4203501" cy="163079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spcAft>
                <a:spcPts val="300"/>
              </a:spcAft>
              <a:buClr>
                <a:schemeClr val="bg1"/>
              </a:buClr>
            </a:pPr>
            <a:r>
              <a:rPr lang="en-US" sz="1200" b="0" dirty="0">
                <a:solidFill>
                  <a:schemeClr val="bg1"/>
                </a:solidFill>
              </a:rPr>
              <a:t>The incentive comprises of:</a:t>
            </a:r>
          </a:p>
          <a:p>
            <a:pPr marL="171450" indent="-171450">
              <a:spcAft>
                <a:spcPts val="300"/>
              </a:spcAft>
              <a:buClr>
                <a:schemeClr val="bg1"/>
              </a:buClr>
              <a:buFont typeface="Arial" panose="020B0604020202020204" pitchFamily="34" charset="0"/>
              <a:buChar char="•"/>
            </a:pPr>
            <a:r>
              <a:rPr lang="en-US" sz="1200" b="0" dirty="0">
                <a:solidFill>
                  <a:schemeClr val="bg1"/>
                </a:solidFill>
              </a:rPr>
              <a:t>Linepack Performance Measure (LPM): drives us to balance closing to opening linepack (± 2.8 mcm/d)</a:t>
            </a:r>
          </a:p>
          <a:p>
            <a:pPr marL="171450" indent="-171450">
              <a:spcAft>
                <a:spcPts val="300"/>
              </a:spcAft>
              <a:buClr>
                <a:schemeClr val="bg1"/>
              </a:buClr>
              <a:buFont typeface="Arial" panose="020B0604020202020204" pitchFamily="34" charset="0"/>
              <a:buChar char="•"/>
            </a:pPr>
            <a:r>
              <a:rPr lang="en-US" sz="1200" b="0" dirty="0">
                <a:solidFill>
                  <a:schemeClr val="bg1"/>
                </a:solidFill>
              </a:rPr>
              <a:t>Price Performance Measure (PPM): drives us to </a:t>
            </a:r>
            <a:r>
              <a:rPr lang="en-US" sz="1200" b="0" dirty="0" err="1">
                <a:solidFill>
                  <a:schemeClr val="bg1"/>
                </a:solidFill>
              </a:rPr>
              <a:t>minimise</a:t>
            </a:r>
            <a:r>
              <a:rPr lang="en-US" sz="1200" b="0" dirty="0">
                <a:solidFill>
                  <a:schemeClr val="bg1"/>
                </a:solidFill>
              </a:rPr>
              <a:t> the price spread of our trades by measuring the price range of our trading actions compared to the System Average Price (SAP) (±1.5%) Cap and Collar +£2m to -£3.5m</a:t>
            </a:r>
          </a:p>
          <a:p>
            <a:pPr marL="171450" indent="-171450">
              <a:spcAft>
                <a:spcPts val="300"/>
              </a:spcAft>
              <a:buClr>
                <a:schemeClr val="bg1"/>
              </a:buClr>
              <a:buFont typeface="Arial" panose="020B0604020202020204" pitchFamily="34" charset="0"/>
              <a:buChar char="•"/>
            </a:pPr>
            <a:endParaRPr lang="en-US" sz="1200" b="0" dirty="0">
              <a:solidFill>
                <a:schemeClr val="bg1"/>
              </a:solidFill>
            </a:endParaRPr>
          </a:p>
        </p:txBody>
      </p:sp>
      <p:sp>
        <p:nvSpPr>
          <p:cNvPr id="9" name="Rectangle 8">
            <a:extLst>
              <a:ext uri="{FF2B5EF4-FFF2-40B4-BE49-F238E27FC236}">
                <a16:creationId xmlns:a16="http://schemas.microsoft.com/office/drawing/2014/main" id="{0CEF6145-B8B0-4F63-8D41-FFF58C574078}"/>
              </a:ext>
            </a:extLst>
          </p:cNvPr>
          <p:cNvSpPr/>
          <p:nvPr/>
        </p:nvSpPr>
        <p:spPr bwMode="auto">
          <a:xfrm>
            <a:off x="4754880" y="1533611"/>
            <a:ext cx="3996688" cy="163259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285750" lvl="0" indent="-285750">
              <a:spcAft>
                <a:spcPts val="300"/>
              </a:spcAft>
              <a:buClr>
                <a:schemeClr val="bg1"/>
              </a:buClr>
              <a:buFont typeface="Arial" panose="020B0604020202020204" pitchFamily="34" charset="0"/>
              <a:buChar char="•"/>
            </a:pPr>
            <a:r>
              <a:rPr lang="en-US" sz="1200" b="0" dirty="0">
                <a:solidFill>
                  <a:schemeClr val="bg1"/>
                </a:solidFill>
              </a:rPr>
              <a:t>Tougher to achieve due to reducing the performance gradient, against a backdrop of a changing and more challenging energy landscape</a:t>
            </a:r>
          </a:p>
          <a:p>
            <a:pPr marL="285750" lvl="0" indent="-285750">
              <a:spcAft>
                <a:spcPts val="300"/>
              </a:spcAft>
              <a:buClr>
                <a:schemeClr val="bg1"/>
              </a:buClr>
              <a:buFont typeface="Arial" panose="020B0604020202020204" pitchFamily="34" charset="0"/>
              <a:buChar char="•"/>
            </a:pPr>
            <a:r>
              <a:rPr lang="en-US" sz="1200" b="0" dirty="0">
                <a:solidFill>
                  <a:schemeClr val="bg1"/>
                </a:solidFill>
              </a:rPr>
              <a:t>Amend LPM for shoulder months to 5.6 mcm/d to drive the right </a:t>
            </a:r>
            <a:r>
              <a:rPr lang="en-GB" sz="1200" b="0" dirty="0">
                <a:solidFill>
                  <a:schemeClr val="bg1"/>
                </a:solidFill>
              </a:rPr>
              <a:t>behaviour</a:t>
            </a:r>
            <a:r>
              <a:rPr lang="en-US" sz="1200" b="0" dirty="0">
                <a:solidFill>
                  <a:schemeClr val="bg1"/>
                </a:solidFill>
              </a:rPr>
              <a:t> during seasonal transitions between winter and summer and vice versa</a:t>
            </a:r>
          </a:p>
          <a:p>
            <a:pPr marL="285750" lvl="0" indent="-285750">
              <a:spcAft>
                <a:spcPts val="300"/>
              </a:spcAft>
              <a:buClr>
                <a:schemeClr val="bg1"/>
              </a:buClr>
              <a:buFont typeface="Arial" panose="020B0604020202020204" pitchFamily="34" charset="0"/>
              <a:buChar char="•"/>
            </a:pPr>
            <a:r>
              <a:rPr lang="en-US" sz="1200" b="0" dirty="0">
                <a:solidFill>
                  <a:schemeClr val="bg1"/>
                </a:solidFill>
              </a:rPr>
              <a:t>Cap and Collar +£1.6 to -£2.8m</a:t>
            </a:r>
          </a:p>
        </p:txBody>
      </p:sp>
      <p:sp>
        <p:nvSpPr>
          <p:cNvPr id="4" name="Rectangle 3">
            <a:extLst>
              <a:ext uri="{FF2B5EF4-FFF2-40B4-BE49-F238E27FC236}">
                <a16:creationId xmlns:a16="http://schemas.microsoft.com/office/drawing/2014/main" id="{57D0649B-27D3-440F-9A51-0F42B7B569C8}"/>
              </a:ext>
            </a:extLst>
          </p:cNvPr>
          <p:cNvSpPr/>
          <p:nvPr/>
        </p:nvSpPr>
        <p:spPr>
          <a:xfrm>
            <a:off x="322779" y="1221191"/>
            <a:ext cx="4432101" cy="369332"/>
          </a:xfrm>
          <a:prstGeom prst="rect">
            <a:avLst/>
          </a:prstGeom>
        </p:spPr>
        <p:txBody>
          <a:bodyPr wrap="square">
            <a:spAutoFit/>
          </a:bodyPr>
          <a:lstStyle/>
          <a:p>
            <a:pPr algn="ctr">
              <a:buClr>
                <a:schemeClr val="bg1"/>
              </a:buClr>
            </a:pPr>
            <a:r>
              <a:rPr lang="en-US" dirty="0">
                <a:solidFill>
                  <a:schemeClr val="accent3"/>
                </a:solidFill>
              </a:rPr>
              <a:t>RIIO-1 Incentive</a:t>
            </a:r>
          </a:p>
        </p:txBody>
      </p:sp>
      <p:sp>
        <p:nvSpPr>
          <p:cNvPr id="7" name="Rectangle 6">
            <a:extLst>
              <a:ext uri="{FF2B5EF4-FFF2-40B4-BE49-F238E27FC236}">
                <a16:creationId xmlns:a16="http://schemas.microsoft.com/office/drawing/2014/main" id="{BE51FF79-63B0-4500-A161-9176C2CF012E}"/>
              </a:ext>
            </a:extLst>
          </p:cNvPr>
          <p:cNvSpPr/>
          <p:nvPr/>
        </p:nvSpPr>
        <p:spPr>
          <a:xfrm>
            <a:off x="4838700" y="1221191"/>
            <a:ext cx="3848100" cy="369332"/>
          </a:xfrm>
          <a:prstGeom prst="rect">
            <a:avLst/>
          </a:prstGeom>
        </p:spPr>
        <p:txBody>
          <a:bodyPr wrap="square">
            <a:spAutoFit/>
          </a:bodyPr>
          <a:lstStyle/>
          <a:p>
            <a:pPr algn="ctr"/>
            <a:r>
              <a:rPr lang="en-GB" dirty="0">
                <a:solidFill>
                  <a:schemeClr val="accent2"/>
                </a:solidFill>
                <a:cs typeface="Arial"/>
              </a:rPr>
              <a:t>RIIO-2 Initial position</a:t>
            </a:r>
            <a:r>
              <a:rPr lang="en-GB" b="0" dirty="0">
                <a:solidFill>
                  <a:schemeClr val="accent2"/>
                </a:solidFill>
                <a:cs typeface="Arial"/>
              </a:rPr>
              <a:t> </a:t>
            </a:r>
            <a:endParaRPr lang="en-GB" dirty="0">
              <a:solidFill>
                <a:schemeClr val="accent2"/>
              </a:solidFill>
            </a:endParaRPr>
          </a:p>
        </p:txBody>
      </p:sp>
      <p:sp>
        <p:nvSpPr>
          <p:cNvPr id="11" name="Text Placeholder 2">
            <a:extLst>
              <a:ext uri="{FF2B5EF4-FFF2-40B4-BE49-F238E27FC236}">
                <a16:creationId xmlns:a16="http://schemas.microsoft.com/office/drawing/2014/main" id="{72910999-25C9-47BE-AB1D-8EFEE788A8F1}"/>
              </a:ext>
            </a:extLst>
          </p:cNvPr>
          <p:cNvSpPr txBox="1">
            <a:spLocks/>
          </p:cNvSpPr>
          <p:nvPr/>
        </p:nvSpPr>
        <p:spPr>
          <a:xfrm>
            <a:off x="254200" y="656908"/>
            <a:ext cx="8805980" cy="777821"/>
          </a:xfrm>
          <a:prstGeom prst="rect">
            <a:avLst/>
          </a:prstGeom>
        </p:spPr>
        <p:txBody>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r>
              <a:rPr lang="en-US" sz="1200" dirty="0"/>
              <a:t>We, as residual balancer, can enter the market and undertake trades to resolve any residual imbalance on the system. The net costs or revenues from our market balancing actions are ‘smeared’ back to shippers via balancing neutrality.  The incentive is integral to our residual balancing role and framework. </a:t>
            </a:r>
          </a:p>
        </p:txBody>
      </p:sp>
      <p:graphicFrame>
        <p:nvGraphicFramePr>
          <p:cNvPr id="10" name="Table 9">
            <a:extLst>
              <a:ext uri="{FF2B5EF4-FFF2-40B4-BE49-F238E27FC236}">
                <a16:creationId xmlns:a16="http://schemas.microsoft.com/office/drawing/2014/main" id="{3DE6958F-BDF1-46DE-8DA9-406B31903BA1}"/>
              </a:ext>
            </a:extLst>
          </p:cNvPr>
          <p:cNvGraphicFramePr>
            <a:graphicFrameLocks noGrp="1"/>
          </p:cNvGraphicFramePr>
          <p:nvPr>
            <p:extLst/>
          </p:nvPr>
        </p:nvGraphicFramePr>
        <p:xfrm>
          <a:off x="254199" y="3240305"/>
          <a:ext cx="8497370" cy="1484977"/>
        </p:xfrm>
        <a:graphic>
          <a:graphicData uri="http://schemas.openxmlformats.org/drawingml/2006/table">
            <a:tbl>
              <a:tblPr firstRow="1" bandRow="1"/>
              <a:tblGrid>
                <a:gridCol w="2481381">
                  <a:extLst>
                    <a:ext uri="{9D8B030D-6E8A-4147-A177-3AD203B41FA5}">
                      <a16:colId xmlns:a16="http://schemas.microsoft.com/office/drawing/2014/main" val="2689698967"/>
                    </a:ext>
                  </a:extLst>
                </a:gridCol>
                <a:gridCol w="3261360">
                  <a:extLst>
                    <a:ext uri="{9D8B030D-6E8A-4147-A177-3AD203B41FA5}">
                      <a16:colId xmlns:a16="http://schemas.microsoft.com/office/drawing/2014/main" val="2946194344"/>
                    </a:ext>
                  </a:extLst>
                </a:gridCol>
                <a:gridCol w="2754629">
                  <a:extLst>
                    <a:ext uri="{9D8B030D-6E8A-4147-A177-3AD203B41FA5}">
                      <a16:colId xmlns:a16="http://schemas.microsoft.com/office/drawing/2014/main" val="1197860787"/>
                    </a:ext>
                  </a:extLst>
                </a:gridCol>
              </a:tblGrid>
              <a:tr h="258198">
                <a:tc>
                  <a:txBody>
                    <a:bodyPr/>
                    <a:lstStyle/>
                    <a:p>
                      <a:pPr algn="ctr"/>
                      <a:r>
                        <a:rPr lang="en-GB" sz="1200" b="0" dirty="0">
                          <a:solidFill>
                            <a:schemeClr val="bg1"/>
                          </a:solidFill>
                          <a:latin typeface="+mn-lt"/>
                        </a:rPr>
                        <a:t>No Incentive (BAU)</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algn="ctr"/>
                      <a:r>
                        <a:rPr lang="en-GB" sz="1200" b="0" dirty="0">
                          <a:solidFill>
                            <a:schemeClr val="bg1"/>
                          </a:solidFill>
                          <a:latin typeface="+mn-lt"/>
                        </a:rPr>
                        <a:t>Incentive</a:t>
                      </a:r>
                      <a:r>
                        <a:rPr lang="en-GB" sz="1200" b="0" baseline="0" dirty="0">
                          <a:solidFill>
                            <a:schemeClr val="bg1"/>
                          </a:solidFill>
                          <a:latin typeface="+mn-lt"/>
                        </a:rPr>
                        <a:t> (exceeding BAU)</a:t>
                      </a:r>
                      <a:r>
                        <a:rPr lang="en-GB" sz="1200" b="0" dirty="0">
                          <a:solidFill>
                            <a:schemeClr val="bg1"/>
                          </a:solidFill>
                          <a:latin typeface="+mn-lt"/>
                        </a:rPr>
                        <a:t>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marL="0" indent="0" algn="ctr" rtl="0" eaLnBrk="1" fontAlgn="base" hangingPunct="1">
                        <a:spcBef>
                          <a:spcPct val="0"/>
                        </a:spcBef>
                        <a:spcAft>
                          <a:spcPts val="600"/>
                        </a:spcAft>
                        <a:buClr>
                          <a:schemeClr val="tx1"/>
                        </a:buClr>
                        <a:buFontTx/>
                        <a:buNone/>
                      </a:pPr>
                      <a:r>
                        <a:rPr lang="en-GB" sz="1200" b="0" dirty="0">
                          <a:solidFill>
                            <a:schemeClr val="bg1"/>
                          </a:solidFill>
                          <a:latin typeface="+mn-lt"/>
                          <a:ea typeface="+mn-ea"/>
                          <a:cs typeface="+mn-cs"/>
                        </a:rPr>
                        <a:t>Value for Consumers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725921538"/>
                  </a:ext>
                </a:extLst>
              </a:tr>
              <a:tr h="1210657">
                <a:tc>
                  <a:txBody>
                    <a:bodyPr/>
                    <a:lstStyle/>
                    <a:p>
                      <a:pPr marL="171450" indent="-171450">
                        <a:spcAft>
                          <a:spcPts val="0"/>
                        </a:spcAft>
                        <a:buFont typeface="Arial" panose="020B0604020202020204" pitchFamily="34" charset="0"/>
                        <a:buChar char="•"/>
                      </a:pPr>
                      <a:r>
                        <a:rPr lang="en-US" sz="1000" b="0" baseline="0" dirty="0">
                          <a:solidFill>
                            <a:schemeClr val="tx1">
                              <a:lumMod val="50000"/>
                            </a:schemeClr>
                          </a:solidFill>
                          <a:latin typeface="+mn-lt"/>
                        </a:rPr>
                        <a:t>Increased likelihood of trading more often to </a:t>
                      </a:r>
                      <a:r>
                        <a:rPr lang="en-US" sz="1000" b="0" baseline="0" dirty="0" err="1">
                          <a:solidFill>
                            <a:schemeClr val="tx1">
                              <a:lumMod val="50000"/>
                            </a:schemeClr>
                          </a:solidFill>
                          <a:latin typeface="+mn-lt"/>
                        </a:rPr>
                        <a:t>minimise</a:t>
                      </a:r>
                      <a:r>
                        <a:rPr lang="en-US" sz="1000" b="0" baseline="0" dirty="0">
                          <a:solidFill>
                            <a:schemeClr val="tx1">
                              <a:lumMod val="50000"/>
                            </a:schemeClr>
                          </a:solidFill>
                          <a:latin typeface="+mn-lt"/>
                        </a:rPr>
                        <a:t> risk (risk averse) with less focus of cost and effect on market of residual balancing actions</a:t>
                      </a:r>
                    </a:p>
                    <a:p>
                      <a:pPr marL="171450" indent="-171450">
                        <a:spcAft>
                          <a:spcPts val="0"/>
                        </a:spcAft>
                        <a:buFont typeface="Arial" panose="020B0604020202020204" pitchFamily="34" charset="0"/>
                        <a:buChar char="•"/>
                      </a:pPr>
                      <a:r>
                        <a:rPr lang="en-US" sz="1000" b="0" baseline="0" dirty="0">
                          <a:solidFill>
                            <a:schemeClr val="tx1">
                              <a:lumMod val="50000"/>
                            </a:schemeClr>
                          </a:solidFill>
                          <a:latin typeface="+mn-lt"/>
                        </a:rPr>
                        <a:t>Trading strategies less likely to evolve and keep pace with a changing market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171450" indent="-171450">
                        <a:spcAft>
                          <a:spcPts val="0"/>
                        </a:spcAft>
                        <a:buFont typeface="Arial" panose="020B0604020202020204" pitchFamily="34" charset="0"/>
                        <a:buChar char="•"/>
                      </a:pPr>
                      <a:r>
                        <a:rPr lang="en-US" sz="1000" b="0" dirty="0">
                          <a:solidFill>
                            <a:schemeClr val="tx1">
                              <a:lumMod val="50000"/>
                            </a:schemeClr>
                          </a:solidFill>
                          <a:latin typeface="+mn-lt"/>
                        </a:rPr>
                        <a:t>Trading activity is more strategic (less risk averse) and more likely to keep pace with a changing market</a:t>
                      </a:r>
                    </a:p>
                    <a:p>
                      <a:pPr marL="171450" indent="-171450">
                        <a:spcAft>
                          <a:spcPts val="0"/>
                        </a:spcAft>
                        <a:buFont typeface="Arial" panose="020B0604020202020204" pitchFamily="34" charset="0"/>
                        <a:buChar char="•"/>
                      </a:pPr>
                      <a:r>
                        <a:rPr lang="en-US" sz="1000" b="0" dirty="0">
                          <a:solidFill>
                            <a:schemeClr val="tx1">
                              <a:lumMod val="50000"/>
                            </a:schemeClr>
                          </a:solidFill>
                          <a:latin typeface="+mn-lt"/>
                        </a:rPr>
                        <a:t>Invest and innovate in commercial insight, analysis and supporting tools</a:t>
                      </a:r>
                    </a:p>
                    <a:p>
                      <a:pPr marL="171450" indent="-171450">
                        <a:spcAft>
                          <a:spcPts val="0"/>
                        </a:spcAft>
                        <a:buFont typeface="Arial" panose="020B0604020202020204" pitchFamily="34" charset="0"/>
                        <a:buChar char="•"/>
                      </a:pPr>
                      <a:r>
                        <a:rPr lang="en-US" sz="1000" b="0" dirty="0">
                          <a:solidFill>
                            <a:schemeClr val="tx1">
                              <a:lumMod val="50000"/>
                            </a:schemeClr>
                          </a:solidFill>
                          <a:latin typeface="+mn-lt"/>
                        </a:rPr>
                        <a:t>Less market intervention (we currently avoid entering the market roughly 250 days per year)</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171450" indent="-171450">
                        <a:spcAft>
                          <a:spcPts val="0"/>
                        </a:spcAft>
                        <a:buFont typeface="Arial" panose="020B0604020202020204" pitchFamily="34" charset="0"/>
                        <a:buChar char="•"/>
                      </a:pPr>
                      <a:r>
                        <a:rPr lang="en-US" sz="1000" b="0" baseline="0" dirty="0">
                          <a:solidFill>
                            <a:schemeClr val="tx1">
                              <a:lumMod val="50000"/>
                            </a:schemeClr>
                          </a:solidFill>
                          <a:latin typeface="Arial" panose="020B0604020202020204" pitchFamily="34" charset="0"/>
                          <a:cs typeface="Arial" panose="020B0604020202020204" pitchFamily="34" charset="0"/>
                        </a:rPr>
                        <a:t>We enter the market in a measured way to avoid incurring unnecessary costs for consumers</a:t>
                      </a:r>
                    </a:p>
                    <a:p>
                      <a:pPr marL="171450" indent="-171450">
                        <a:spcAft>
                          <a:spcPts val="0"/>
                        </a:spcAft>
                        <a:buFont typeface="Arial" panose="020B0604020202020204" pitchFamily="34" charset="0"/>
                        <a:buChar char="•"/>
                      </a:pPr>
                      <a:r>
                        <a:rPr lang="en-US" sz="1000" b="0" baseline="0" dirty="0">
                          <a:solidFill>
                            <a:schemeClr val="tx1">
                              <a:lumMod val="50000"/>
                            </a:schemeClr>
                          </a:solidFill>
                          <a:latin typeface="Arial" panose="020B0604020202020204" pitchFamily="34" charset="0"/>
                          <a:cs typeface="Arial" panose="020B0604020202020204" pitchFamily="34" charset="0"/>
                        </a:rPr>
                        <a:t>More efficient, transparent and predictable management of linepack – more informed market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463338601"/>
                  </a:ext>
                </a:extLst>
              </a:tr>
            </a:tbl>
          </a:graphicData>
        </a:graphic>
      </p:graphicFrame>
      <p:sp>
        <p:nvSpPr>
          <p:cNvPr id="12" name="Isosceles Triangle 11">
            <a:extLst>
              <a:ext uri="{FF2B5EF4-FFF2-40B4-BE49-F238E27FC236}">
                <a16:creationId xmlns:a16="http://schemas.microsoft.com/office/drawing/2014/main" id="{6E2F6E75-DD22-42BF-9A15-DB708B993366}"/>
              </a:ext>
            </a:extLst>
          </p:cNvPr>
          <p:cNvSpPr/>
          <p:nvPr/>
        </p:nvSpPr>
        <p:spPr bwMode="auto">
          <a:xfrm rot="5400000">
            <a:off x="4346581" y="2191340"/>
            <a:ext cx="531628" cy="246278"/>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sp>
        <p:nvSpPr>
          <p:cNvPr id="13" name="Rectangle 12">
            <a:extLst>
              <a:ext uri="{FF2B5EF4-FFF2-40B4-BE49-F238E27FC236}">
                <a16:creationId xmlns:a16="http://schemas.microsoft.com/office/drawing/2014/main" id="{A0F92D98-44A0-4FE3-89B9-5BD83CCF5FF4}"/>
              </a:ext>
            </a:extLst>
          </p:cNvPr>
          <p:cNvSpPr/>
          <p:nvPr/>
        </p:nvSpPr>
        <p:spPr bwMode="auto">
          <a:xfrm>
            <a:off x="7147932" y="1"/>
            <a:ext cx="1996067" cy="267572"/>
          </a:xfrm>
          <a:prstGeom prst="rect">
            <a:avLst/>
          </a:prstGeom>
          <a:solidFill>
            <a:schemeClr val="tx2"/>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r">
              <a:spcAft>
                <a:spcPts val="450"/>
              </a:spcAft>
            </a:pPr>
            <a:r>
              <a:rPr lang="en-GB" sz="1800" dirty="0">
                <a:solidFill>
                  <a:schemeClr val="bg1"/>
                </a:solidFill>
                <a:latin typeface="+mn-lt"/>
                <a:cs typeface="Arial"/>
              </a:rPr>
              <a:t>Retain &amp; amend</a:t>
            </a:r>
          </a:p>
        </p:txBody>
      </p:sp>
    </p:spTree>
    <p:extLst>
      <p:ext uri="{BB962C8B-B14F-4D97-AF65-F5344CB8AC3E}">
        <p14:creationId xmlns:p14="http://schemas.microsoft.com/office/powerpoint/2010/main" val="1384937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7799A5-BC5B-4CE3-BCC6-785ADCB7448D}"/>
              </a:ext>
            </a:extLst>
          </p:cNvPr>
          <p:cNvSpPr>
            <a:spLocks noGrp="1"/>
          </p:cNvSpPr>
          <p:nvPr>
            <p:ph type="title"/>
          </p:nvPr>
        </p:nvSpPr>
        <p:spPr/>
        <p:txBody>
          <a:bodyPr/>
          <a:lstStyle/>
          <a:p>
            <a:r>
              <a:rPr lang="en-GB" dirty="0"/>
              <a:t>Residual Balancing</a:t>
            </a:r>
          </a:p>
        </p:txBody>
      </p:sp>
      <p:pic>
        <p:nvPicPr>
          <p:cNvPr id="5" name="Picture 4">
            <a:extLst>
              <a:ext uri="{FF2B5EF4-FFF2-40B4-BE49-F238E27FC236}">
                <a16:creationId xmlns:a16="http://schemas.microsoft.com/office/drawing/2014/main" id="{97C44450-7346-40FC-B26D-9146AF1D8801}"/>
              </a:ext>
            </a:extLst>
          </p:cNvPr>
          <p:cNvPicPr/>
          <p:nvPr/>
        </p:nvPicPr>
        <p:blipFill rotWithShape="1">
          <a:blip r:embed="rId2" cstate="screen">
            <a:extLst>
              <a:ext uri="{28A0092B-C50C-407E-A947-70E740481C1C}">
                <a14:useLocalDpi xmlns:a14="http://schemas.microsoft.com/office/drawing/2010/main"/>
              </a:ext>
            </a:extLst>
          </a:blip>
          <a:srcRect b="-2"/>
          <a:stretch/>
        </p:blipFill>
        <p:spPr bwMode="auto">
          <a:xfrm>
            <a:off x="729926" y="2043479"/>
            <a:ext cx="3210995" cy="792063"/>
          </a:xfrm>
          <a:prstGeom prst="rect">
            <a:avLst/>
          </a:prstGeom>
          <a:noFill/>
        </p:spPr>
      </p:pic>
      <p:grpSp>
        <p:nvGrpSpPr>
          <p:cNvPr id="6" name="Group 5">
            <a:extLst>
              <a:ext uri="{FF2B5EF4-FFF2-40B4-BE49-F238E27FC236}">
                <a16:creationId xmlns:a16="http://schemas.microsoft.com/office/drawing/2014/main" id="{95BF8513-3822-41A4-AC79-E94642C65053}"/>
              </a:ext>
            </a:extLst>
          </p:cNvPr>
          <p:cNvGrpSpPr/>
          <p:nvPr/>
        </p:nvGrpSpPr>
        <p:grpSpPr>
          <a:xfrm>
            <a:off x="4805266" y="219300"/>
            <a:ext cx="4338731" cy="3155234"/>
            <a:chOff x="0" y="-514702"/>
            <a:chExt cx="3315970" cy="3184497"/>
          </a:xfrm>
        </p:grpSpPr>
        <p:pic>
          <p:nvPicPr>
            <p:cNvPr id="7" name="Picture 6">
              <a:extLst>
                <a:ext uri="{FF2B5EF4-FFF2-40B4-BE49-F238E27FC236}">
                  <a16:creationId xmlns:a16="http://schemas.microsoft.com/office/drawing/2014/main" id="{90AD4F9C-A94F-47FF-BF32-B768400BBA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14702"/>
              <a:ext cx="3315970" cy="2846868"/>
            </a:xfrm>
            <a:prstGeom prst="rect">
              <a:avLst/>
            </a:prstGeom>
          </p:spPr>
        </p:pic>
        <p:sp>
          <p:nvSpPr>
            <p:cNvPr id="8" name="Text Box 5">
              <a:extLst>
                <a:ext uri="{FF2B5EF4-FFF2-40B4-BE49-F238E27FC236}">
                  <a16:creationId xmlns:a16="http://schemas.microsoft.com/office/drawing/2014/main" id="{40074B71-F37E-4AE5-95A3-4B34568044B1}"/>
                </a:ext>
              </a:extLst>
            </p:cNvPr>
            <p:cNvSpPr txBox="1"/>
            <p:nvPr/>
          </p:nvSpPr>
          <p:spPr>
            <a:xfrm>
              <a:off x="567050" y="2384140"/>
              <a:ext cx="2501413" cy="28565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0000"/>
                </a:lnSpc>
                <a:spcAft>
                  <a:spcPts val="0"/>
                </a:spcAft>
              </a:pPr>
              <a:r>
                <a:rPr lang="en-GB" sz="1100" i="1" dirty="0">
                  <a:effectLst/>
                  <a:latin typeface="Arial" panose="020B0604020202020204" pitchFamily="34" charset="0"/>
                  <a:ea typeface="MS Gothic" panose="020B0609070205080204" pitchFamily="49" charset="-128"/>
                  <a:cs typeface="Times New Roman" panose="02020603050405020304" pitchFamily="18" charset="0"/>
                </a:rPr>
                <a:t> Increasing trading frequency</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p>
              <a:pPr>
                <a:lnSpc>
                  <a:spcPct val="110000"/>
                </a:lnSpc>
                <a:spcAft>
                  <a:spcPts val="0"/>
                </a:spcAft>
              </a:pPr>
              <a:r>
                <a:rPr lang="en-GB" sz="1100" dirty="0">
                  <a:effectLst/>
                  <a:latin typeface="Arial" panose="020B0604020202020204" pitchFamily="34" charset="0"/>
                  <a:ea typeface="MS Gothic" panose="020B0609070205080204" pitchFamily="49" charset="-128"/>
                  <a:cs typeface="Times New Roman" panose="02020603050405020304" pitchFamily="18" charset="0"/>
                </a:rPr>
                <a:t> </a:t>
              </a:r>
            </a:p>
          </p:txBody>
        </p:sp>
      </p:grpSp>
      <p:pic>
        <p:nvPicPr>
          <p:cNvPr id="9" name="Picture 8">
            <a:extLst>
              <a:ext uri="{FF2B5EF4-FFF2-40B4-BE49-F238E27FC236}">
                <a16:creationId xmlns:a16="http://schemas.microsoft.com/office/drawing/2014/main" id="{B106BEE4-F34A-43F9-B5E9-A0D7CCC63699}"/>
              </a:ext>
            </a:extLst>
          </p:cNvPr>
          <p:cNvPicPr/>
          <p:nvPr/>
        </p:nvPicPr>
        <p:blipFill rotWithShape="1">
          <a:blip r:embed="rId4" cstate="screen">
            <a:extLst>
              <a:ext uri="{28A0092B-C50C-407E-A947-70E740481C1C}">
                <a14:useLocalDpi xmlns:a14="http://schemas.microsoft.com/office/drawing/2010/main"/>
              </a:ext>
            </a:extLst>
          </a:blip>
          <a:srcRect r="-3702"/>
          <a:stretch/>
        </p:blipFill>
        <p:spPr bwMode="auto">
          <a:xfrm>
            <a:off x="1897307" y="3077484"/>
            <a:ext cx="3272936" cy="792063"/>
          </a:xfrm>
          <a:prstGeom prst="rect">
            <a:avLst/>
          </a:prstGeom>
          <a:noFill/>
        </p:spPr>
      </p:pic>
      <p:pic>
        <p:nvPicPr>
          <p:cNvPr id="10" name="Picture 9">
            <a:extLst>
              <a:ext uri="{FF2B5EF4-FFF2-40B4-BE49-F238E27FC236}">
                <a16:creationId xmlns:a16="http://schemas.microsoft.com/office/drawing/2014/main" id="{597CE617-55F8-4F8B-A3EA-3877BDF34EB1}"/>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322780" y="969719"/>
            <a:ext cx="3210995" cy="831818"/>
          </a:xfrm>
          <a:prstGeom prst="rect">
            <a:avLst/>
          </a:prstGeom>
          <a:noFill/>
        </p:spPr>
      </p:pic>
      <p:graphicFrame>
        <p:nvGraphicFramePr>
          <p:cNvPr id="11" name="Table 10">
            <a:extLst>
              <a:ext uri="{FF2B5EF4-FFF2-40B4-BE49-F238E27FC236}">
                <a16:creationId xmlns:a16="http://schemas.microsoft.com/office/drawing/2014/main" id="{D7BFEB52-0C0D-49E3-8346-3CCD2D216583}"/>
              </a:ext>
            </a:extLst>
          </p:cNvPr>
          <p:cNvGraphicFramePr>
            <a:graphicFrameLocks noGrp="1"/>
          </p:cNvGraphicFramePr>
          <p:nvPr>
            <p:extLst>
              <p:ext uri="{D42A27DB-BD31-4B8C-83A1-F6EECF244321}">
                <p14:modId xmlns:p14="http://schemas.microsoft.com/office/powerpoint/2010/main" val="3682680660"/>
              </p:ext>
            </p:extLst>
          </p:nvPr>
        </p:nvGraphicFramePr>
        <p:xfrm>
          <a:off x="2785561" y="4214921"/>
          <a:ext cx="4895184" cy="741680"/>
        </p:xfrm>
        <a:graphic>
          <a:graphicData uri="http://schemas.openxmlformats.org/drawingml/2006/table">
            <a:tbl>
              <a:tblPr firstRow="1" bandRow="1">
                <a:tableStyleId>{5C22544A-7EE6-4342-B048-85BDC9FD1C3A}</a:tableStyleId>
              </a:tblPr>
              <a:tblGrid>
                <a:gridCol w="699312">
                  <a:extLst>
                    <a:ext uri="{9D8B030D-6E8A-4147-A177-3AD203B41FA5}">
                      <a16:colId xmlns:a16="http://schemas.microsoft.com/office/drawing/2014/main" val="1270533435"/>
                    </a:ext>
                  </a:extLst>
                </a:gridCol>
                <a:gridCol w="699312">
                  <a:extLst>
                    <a:ext uri="{9D8B030D-6E8A-4147-A177-3AD203B41FA5}">
                      <a16:colId xmlns:a16="http://schemas.microsoft.com/office/drawing/2014/main" val="3249759074"/>
                    </a:ext>
                  </a:extLst>
                </a:gridCol>
                <a:gridCol w="699312">
                  <a:extLst>
                    <a:ext uri="{9D8B030D-6E8A-4147-A177-3AD203B41FA5}">
                      <a16:colId xmlns:a16="http://schemas.microsoft.com/office/drawing/2014/main" val="3580991474"/>
                    </a:ext>
                  </a:extLst>
                </a:gridCol>
                <a:gridCol w="699312">
                  <a:extLst>
                    <a:ext uri="{9D8B030D-6E8A-4147-A177-3AD203B41FA5}">
                      <a16:colId xmlns:a16="http://schemas.microsoft.com/office/drawing/2014/main" val="3877018343"/>
                    </a:ext>
                  </a:extLst>
                </a:gridCol>
                <a:gridCol w="699312">
                  <a:extLst>
                    <a:ext uri="{9D8B030D-6E8A-4147-A177-3AD203B41FA5}">
                      <a16:colId xmlns:a16="http://schemas.microsoft.com/office/drawing/2014/main" val="1002847"/>
                    </a:ext>
                  </a:extLst>
                </a:gridCol>
                <a:gridCol w="699312">
                  <a:extLst>
                    <a:ext uri="{9D8B030D-6E8A-4147-A177-3AD203B41FA5}">
                      <a16:colId xmlns:a16="http://schemas.microsoft.com/office/drawing/2014/main" val="1069969013"/>
                    </a:ext>
                  </a:extLst>
                </a:gridCol>
                <a:gridCol w="699312">
                  <a:extLst>
                    <a:ext uri="{9D8B030D-6E8A-4147-A177-3AD203B41FA5}">
                      <a16:colId xmlns:a16="http://schemas.microsoft.com/office/drawing/2014/main" val="2290234158"/>
                    </a:ext>
                  </a:extLst>
                </a:gridCol>
              </a:tblGrid>
              <a:tr h="370840">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Value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13/14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14/15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15/16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16/17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17/18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18/19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85992790"/>
                  </a:ext>
                </a:extLst>
              </a:tr>
              <a:tr h="370840">
                <a:tc>
                  <a:txBody>
                    <a:bodyPr/>
                    <a:lstStyle/>
                    <a:p>
                      <a:pPr algn="ctr">
                        <a:lnSpc>
                          <a:spcPct val="110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+2 to -3.5</a:t>
                      </a:r>
                      <a:endParaRPr lang="en-GB" sz="11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1.0</a:t>
                      </a:r>
                      <a:endParaRPr lang="en-GB" sz="11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1.1</a:t>
                      </a:r>
                      <a:endParaRPr lang="en-GB" sz="11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1.2</a:t>
                      </a:r>
                      <a:endParaRPr lang="en-GB" sz="11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1.1</a:t>
                      </a:r>
                      <a:endParaRPr lang="en-GB" sz="11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0.6</a:t>
                      </a:r>
                      <a:endParaRPr lang="en-GB" sz="11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1.0</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21096672"/>
                  </a:ext>
                </a:extLst>
              </a:tr>
            </a:tbl>
          </a:graphicData>
        </a:graphic>
      </p:graphicFrame>
      <p:sp>
        <p:nvSpPr>
          <p:cNvPr id="13" name="TextBox 12">
            <a:extLst>
              <a:ext uri="{FF2B5EF4-FFF2-40B4-BE49-F238E27FC236}">
                <a16:creationId xmlns:a16="http://schemas.microsoft.com/office/drawing/2014/main" id="{6414834A-A77E-409C-BA56-B9162471D5B8}"/>
              </a:ext>
            </a:extLst>
          </p:cNvPr>
          <p:cNvSpPr txBox="1"/>
          <p:nvPr/>
        </p:nvSpPr>
        <p:spPr bwMode="auto">
          <a:xfrm>
            <a:off x="1532330" y="4214921"/>
            <a:ext cx="12532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1400" kern="0" dirty="0">
                <a:solidFill>
                  <a:schemeClr val="tx1"/>
                </a:solidFill>
                <a:latin typeface="+mn-lt"/>
                <a:ea typeface="+mn-ea"/>
              </a:rPr>
              <a:t>How have we performed?</a:t>
            </a:r>
          </a:p>
        </p:txBody>
      </p:sp>
    </p:spTree>
    <p:extLst>
      <p:ext uri="{BB962C8B-B14F-4D97-AF65-F5344CB8AC3E}">
        <p14:creationId xmlns:p14="http://schemas.microsoft.com/office/powerpoint/2010/main" val="4098076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80" y="369173"/>
            <a:ext cx="8497370" cy="430887"/>
          </a:xfrm>
        </p:spPr>
        <p:txBody>
          <a:bodyPr anchor="ctr"/>
          <a:lstStyle/>
          <a:p>
            <a:r>
              <a:rPr lang="en-GB" b="1" dirty="0"/>
              <a:t>Quick poll</a:t>
            </a:r>
          </a:p>
        </p:txBody>
      </p:sp>
      <p:sp>
        <p:nvSpPr>
          <p:cNvPr id="5" name="Rectangle 4"/>
          <p:cNvSpPr/>
          <p:nvPr/>
        </p:nvSpPr>
        <p:spPr bwMode="auto">
          <a:xfrm>
            <a:off x="682723" y="1620327"/>
            <a:ext cx="2542615" cy="43175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0" name="Rectangle 9"/>
          <p:cNvSpPr/>
          <p:nvPr/>
        </p:nvSpPr>
        <p:spPr bwMode="auto">
          <a:xfrm>
            <a:off x="682723" y="782395"/>
            <a:ext cx="7928052" cy="693664"/>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endParaRPr lang="en-US" sz="2400" dirty="0">
              <a:solidFill>
                <a:srgbClr val="FFFFFF"/>
              </a:solidFill>
            </a:endParaRPr>
          </a:p>
          <a:p>
            <a:pPr lvl="0" algn="ctr">
              <a:buClr>
                <a:srgbClr val="55555A"/>
              </a:buClr>
            </a:pPr>
            <a:r>
              <a:rPr lang="en-US" sz="2000" dirty="0">
                <a:solidFill>
                  <a:srgbClr val="FFFFFF"/>
                </a:solidFill>
              </a:rPr>
              <a:t>Should we be financially incentivised to balance linepack and </a:t>
            </a:r>
            <a:r>
              <a:rPr lang="en-US" sz="2000" dirty="0" err="1">
                <a:solidFill>
                  <a:srgbClr val="FFFFFF"/>
                </a:solidFill>
              </a:rPr>
              <a:t>minimise</a:t>
            </a:r>
            <a:r>
              <a:rPr lang="en-US" sz="2000" dirty="0">
                <a:solidFill>
                  <a:srgbClr val="FFFFFF"/>
                </a:solidFill>
              </a:rPr>
              <a:t> the price spread of our actions? </a:t>
            </a:r>
          </a:p>
          <a:p>
            <a:pPr lvl="0" algn="ctr">
              <a:buClr>
                <a:srgbClr val="55555A"/>
              </a:buClr>
            </a:pPr>
            <a:endParaRPr lang="en-US" sz="2400" dirty="0">
              <a:solidFill>
                <a:srgbClr val="FFFFFF"/>
              </a:solidFill>
            </a:endParaRPr>
          </a:p>
        </p:txBody>
      </p:sp>
      <p:sp>
        <p:nvSpPr>
          <p:cNvPr id="7" name="Rectangle 6"/>
          <p:cNvSpPr/>
          <p:nvPr/>
        </p:nvSpPr>
        <p:spPr bwMode="auto">
          <a:xfrm>
            <a:off x="3664528" y="1635234"/>
            <a:ext cx="2217637" cy="41685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Unsure</a:t>
            </a:r>
          </a:p>
        </p:txBody>
      </p:sp>
      <p:sp>
        <p:nvSpPr>
          <p:cNvPr id="9" name="Rectangle 8"/>
          <p:cNvSpPr/>
          <p:nvPr/>
        </p:nvSpPr>
        <p:spPr bwMode="auto">
          <a:xfrm>
            <a:off x="6317673" y="1635510"/>
            <a:ext cx="2293102" cy="4165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No</a:t>
            </a:r>
          </a:p>
        </p:txBody>
      </p:sp>
      <p:sp>
        <p:nvSpPr>
          <p:cNvPr id="8" name="Rectangle 7"/>
          <p:cNvSpPr/>
          <p:nvPr/>
        </p:nvSpPr>
        <p:spPr bwMode="auto">
          <a:xfrm>
            <a:off x="682722" y="2886113"/>
            <a:ext cx="2542615"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1" name="Rectangle 10"/>
          <p:cNvSpPr/>
          <p:nvPr/>
        </p:nvSpPr>
        <p:spPr bwMode="auto">
          <a:xfrm>
            <a:off x="682722" y="2260780"/>
            <a:ext cx="7928052" cy="430887"/>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000" dirty="0">
                <a:solidFill>
                  <a:srgbClr val="FFFFFF"/>
                </a:solidFill>
              </a:rPr>
              <a:t>Have we explained what delivering beyond BAU looks like? </a:t>
            </a:r>
          </a:p>
        </p:txBody>
      </p:sp>
      <p:sp>
        <p:nvSpPr>
          <p:cNvPr id="14" name="Rectangle 13"/>
          <p:cNvSpPr/>
          <p:nvPr/>
        </p:nvSpPr>
        <p:spPr bwMode="auto">
          <a:xfrm>
            <a:off x="6317673" y="2886113"/>
            <a:ext cx="2293102"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5" name="Rectangle 14"/>
          <p:cNvSpPr/>
          <p:nvPr/>
        </p:nvSpPr>
        <p:spPr bwMode="auto">
          <a:xfrm>
            <a:off x="3662686" y="2886113"/>
            <a:ext cx="2217637"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12" name="Rectangle 11">
            <a:extLst>
              <a:ext uri="{FF2B5EF4-FFF2-40B4-BE49-F238E27FC236}">
                <a16:creationId xmlns:a16="http://schemas.microsoft.com/office/drawing/2014/main" id="{97C8B990-72E6-4006-B6EC-58472107E170}"/>
              </a:ext>
            </a:extLst>
          </p:cNvPr>
          <p:cNvSpPr/>
          <p:nvPr/>
        </p:nvSpPr>
        <p:spPr bwMode="auto">
          <a:xfrm>
            <a:off x="686260" y="4197467"/>
            <a:ext cx="2542615"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3" name="Rectangle 12">
            <a:extLst>
              <a:ext uri="{FF2B5EF4-FFF2-40B4-BE49-F238E27FC236}">
                <a16:creationId xmlns:a16="http://schemas.microsoft.com/office/drawing/2014/main" id="{E30A7436-DC75-46B4-9515-B9284C084D7F}"/>
              </a:ext>
            </a:extLst>
          </p:cNvPr>
          <p:cNvSpPr/>
          <p:nvPr/>
        </p:nvSpPr>
        <p:spPr bwMode="auto">
          <a:xfrm>
            <a:off x="686260" y="3529599"/>
            <a:ext cx="7928052" cy="523558"/>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Do you agree with our RIIO-2 initial position? </a:t>
            </a:r>
          </a:p>
        </p:txBody>
      </p:sp>
      <p:sp>
        <p:nvSpPr>
          <p:cNvPr id="16" name="Rectangle 15">
            <a:extLst>
              <a:ext uri="{FF2B5EF4-FFF2-40B4-BE49-F238E27FC236}">
                <a16:creationId xmlns:a16="http://schemas.microsoft.com/office/drawing/2014/main" id="{AC31E61F-1F51-4CBF-98A4-44E8EB1ECFD4}"/>
              </a:ext>
            </a:extLst>
          </p:cNvPr>
          <p:cNvSpPr/>
          <p:nvPr/>
        </p:nvSpPr>
        <p:spPr bwMode="auto">
          <a:xfrm>
            <a:off x="6321211" y="4197467"/>
            <a:ext cx="2293102"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7" name="Rectangle 16">
            <a:extLst>
              <a:ext uri="{FF2B5EF4-FFF2-40B4-BE49-F238E27FC236}">
                <a16:creationId xmlns:a16="http://schemas.microsoft.com/office/drawing/2014/main" id="{E3F261F7-F3F1-46EC-9569-207231E2E9B1}"/>
              </a:ext>
            </a:extLst>
          </p:cNvPr>
          <p:cNvSpPr/>
          <p:nvPr/>
        </p:nvSpPr>
        <p:spPr bwMode="auto">
          <a:xfrm>
            <a:off x="3666224" y="4197467"/>
            <a:ext cx="2217637"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18" name="TextBox 17">
            <a:extLst>
              <a:ext uri="{FF2B5EF4-FFF2-40B4-BE49-F238E27FC236}">
                <a16:creationId xmlns:a16="http://schemas.microsoft.com/office/drawing/2014/main" id="{B51BE91E-1F4B-47A4-805E-58B050085B41}"/>
              </a:ext>
            </a:extLst>
          </p:cNvPr>
          <p:cNvSpPr txBox="1"/>
          <p:nvPr/>
        </p:nvSpPr>
        <p:spPr bwMode="auto">
          <a:xfrm>
            <a:off x="682722" y="4672431"/>
            <a:ext cx="7928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800" b="0" kern="0" dirty="0">
                <a:solidFill>
                  <a:schemeClr val="tx1"/>
                </a:solidFill>
                <a:latin typeface="+mn-lt"/>
                <a:ea typeface="+mn-ea"/>
              </a:rPr>
              <a:t>Please add any comments</a:t>
            </a:r>
          </a:p>
        </p:txBody>
      </p:sp>
    </p:spTree>
    <p:extLst>
      <p:ext uri="{BB962C8B-B14F-4D97-AF65-F5344CB8AC3E}">
        <p14:creationId xmlns:p14="http://schemas.microsoft.com/office/powerpoint/2010/main" val="24468399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Maintenance</a:t>
            </a:r>
          </a:p>
        </p:txBody>
      </p:sp>
      <p:sp>
        <p:nvSpPr>
          <p:cNvPr id="2" name="Rectangle 1">
            <a:extLst>
              <a:ext uri="{FF2B5EF4-FFF2-40B4-BE49-F238E27FC236}">
                <a16:creationId xmlns:a16="http://schemas.microsoft.com/office/drawing/2014/main" id="{EB889385-448B-4551-9A3A-26D72D26F6F8}"/>
              </a:ext>
            </a:extLst>
          </p:cNvPr>
          <p:cNvSpPr/>
          <p:nvPr/>
        </p:nvSpPr>
        <p:spPr bwMode="auto">
          <a:xfrm>
            <a:off x="254199" y="1432561"/>
            <a:ext cx="5224581" cy="1976561"/>
          </a:xfrm>
          <a:prstGeom prst="rect">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171450" indent="-171450">
              <a:spcAft>
                <a:spcPts val="300"/>
              </a:spcAft>
              <a:buClr>
                <a:schemeClr val="bg1"/>
              </a:buClr>
              <a:buFont typeface="Arial" panose="020B0604020202020204" pitchFamily="34" charset="0"/>
              <a:buChar char="•"/>
            </a:pPr>
            <a:r>
              <a:rPr lang="en-US" sz="1200" b="0" dirty="0">
                <a:solidFill>
                  <a:schemeClr val="bg1"/>
                </a:solidFill>
              </a:rPr>
              <a:t>Changes scheme – target maximum number of planned maintenance changes we initiate each year. Earned reward £50,000 per change below target number. Penalty £50k per change over target. Cap and collar +/-£0.5m p.a. </a:t>
            </a:r>
          </a:p>
          <a:p>
            <a:pPr marL="171450" indent="-171450">
              <a:spcAft>
                <a:spcPts val="300"/>
              </a:spcAft>
              <a:buClr>
                <a:schemeClr val="bg1"/>
              </a:buClr>
              <a:buFont typeface="Arial" panose="020B0604020202020204" pitchFamily="34" charset="0"/>
              <a:buChar char="•"/>
            </a:pPr>
            <a:r>
              <a:rPr lang="en-US" sz="1200" b="0" dirty="0">
                <a:solidFill>
                  <a:schemeClr val="bg1"/>
                </a:solidFill>
              </a:rPr>
              <a:t>Use of days scheme - target of 11 maintenance days called for Remote valve Operations (RVOs). If maintenance days used is less than target, tiered reward to NGG between £15k and £25k per day, capped £0.215m. If maintenance days used exceeds the target, NGG penalty of £20k per day, collar of £0.5m </a:t>
            </a:r>
          </a:p>
          <a:p>
            <a:pPr marL="171450" indent="-171450">
              <a:spcAft>
                <a:spcPts val="300"/>
              </a:spcAft>
              <a:buClr>
                <a:schemeClr val="bg1"/>
              </a:buClr>
              <a:buFont typeface="Arial" panose="020B0604020202020204" pitchFamily="34" charset="0"/>
              <a:buChar char="•"/>
            </a:pPr>
            <a:r>
              <a:rPr lang="en-US" sz="1200" b="0" dirty="0">
                <a:solidFill>
                  <a:schemeClr val="bg1"/>
                </a:solidFill>
              </a:rPr>
              <a:t>Cap and Collar +£0.7m to -£1 m</a:t>
            </a:r>
          </a:p>
          <a:p>
            <a:pPr marL="171450" indent="-171450">
              <a:spcAft>
                <a:spcPts val="300"/>
              </a:spcAft>
              <a:buClr>
                <a:schemeClr val="bg1"/>
              </a:buClr>
              <a:buFont typeface="Arial" panose="020B0604020202020204" pitchFamily="34" charset="0"/>
              <a:buChar char="•"/>
            </a:pPr>
            <a:endParaRPr lang="en-US" sz="1200" b="0" dirty="0">
              <a:solidFill>
                <a:schemeClr val="bg1"/>
              </a:solidFill>
            </a:endParaRPr>
          </a:p>
        </p:txBody>
      </p:sp>
      <p:sp>
        <p:nvSpPr>
          <p:cNvPr id="9" name="Rectangle 8">
            <a:extLst>
              <a:ext uri="{FF2B5EF4-FFF2-40B4-BE49-F238E27FC236}">
                <a16:creationId xmlns:a16="http://schemas.microsoft.com/office/drawing/2014/main" id="{0CEF6145-B8B0-4F63-8D41-FFF58C574078}"/>
              </a:ext>
            </a:extLst>
          </p:cNvPr>
          <p:cNvSpPr/>
          <p:nvPr/>
        </p:nvSpPr>
        <p:spPr bwMode="auto">
          <a:xfrm>
            <a:off x="5783855" y="1432561"/>
            <a:ext cx="2902944" cy="1976561"/>
          </a:xfrm>
          <a:prstGeom prst="rect">
            <a:avLst/>
          </a:prstGeom>
          <a:solidFill>
            <a:schemeClr val="accent2"/>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285750" lvl="0" indent="-285750">
              <a:spcAft>
                <a:spcPts val="0"/>
              </a:spcAft>
              <a:buClr>
                <a:schemeClr val="bg1"/>
              </a:buClr>
              <a:buFont typeface="Arial" panose="020B0604020202020204" pitchFamily="34" charset="0"/>
              <a:buChar char="•"/>
            </a:pPr>
            <a:r>
              <a:rPr lang="en-US" sz="1200" b="0" dirty="0">
                <a:solidFill>
                  <a:schemeClr val="bg1"/>
                </a:solidFill>
              </a:rPr>
              <a:t>Retain existing scheme </a:t>
            </a:r>
          </a:p>
          <a:p>
            <a:pPr marL="285750" lvl="0" indent="-285750">
              <a:spcAft>
                <a:spcPts val="0"/>
              </a:spcAft>
              <a:buClr>
                <a:schemeClr val="bg1"/>
              </a:buClr>
              <a:buFont typeface="Arial" panose="020B0604020202020204" pitchFamily="34" charset="0"/>
              <a:buChar char="•"/>
            </a:pPr>
            <a:r>
              <a:rPr lang="en-US" sz="1200" b="0" dirty="0">
                <a:solidFill>
                  <a:schemeClr val="bg1"/>
                </a:solidFill>
              </a:rPr>
              <a:t>Expand to cover wider range of maintenance activities</a:t>
            </a:r>
          </a:p>
          <a:p>
            <a:pPr marL="285750" lvl="0" indent="-285750">
              <a:spcAft>
                <a:spcPts val="0"/>
              </a:spcAft>
              <a:buClr>
                <a:schemeClr val="bg1"/>
              </a:buClr>
              <a:buFont typeface="Arial" panose="020B0604020202020204" pitchFamily="34" charset="0"/>
              <a:buChar char="•"/>
            </a:pPr>
            <a:r>
              <a:rPr lang="en-US" sz="1200" b="0" dirty="0">
                <a:solidFill>
                  <a:schemeClr val="bg1"/>
                </a:solidFill>
              </a:rPr>
              <a:t>Add target no. of “maintenance days” (10% of plan) for asset replacement and reinforcement works</a:t>
            </a:r>
          </a:p>
          <a:p>
            <a:pPr marL="285750" lvl="0" indent="-285750">
              <a:spcAft>
                <a:spcPts val="0"/>
              </a:spcAft>
              <a:buClr>
                <a:schemeClr val="bg1"/>
              </a:buClr>
              <a:buFont typeface="Arial" panose="020B0604020202020204" pitchFamily="34" charset="0"/>
              <a:buChar char="•"/>
            </a:pPr>
            <a:r>
              <a:rPr lang="en-US" sz="1200" b="0" dirty="0">
                <a:solidFill>
                  <a:schemeClr val="bg1"/>
                </a:solidFill>
              </a:rPr>
              <a:t>+/-£20k per day variance against target, capped &amp; collar £0.5m</a:t>
            </a:r>
          </a:p>
          <a:p>
            <a:pPr marL="285750" indent="-285750">
              <a:spcAft>
                <a:spcPts val="0"/>
              </a:spcAft>
              <a:buClr>
                <a:schemeClr val="bg1"/>
              </a:buClr>
              <a:buFont typeface="Arial" panose="020B0604020202020204" pitchFamily="34" charset="0"/>
              <a:buChar char="•"/>
            </a:pPr>
            <a:r>
              <a:rPr lang="en-US" sz="1200" b="0" dirty="0">
                <a:solidFill>
                  <a:schemeClr val="bg1"/>
                </a:solidFill>
              </a:rPr>
              <a:t>Cap and Collar +£1.2m to -£1.5m</a:t>
            </a:r>
          </a:p>
        </p:txBody>
      </p:sp>
      <p:sp>
        <p:nvSpPr>
          <p:cNvPr id="4" name="Rectangle 3">
            <a:extLst>
              <a:ext uri="{FF2B5EF4-FFF2-40B4-BE49-F238E27FC236}">
                <a16:creationId xmlns:a16="http://schemas.microsoft.com/office/drawing/2014/main" id="{57D0649B-27D3-440F-9A51-0F42B7B569C8}"/>
              </a:ext>
            </a:extLst>
          </p:cNvPr>
          <p:cNvSpPr/>
          <p:nvPr/>
        </p:nvSpPr>
        <p:spPr>
          <a:xfrm>
            <a:off x="254199" y="1114689"/>
            <a:ext cx="5224581" cy="369332"/>
          </a:xfrm>
          <a:prstGeom prst="rect">
            <a:avLst/>
          </a:prstGeom>
        </p:spPr>
        <p:txBody>
          <a:bodyPr wrap="square">
            <a:spAutoFit/>
          </a:bodyPr>
          <a:lstStyle/>
          <a:p>
            <a:pPr algn="ctr">
              <a:buClr>
                <a:schemeClr val="bg1"/>
              </a:buClr>
            </a:pPr>
            <a:r>
              <a:rPr lang="en-US" dirty="0">
                <a:solidFill>
                  <a:schemeClr val="accent3"/>
                </a:solidFill>
              </a:rPr>
              <a:t>RIIO-1 Incentive</a:t>
            </a:r>
          </a:p>
        </p:txBody>
      </p:sp>
      <p:sp>
        <p:nvSpPr>
          <p:cNvPr id="7" name="Rectangle 6">
            <a:extLst>
              <a:ext uri="{FF2B5EF4-FFF2-40B4-BE49-F238E27FC236}">
                <a16:creationId xmlns:a16="http://schemas.microsoft.com/office/drawing/2014/main" id="{BE51FF79-63B0-4500-A161-9176C2CF012E}"/>
              </a:ext>
            </a:extLst>
          </p:cNvPr>
          <p:cNvSpPr/>
          <p:nvPr/>
        </p:nvSpPr>
        <p:spPr>
          <a:xfrm>
            <a:off x="5783854" y="1114689"/>
            <a:ext cx="2902945" cy="369332"/>
          </a:xfrm>
          <a:prstGeom prst="rect">
            <a:avLst/>
          </a:prstGeom>
        </p:spPr>
        <p:txBody>
          <a:bodyPr wrap="square">
            <a:spAutoFit/>
          </a:bodyPr>
          <a:lstStyle/>
          <a:p>
            <a:pPr algn="ctr"/>
            <a:r>
              <a:rPr lang="en-GB" dirty="0">
                <a:solidFill>
                  <a:schemeClr val="accent2"/>
                </a:solidFill>
                <a:cs typeface="Arial"/>
              </a:rPr>
              <a:t>RIIO-2 Initial position</a:t>
            </a:r>
            <a:r>
              <a:rPr lang="en-GB" b="0" dirty="0">
                <a:solidFill>
                  <a:schemeClr val="accent2"/>
                </a:solidFill>
                <a:cs typeface="Arial"/>
              </a:rPr>
              <a:t> </a:t>
            </a:r>
            <a:endParaRPr lang="en-GB" dirty="0">
              <a:solidFill>
                <a:schemeClr val="accent2"/>
              </a:solidFill>
            </a:endParaRPr>
          </a:p>
        </p:txBody>
      </p:sp>
      <p:sp>
        <p:nvSpPr>
          <p:cNvPr id="11" name="Text Placeholder 2">
            <a:extLst>
              <a:ext uri="{FF2B5EF4-FFF2-40B4-BE49-F238E27FC236}">
                <a16:creationId xmlns:a16="http://schemas.microsoft.com/office/drawing/2014/main" id="{72910999-25C9-47BE-AB1D-8EFEE788A8F1}"/>
              </a:ext>
            </a:extLst>
          </p:cNvPr>
          <p:cNvSpPr txBox="1">
            <a:spLocks/>
          </p:cNvSpPr>
          <p:nvPr/>
        </p:nvSpPr>
        <p:spPr>
          <a:xfrm>
            <a:off x="254200" y="687388"/>
            <a:ext cx="8805980" cy="777821"/>
          </a:xfrm>
          <a:prstGeom prst="rect">
            <a:avLst/>
          </a:prstGeom>
        </p:spPr>
        <p:txBody>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r>
              <a:rPr lang="en-US" sz="1200" dirty="0"/>
              <a:t>We must periodically carry out maintenance on the NTS and publish a planned maintenance schedule. Where the work requires customers to cease or reduce offtake flows, we may ‘call’ one or more ‘maintenance days’. </a:t>
            </a:r>
          </a:p>
        </p:txBody>
      </p:sp>
      <p:graphicFrame>
        <p:nvGraphicFramePr>
          <p:cNvPr id="10" name="Table 9">
            <a:extLst>
              <a:ext uri="{FF2B5EF4-FFF2-40B4-BE49-F238E27FC236}">
                <a16:creationId xmlns:a16="http://schemas.microsoft.com/office/drawing/2014/main" id="{3DE6958F-BDF1-46DE-8DA9-406B31903BA1}"/>
              </a:ext>
            </a:extLst>
          </p:cNvPr>
          <p:cNvGraphicFramePr>
            <a:graphicFrameLocks noGrp="1"/>
          </p:cNvGraphicFramePr>
          <p:nvPr>
            <p:extLst>
              <p:ext uri="{D42A27DB-BD31-4B8C-83A1-F6EECF244321}">
                <p14:modId xmlns:p14="http://schemas.microsoft.com/office/powerpoint/2010/main" val="2285661421"/>
              </p:ext>
            </p:extLst>
          </p:nvPr>
        </p:nvGraphicFramePr>
        <p:xfrm>
          <a:off x="254199" y="3511188"/>
          <a:ext cx="8497370" cy="1414548"/>
        </p:xfrm>
        <a:graphic>
          <a:graphicData uri="http://schemas.openxmlformats.org/drawingml/2006/table">
            <a:tbl>
              <a:tblPr firstRow="1" bandRow="1"/>
              <a:tblGrid>
                <a:gridCol w="2544757">
                  <a:extLst>
                    <a:ext uri="{9D8B030D-6E8A-4147-A177-3AD203B41FA5}">
                      <a16:colId xmlns:a16="http://schemas.microsoft.com/office/drawing/2014/main" val="2689698967"/>
                    </a:ext>
                  </a:extLst>
                </a:gridCol>
                <a:gridCol w="3373244">
                  <a:extLst>
                    <a:ext uri="{9D8B030D-6E8A-4147-A177-3AD203B41FA5}">
                      <a16:colId xmlns:a16="http://schemas.microsoft.com/office/drawing/2014/main" val="2946194344"/>
                    </a:ext>
                  </a:extLst>
                </a:gridCol>
                <a:gridCol w="2579369">
                  <a:extLst>
                    <a:ext uri="{9D8B030D-6E8A-4147-A177-3AD203B41FA5}">
                      <a16:colId xmlns:a16="http://schemas.microsoft.com/office/drawing/2014/main" val="1197860787"/>
                    </a:ext>
                  </a:extLst>
                </a:gridCol>
              </a:tblGrid>
              <a:tr h="250754">
                <a:tc>
                  <a:txBody>
                    <a:bodyPr/>
                    <a:lstStyle/>
                    <a:p>
                      <a:pPr algn="ctr"/>
                      <a:r>
                        <a:rPr lang="en-GB" sz="1200" b="0" dirty="0">
                          <a:solidFill>
                            <a:schemeClr val="bg1"/>
                          </a:solidFill>
                          <a:latin typeface="+mn-lt"/>
                        </a:rPr>
                        <a:t>No Incentive (BAU)</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algn="ctr"/>
                      <a:r>
                        <a:rPr lang="en-GB" sz="1200" b="0" dirty="0">
                          <a:solidFill>
                            <a:schemeClr val="bg1"/>
                          </a:solidFill>
                          <a:latin typeface="+mn-lt"/>
                        </a:rPr>
                        <a:t>Incentive</a:t>
                      </a:r>
                      <a:r>
                        <a:rPr lang="en-GB" sz="1200" b="0" baseline="0" dirty="0">
                          <a:solidFill>
                            <a:schemeClr val="bg1"/>
                          </a:solidFill>
                          <a:latin typeface="+mn-lt"/>
                        </a:rPr>
                        <a:t> (exceeding BAU)</a:t>
                      </a:r>
                      <a:r>
                        <a:rPr lang="en-GB" sz="1200" b="0" dirty="0">
                          <a:solidFill>
                            <a:schemeClr val="bg1"/>
                          </a:solidFill>
                          <a:latin typeface="+mn-lt"/>
                        </a:rPr>
                        <a:t>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marL="0" indent="0" algn="ctr" rtl="0" eaLnBrk="1" fontAlgn="base" hangingPunct="1">
                        <a:spcBef>
                          <a:spcPct val="0"/>
                        </a:spcBef>
                        <a:spcAft>
                          <a:spcPts val="600"/>
                        </a:spcAft>
                        <a:buClr>
                          <a:schemeClr val="tx1"/>
                        </a:buClr>
                        <a:buFontTx/>
                        <a:buNone/>
                      </a:pPr>
                      <a:r>
                        <a:rPr lang="en-GB" sz="1200" b="0" dirty="0">
                          <a:solidFill>
                            <a:schemeClr val="bg1"/>
                          </a:solidFill>
                          <a:latin typeface="+mn-lt"/>
                          <a:ea typeface="+mn-ea"/>
                          <a:cs typeface="+mn-cs"/>
                        </a:rPr>
                        <a:t>Value for Consumers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725921538"/>
                  </a:ext>
                </a:extLst>
              </a:tr>
              <a:tr h="1140228">
                <a:tc>
                  <a:txBody>
                    <a:bodyPr/>
                    <a:lstStyle/>
                    <a:p>
                      <a:pPr marL="171450" indent="-171450">
                        <a:buFont typeface="Arial" panose="020B0604020202020204" pitchFamily="34" charset="0"/>
                        <a:buChar char="•"/>
                      </a:pPr>
                      <a:r>
                        <a:rPr lang="en-GB" sz="1000" b="0" baseline="0" dirty="0">
                          <a:solidFill>
                            <a:schemeClr val="tx1">
                              <a:lumMod val="50000"/>
                            </a:schemeClr>
                          </a:solidFill>
                          <a:latin typeface="+mn-lt"/>
                        </a:rPr>
                        <a:t>More likely to focus on UNC obligations (e.g. use our entitled maintenance days)</a:t>
                      </a:r>
                    </a:p>
                    <a:p>
                      <a:pPr marL="171450" indent="-171450">
                        <a:buFont typeface="Arial" panose="020B0604020202020204" pitchFamily="34" charset="0"/>
                        <a:buChar char="•"/>
                      </a:pPr>
                      <a:r>
                        <a:rPr lang="en-GB" sz="1000" b="0" baseline="0" dirty="0">
                          <a:solidFill>
                            <a:schemeClr val="tx1">
                              <a:lumMod val="50000"/>
                            </a:schemeClr>
                          </a:solidFill>
                          <a:latin typeface="+mn-lt"/>
                        </a:rPr>
                        <a:t>More likely to reschedule planned maintenance activities as we focus on operational requirements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baseline="0" noProof="0" dirty="0">
                          <a:solidFill>
                            <a:schemeClr val="tx1">
                              <a:lumMod val="50000"/>
                            </a:schemeClr>
                          </a:solidFill>
                          <a:latin typeface="+mn-lt"/>
                          <a:ea typeface="+mn-ea"/>
                          <a:cs typeface="+mn-cs"/>
                        </a:rPr>
                        <a:t>Volume of maintenance in RIIO-2 likely to increase from RIIO-1 levels (around 2 to 3 times). requiring increased focus on customer impacts and alignment of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baseline="0" dirty="0">
                          <a:solidFill>
                            <a:schemeClr val="tx1">
                              <a:lumMod val="50000"/>
                            </a:schemeClr>
                          </a:solidFill>
                          <a:latin typeface="+mn-lt"/>
                          <a:ea typeface="+mn-ea"/>
                          <a:cs typeface="+mn-cs"/>
                        </a:rPr>
                        <a:t>We continue to perform beyond our regulatory obligations</a:t>
                      </a:r>
                      <a:endParaRPr lang="en-GB" sz="1000" b="0" baseline="0" noProof="0" dirty="0">
                        <a:solidFill>
                          <a:schemeClr val="tx1">
                            <a:lumMod val="50000"/>
                          </a:schemeClr>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noProof="0" dirty="0">
                          <a:solidFill>
                            <a:schemeClr val="tx1">
                              <a:lumMod val="50000"/>
                            </a:schemeClr>
                          </a:solidFill>
                          <a:latin typeface="+mn-lt"/>
                          <a:ea typeface="+mn-ea"/>
                          <a:cs typeface="+mn-cs"/>
                        </a:rPr>
                        <a:t>This incentive encourages alignment of maintenance plans with customers to </a:t>
                      </a:r>
                      <a:r>
                        <a:rPr lang="en-US" sz="1000" b="0" baseline="0" noProof="0" dirty="0" err="1">
                          <a:solidFill>
                            <a:schemeClr val="tx1">
                              <a:lumMod val="50000"/>
                            </a:schemeClr>
                          </a:solidFill>
                          <a:latin typeface="+mn-lt"/>
                          <a:ea typeface="+mn-ea"/>
                          <a:cs typeface="+mn-cs"/>
                        </a:rPr>
                        <a:t>minimise</a:t>
                      </a:r>
                      <a:r>
                        <a:rPr lang="en-US" sz="1000" b="0" baseline="0" noProof="0" dirty="0">
                          <a:solidFill>
                            <a:schemeClr val="tx1">
                              <a:lumMod val="50000"/>
                            </a:schemeClr>
                          </a:solidFill>
                          <a:latin typeface="+mn-lt"/>
                          <a:ea typeface="+mn-ea"/>
                          <a:cs typeface="+mn-cs"/>
                        </a:rPr>
                        <a:t> potential disruption to them and wider markets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noProof="0" dirty="0">
                          <a:solidFill>
                            <a:schemeClr val="tx1">
                              <a:lumMod val="50000"/>
                            </a:schemeClr>
                          </a:solidFill>
                          <a:latin typeface="+mn-lt"/>
                          <a:ea typeface="+mn-ea"/>
                          <a:cs typeface="+mn-cs"/>
                        </a:rPr>
                        <a:t>This ultimately reduces costs to end consumers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463338601"/>
                  </a:ext>
                </a:extLst>
              </a:tr>
            </a:tbl>
          </a:graphicData>
        </a:graphic>
      </p:graphicFrame>
      <p:sp>
        <p:nvSpPr>
          <p:cNvPr id="12" name="Isosceles Triangle 11">
            <a:extLst>
              <a:ext uri="{FF2B5EF4-FFF2-40B4-BE49-F238E27FC236}">
                <a16:creationId xmlns:a16="http://schemas.microsoft.com/office/drawing/2014/main" id="{1920D73D-41F4-4333-A04D-C39DBF8BDD11}"/>
              </a:ext>
            </a:extLst>
          </p:cNvPr>
          <p:cNvSpPr/>
          <p:nvPr/>
        </p:nvSpPr>
        <p:spPr bwMode="auto">
          <a:xfrm rot="5400000">
            <a:off x="5354579" y="2140592"/>
            <a:ext cx="531628" cy="246278"/>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sp>
        <p:nvSpPr>
          <p:cNvPr id="13" name="Rectangle 12">
            <a:extLst>
              <a:ext uri="{FF2B5EF4-FFF2-40B4-BE49-F238E27FC236}">
                <a16:creationId xmlns:a16="http://schemas.microsoft.com/office/drawing/2014/main" id="{40097356-FA80-4395-8DC0-2E72B29DE647}"/>
              </a:ext>
            </a:extLst>
          </p:cNvPr>
          <p:cNvSpPr/>
          <p:nvPr/>
        </p:nvSpPr>
        <p:spPr bwMode="auto">
          <a:xfrm>
            <a:off x="7147932" y="1"/>
            <a:ext cx="1996067" cy="267572"/>
          </a:xfrm>
          <a:prstGeom prst="rect">
            <a:avLst/>
          </a:prstGeom>
          <a:solidFill>
            <a:schemeClr val="tx2"/>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r">
              <a:spcAft>
                <a:spcPts val="450"/>
              </a:spcAft>
            </a:pPr>
            <a:r>
              <a:rPr lang="en-GB" sz="1800" dirty="0">
                <a:solidFill>
                  <a:schemeClr val="bg1"/>
                </a:solidFill>
                <a:latin typeface="+mn-lt"/>
                <a:cs typeface="Arial"/>
              </a:rPr>
              <a:t>Retain &amp; amend</a:t>
            </a:r>
          </a:p>
        </p:txBody>
      </p:sp>
    </p:spTree>
    <p:extLst>
      <p:ext uri="{BB962C8B-B14F-4D97-AF65-F5344CB8AC3E}">
        <p14:creationId xmlns:p14="http://schemas.microsoft.com/office/powerpoint/2010/main" val="1551852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6AE84FC-1524-4E7F-BF59-852CCC92A9B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a:xfrm>
            <a:off x="6008688" y="1195388"/>
            <a:ext cx="2577149" cy="3454400"/>
          </a:xfrm>
        </p:spPr>
      </p:pic>
      <p:sp>
        <p:nvSpPr>
          <p:cNvPr id="3" name="Title 2">
            <a:extLst>
              <a:ext uri="{FF2B5EF4-FFF2-40B4-BE49-F238E27FC236}">
                <a16:creationId xmlns:a16="http://schemas.microsoft.com/office/drawing/2014/main" id="{6F1834C5-AFB3-475B-9D6E-19A4E2D1416B}"/>
              </a:ext>
            </a:extLst>
          </p:cNvPr>
          <p:cNvSpPr>
            <a:spLocks noGrp="1"/>
          </p:cNvSpPr>
          <p:nvPr>
            <p:ph type="title"/>
          </p:nvPr>
        </p:nvSpPr>
        <p:spPr/>
        <p:txBody>
          <a:bodyPr/>
          <a:lstStyle/>
          <a:p>
            <a:r>
              <a:rPr lang="en-GB" dirty="0"/>
              <a:t>Maintenance Incentive – How we’ve performed</a:t>
            </a:r>
          </a:p>
        </p:txBody>
      </p:sp>
      <p:graphicFrame>
        <p:nvGraphicFramePr>
          <p:cNvPr id="7" name="Table 6">
            <a:extLst>
              <a:ext uri="{FF2B5EF4-FFF2-40B4-BE49-F238E27FC236}">
                <a16:creationId xmlns:a16="http://schemas.microsoft.com/office/drawing/2014/main" id="{22AD06C5-44EF-4BE9-AAB9-7FF775EE55BE}"/>
              </a:ext>
            </a:extLst>
          </p:cNvPr>
          <p:cNvGraphicFramePr>
            <a:graphicFrameLocks noGrp="1"/>
          </p:cNvGraphicFramePr>
          <p:nvPr>
            <p:extLst>
              <p:ext uri="{D42A27DB-BD31-4B8C-83A1-F6EECF244321}">
                <p14:modId xmlns:p14="http://schemas.microsoft.com/office/powerpoint/2010/main" val="2182486125"/>
              </p:ext>
            </p:extLst>
          </p:nvPr>
        </p:nvGraphicFramePr>
        <p:xfrm>
          <a:off x="235884" y="981075"/>
          <a:ext cx="5498166" cy="2509956"/>
        </p:xfrm>
        <a:graphic>
          <a:graphicData uri="http://schemas.openxmlformats.org/drawingml/2006/table">
            <a:tbl>
              <a:tblPr firstRow="1" bandRow="1">
                <a:tableStyleId>{5C22544A-7EE6-4342-B048-85BDC9FD1C3A}</a:tableStyleId>
              </a:tblPr>
              <a:tblGrid>
                <a:gridCol w="916361">
                  <a:extLst>
                    <a:ext uri="{9D8B030D-6E8A-4147-A177-3AD203B41FA5}">
                      <a16:colId xmlns:a16="http://schemas.microsoft.com/office/drawing/2014/main" val="3249759074"/>
                    </a:ext>
                  </a:extLst>
                </a:gridCol>
                <a:gridCol w="916361">
                  <a:extLst>
                    <a:ext uri="{9D8B030D-6E8A-4147-A177-3AD203B41FA5}">
                      <a16:colId xmlns:a16="http://schemas.microsoft.com/office/drawing/2014/main" val="3580991474"/>
                    </a:ext>
                  </a:extLst>
                </a:gridCol>
                <a:gridCol w="916361">
                  <a:extLst>
                    <a:ext uri="{9D8B030D-6E8A-4147-A177-3AD203B41FA5}">
                      <a16:colId xmlns:a16="http://schemas.microsoft.com/office/drawing/2014/main" val="3877018343"/>
                    </a:ext>
                  </a:extLst>
                </a:gridCol>
                <a:gridCol w="916361">
                  <a:extLst>
                    <a:ext uri="{9D8B030D-6E8A-4147-A177-3AD203B41FA5}">
                      <a16:colId xmlns:a16="http://schemas.microsoft.com/office/drawing/2014/main" val="1002847"/>
                    </a:ext>
                  </a:extLst>
                </a:gridCol>
                <a:gridCol w="916361">
                  <a:extLst>
                    <a:ext uri="{9D8B030D-6E8A-4147-A177-3AD203B41FA5}">
                      <a16:colId xmlns:a16="http://schemas.microsoft.com/office/drawing/2014/main" val="1069969013"/>
                    </a:ext>
                  </a:extLst>
                </a:gridCol>
                <a:gridCol w="916361">
                  <a:extLst>
                    <a:ext uri="{9D8B030D-6E8A-4147-A177-3AD203B41FA5}">
                      <a16:colId xmlns:a16="http://schemas.microsoft.com/office/drawing/2014/main" val="2290234158"/>
                    </a:ext>
                  </a:extLst>
                </a:gridCol>
              </a:tblGrid>
              <a:tr h="284916">
                <a:tc rowSpan="2">
                  <a:txBody>
                    <a:bodyPr/>
                    <a:lstStyle/>
                    <a:p>
                      <a:pPr fontAlgn="base">
                        <a:spcAft>
                          <a:spcPts val="0"/>
                        </a:spcAft>
                      </a:pPr>
                      <a:r>
                        <a:rPr lang="en-GB" sz="1000" b="1" dirty="0">
                          <a:solidFill>
                            <a:srgbClr val="FFFFFF"/>
                          </a:solidFill>
                          <a:effectLst/>
                          <a:latin typeface="Arial" panose="020B0604020202020204" pitchFamily="34" charset="0"/>
                          <a:ea typeface="Times New Roman" panose="02020603050405020304" pitchFamily="18" charset="0"/>
                        </a:rPr>
                        <a:t>Incentive Year</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fontAlgn="base">
                        <a:spcAft>
                          <a:spcPts val="0"/>
                        </a:spcAft>
                      </a:pPr>
                      <a:r>
                        <a:rPr lang="en-GB" sz="900" b="1" dirty="0">
                          <a:solidFill>
                            <a:srgbClr val="FFFFFF"/>
                          </a:solidFill>
                          <a:effectLst/>
                          <a:latin typeface="Arial" panose="020B0604020202020204" pitchFamily="34" charset="0"/>
                          <a:ea typeface="Times New Roman" panose="02020603050405020304" pitchFamily="18" charset="0"/>
                        </a:rPr>
                        <a:t>Incentive Targets (days)</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algn="ctr">
                        <a:lnSpc>
                          <a:spcPct val="110000"/>
                        </a:lnSpc>
                        <a:spcAft>
                          <a:spcPts val="800"/>
                        </a:spcAft>
                      </a:pP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gridSpan="2">
                  <a:txBody>
                    <a:bodyPr/>
                    <a:lstStyle/>
                    <a:p>
                      <a:pPr algn="ctr" fontAlgn="base">
                        <a:spcAft>
                          <a:spcPts val="0"/>
                        </a:spcAft>
                      </a:pPr>
                      <a:r>
                        <a:rPr lang="en-GB" sz="900" b="1" dirty="0">
                          <a:solidFill>
                            <a:srgbClr val="FFFFFF"/>
                          </a:solidFill>
                          <a:effectLst/>
                          <a:latin typeface="Arial" panose="020B0604020202020204" pitchFamily="34" charset="0"/>
                          <a:ea typeface="Times New Roman" panose="02020603050405020304" pitchFamily="18" charset="0"/>
                        </a:rPr>
                        <a:t>Incentive Performance (days)</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algn="ctr">
                        <a:lnSpc>
                          <a:spcPct val="110000"/>
                        </a:lnSpc>
                        <a:spcAft>
                          <a:spcPts val="800"/>
                        </a:spcAft>
                      </a:pP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rowSpan="2">
                  <a:txBody>
                    <a:bodyPr/>
                    <a:lstStyle/>
                    <a:p>
                      <a:pPr algn="ctr" fontAlgn="base">
                        <a:spcAft>
                          <a:spcPts val="0"/>
                        </a:spcAft>
                      </a:pPr>
                      <a:r>
                        <a:rPr lang="en-GB" sz="1000" b="1" dirty="0">
                          <a:solidFill>
                            <a:srgbClr val="FFFFFF"/>
                          </a:solidFill>
                          <a:effectLst/>
                          <a:latin typeface="Arial" panose="020B0604020202020204" pitchFamily="34" charset="0"/>
                          <a:ea typeface="Times New Roman" panose="02020603050405020304" pitchFamily="18" charset="0"/>
                        </a:rPr>
                        <a:t>Incentive performance</a:t>
                      </a:r>
                      <a:endParaRPr lang="en-GB" sz="105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85992790"/>
                  </a:ext>
                </a:extLst>
              </a:tr>
              <a:tr h="370840">
                <a:tc vMerge="1">
                  <a:txBody>
                    <a:bodyPr/>
                    <a:lstStyle/>
                    <a:p>
                      <a:pPr fontAlgn="base">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ct val="0"/>
                        </a:spcBef>
                        <a:spcAft>
                          <a:spcPts val="0"/>
                        </a:spcAft>
                        <a:buClr>
                          <a:schemeClr val="tx1"/>
                        </a:buClr>
                        <a:buSzTx/>
                        <a:buFontTx/>
                        <a:buNone/>
                        <a:tabLst/>
                        <a:defRPr/>
                      </a:pPr>
                      <a:r>
                        <a:rPr lang="en-GB" sz="800" b="1" dirty="0">
                          <a:solidFill>
                            <a:srgbClr val="FFFFFF"/>
                          </a:solidFill>
                          <a:effectLst/>
                          <a:latin typeface="Arial" panose="020B0604020202020204" pitchFamily="34" charset="0"/>
                          <a:ea typeface="Times New Roman" panose="02020603050405020304" pitchFamily="18" charset="0"/>
                        </a:rPr>
                        <a:t>Changes initiated by NG To MD</a:t>
                      </a:r>
                      <a:endParaRPr lang="en-GB" sz="11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a:txBody>
                    <a:bodyPr/>
                    <a:lstStyle/>
                    <a:p>
                      <a:pPr marL="0" marR="0" lvl="0" indent="0" algn="ctr" defTabSz="914400" rtl="0" eaLnBrk="1" fontAlgn="base" latinLnBrk="0" hangingPunct="1">
                        <a:lnSpc>
                          <a:spcPct val="100000"/>
                        </a:lnSpc>
                        <a:spcBef>
                          <a:spcPct val="0"/>
                        </a:spcBef>
                        <a:spcAft>
                          <a:spcPts val="0"/>
                        </a:spcAft>
                        <a:buClr>
                          <a:schemeClr val="tx1"/>
                        </a:buClr>
                        <a:buSzTx/>
                        <a:buFontTx/>
                        <a:buNone/>
                        <a:tabLst/>
                        <a:defRPr/>
                      </a:pPr>
                      <a:r>
                        <a:rPr lang="en-GB" sz="800" b="1" dirty="0">
                          <a:solidFill>
                            <a:srgbClr val="FFFFFF"/>
                          </a:solidFill>
                          <a:effectLst/>
                          <a:latin typeface="Arial" panose="020B0604020202020204" pitchFamily="34" charset="0"/>
                          <a:ea typeface="Times New Roman" panose="02020603050405020304" pitchFamily="18" charset="0"/>
                        </a:rPr>
                        <a:t>Use of MD</a:t>
                      </a:r>
                      <a:endParaRPr lang="en-GB" sz="11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a:txBody>
                    <a:bodyPr/>
                    <a:lstStyle/>
                    <a:p>
                      <a:pPr marL="0" marR="0" lvl="0" indent="0" algn="ctr" defTabSz="914400" rtl="0" eaLnBrk="1" fontAlgn="base" latinLnBrk="0" hangingPunct="1">
                        <a:lnSpc>
                          <a:spcPct val="100000"/>
                        </a:lnSpc>
                        <a:spcBef>
                          <a:spcPct val="0"/>
                        </a:spcBef>
                        <a:spcAft>
                          <a:spcPts val="0"/>
                        </a:spcAft>
                        <a:buClr>
                          <a:schemeClr val="tx1"/>
                        </a:buClr>
                        <a:buSzTx/>
                        <a:buFontTx/>
                        <a:buNone/>
                        <a:tabLst/>
                        <a:defRPr/>
                      </a:pPr>
                      <a:r>
                        <a:rPr lang="en-GB" sz="800" b="1" dirty="0">
                          <a:solidFill>
                            <a:srgbClr val="FFFFFF"/>
                          </a:solidFill>
                          <a:effectLst/>
                          <a:latin typeface="Arial" panose="020B0604020202020204" pitchFamily="34" charset="0"/>
                          <a:ea typeface="Times New Roman" panose="02020603050405020304" pitchFamily="18" charset="0"/>
                        </a:rPr>
                        <a:t>Changes initiated by NG To MD</a:t>
                      </a:r>
                      <a:endParaRPr lang="en-GB" sz="11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a:txBody>
                    <a:bodyPr/>
                    <a:lstStyle/>
                    <a:p>
                      <a:pPr marL="0" marR="0" lvl="0" indent="0" algn="ctr" defTabSz="914400" rtl="0" eaLnBrk="1" fontAlgn="base" latinLnBrk="0" hangingPunct="1">
                        <a:lnSpc>
                          <a:spcPct val="100000"/>
                        </a:lnSpc>
                        <a:spcBef>
                          <a:spcPct val="0"/>
                        </a:spcBef>
                        <a:spcAft>
                          <a:spcPts val="0"/>
                        </a:spcAft>
                        <a:buClr>
                          <a:schemeClr val="tx1"/>
                        </a:buClr>
                        <a:buSzTx/>
                        <a:buFontTx/>
                        <a:buNone/>
                        <a:tabLst/>
                        <a:defRPr/>
                      </a:pPr>
                      <a:r>
                        <a:rPr lang="en-GB" sz="800" b="1" dirty="0">
                          <a:solidFill>
                            <a:srgbClr val="FFFFFF"/>
                          </a:solidFill>
                          <a:effectLst/>
                          <a:latin typeface="Arial" panose="020B0604020202020204" pitchFamily="34" charset="0"/>
                          <a:ea typeface="Times New Roman" panose="02020603050405020304" pitchFamily="18" charset="0"/>
                        </a:rPr>
                        <a:t>Use of MD</a:t>
                      </a:r>
                      <a:endParaRPr lang="en-GB" sz="11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vMerge="1">
                  <a:txBody>
                    <a:bodyPr/>
                    <a:lstStyle/>
                    <a:p>
                      <a:pPr fontAlgn="base">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01187308"/>
                  </a:ext>
                </a:extLst>
              </a:tr>
              <a:tr h="370840">
                <a:tc>
                  <a:txBody>
                    <a:bodyPr/>
                    <a:lstStyle/>
                    <a:p>
                      <a:pPr fontAlgn="base">
                        <a:spcAft>
                          <a:spcPts val="0"/>
                        </a:spcAft>
                      </a:pPr>
                      <a:r>
                        <a:rPr lang="en-GB" sz="900" b="1" dirty="0">
                          <a:solidFill>
                            <a:schemeClr val="tx1"/>
                          </a:solidFill>
                          <a:effectLst/>
                          <a:latin typeface="Arial" panose="020B0604020202020204" pitchFamily="34" charset="0"/>
                          <a:ea typeface="Times New Roman" panose="02020603050405020304" pitchFamily="18" charset="0"/>
                        </a:rPr>
                        <a:t>2013/14</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dirty="0">
                          <a:effectLst/>
                          <a:latin typeface="Arial" panose="020B0604020202020204" pitchFamily="34" charset="0"/>
                          <a:ea typeface="Times New Roman" panose="02020603050405020304" pitchFamily="18" charset="0"/>
                        </a:rPr>
                        <a:t>6.24</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dirty="0">
                          <a:effectLst/>
                          <a:latin typeface="Arial" panose="020B0604020202020204" pitchFamily="34" charset="0"/>
                          <a:ea typeface="Times New Roman" panose="02020603050405020304" pitchFamily="18" charset="0"/>
                        </a:rPr>
                        <a:t>72.30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a:effectLst/>
                          <a:latin typeface="Arial" panose="020B0604020202020204" pitchFamily="34" charset="0"/>
                          <a:ea typeface="Times New Roman" panose="02020603050405020304" pitchFamily="18" charset="0"/>
                        </a:rPr>
                        <a:t>0</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dirty="0">
                          <a:effectLst/>
                          <a:latin typeface="Arial" panose="020B0604020202020204" pitchFamily="34" charset="0"/>
                          <a:ea typeface="Times New Roman" panose="02020603050405020304" pitchFamily="18" charset="0"/>
                        </a:rPr>
                        <a:t>31</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dirty="0">
                          <a:effectLst/>
                          <a:latin typeface="Arial" panose="020B0604020202020204" pitchFamily="34" charset="0"/>
                          <a:ea typeface="Times New Roman" panose="02020603050405020304" pitchFamily="18" charset="0"/>
                        </a:rPr>
                        <a:t>£1.138m</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21096672"/>
                  </a:ext>
                </a:extLst>
              </a:tr>
              <a:tr h="370840">
                <a:tc>
                  <a:txBody>
                    <a:bodyPr/>
                    <a:lstStyle/>
                    <a:p>
                      <a:pPr fontAlgn="base">
                        <a:spcAft>
                          <a:spcPts val="0"/>
                        </a:spcAft>
                      </a:pPr>
                      <a:r>
                        <a:rPr lang="en-GB" sz="900" b="1" dirty="0">
                          <a:solidFill>
                            <a:schemeClr val="tx1"/>
                          </a:solidFill>
                          <a:effectLst/>
                          <a:latin typeface="Arial" panose="020B0604020202020204" pitchFamily="34" charset="0"/>
                          <a:ea typeface="Times New Roman" panose="02020603050405020304" pitchFamily="18" charset="0"/>
                        </a:rPr>
                        <a:t>2014/15</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a:effectLst/>
                          <a:latin typeface="Arial" panose="020B0604020202020204" pitchFamily="34" charset="0"/>
                          <a:ea typeface="Times New Roman" panose="02020603050405020304" pitchFamily="18" charset="0"/>
                        </a:rPr>
                        <a:t>1.02</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dirty="0">
                          <a:effectLst/>
                          <a:latin typeface="Arial" panose="020B0604020202020204" pitchFamily="34" charset="0"/>
                          <a:ea typeface="Times New Roman" panose="02020603050405020304" pitchFamily="18" charset="0"/>
                        </a:rPr>
                        <a:t>44.65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dirty="0">
                          <a:effectLst/>
                          <a:latin typeface="Arial" panose="020B0604020202020204" pitchFamily="34" charset="0"/>
                          <a:ea typeface="Times New Roman" panose="02020603050405020304" pitchFamily="18" charset="0"/>
                        </a:rPr>
                        <a:t>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a:effectLst/>
                          <a:latin typeface="Arial" panose="020B0604020202020204" pitchFamily="34" charset="0"/>
                          <a:ea typeface="Times New Roman" panose="02020603050405020304" pitchFamily="18" charset="0"/>
                        </a:rPr>
                        <a:t>4</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a:effectLst/>
                          <a:latin typeface="Arial" panose="020B0604020202020204" pitchFamily="34" charset="0"/>
                          <a:ea typeface="Times New Roman" panose="02020603050405020304" pitchFamily="18" charset="0"/>
                        </a:rPr>
                        <a:t>£0.864m</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81690388"/>
                  </a:ext>
                </a:extLst>
              </a:tr>
              <a:tr h="370840">
                <a:tc>
                  <a:txBody>
                    <a:bodyPr/>
                    <a:lstStyle/>
                    <a:p>
                      <a:pPr fontAlgn="base">
                        <a:spcAft>
                          <a:spcPts val="0"/>
                        </a:spcAft>
                      </a:pPr>
                      <a:r>
                        <a:rPr lang="en-GB" sz="900" b="1" dirty="0">
                          <a:solidFill>
                            <a:schemeClr val="tx1"/>
                          </a:solidFill>
                          <a:effectLst/>
                          <a:latin typeface="Arial" panose="020B0604020202020204" pitchFamily="34" charset="0"/>
                          <a:ea typeface="Times New Roman" panose="02020603050405020304" pitchFamily="18" charset="0"/>
                        </a:rPr>
                        <a:t>2015/16</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a:effectLst/>
                          <a:latin typeface="Arial" panose="020B0604020202020204" pitchFamily="34" charset="0"/>
                          <a:ea typeface="Times New Roman" panose="02020603050405020304" pitchFamily="18" charset="0"/>
                        </a:rPr>
                        <a:t>3.99</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a:effectLst/>
                          <a:latin typeface="Arial" panose="020B0604020202020204" pitchFamily="34" charset="0"/>
                          <a:ea typeface="Times New Roman" panose="02020603050405020304" pitchFamily="18" charset="0"/>
                        </a:rPr>
                        <a:t>11.00</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dirty="0">
                          <a:effectLst/>
                          <a:latin typeface="Arial" panose="020B0604020202020204" pitchFamily="34" charset="0"/>
                          <a:ea typeface="Times New Roman" panose="02020603050405020304" pitchFamily="18" charset="0"/>
                        </a:rPr>
                        <a:t>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a:effectLst/>
                          <a:latin typeface="Arial" panose="020B0604020202020204" pitchFamily="34" charset="0"/>
                          <a:ea typeface="Times New Roman" panose="02020603050405020304" pitchFamily="18" charset="0"/>
                        </a:rPr>
                        <a:t>£0.364m</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44654372"/>
                  </a:ext>
                </a:extLst>
              </a:tr>
              <a:tr h="370840">
                <a:tc>
                  <a:txBody>
                    <a:bodyPr/>
                    <a:lstStyle/>
                    <a:p>
                      <a:pPr fontAlgn="base">
                        <a:spcAft>
                          <a:spcPts val="0"/>
                        </a:spcAft>
                      </a:pPr>
                      <a:r>
                        <a:rPr lang="en-GB" sz="900" b="1" dirty="0">
                          <a:solidFill>
                            <a:schemeClr val="tx1"/>
                          </a:solidFill>
                          <a:effectLst/>
                          <a:latin typeface="Arial" panose="020B0604020202020204" pitchFamily="34" charset="0"/>
                          <a:ea typeface="Times New Roman" panose="02020603050405020304" pitchFamily="18" charset="0"/>
                        </a:rPr>
                        <a:t>2016/17</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a:effectLst/>
                          <a:latin typeface="Arial" panose="020B0604020202020204" pitchFamily="34" charset="0"/>
                          <a:ea typeface="Times New Roman" panose="02020603050405020304" pitchFamily="18" charset="0"/>
                        </a:rPr>
                        <a:t>16.82</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a:effectLst/>
                          <a:latin typeface="Arial" panose="020B0604020202020204" pitchFamily="34" charset="0"/>
                          <a:ea typeface="Times New Roman" panose="02020603050405020304" pitchFamily="18" charset="0"/>
                        </a:rPr>
                        <a:t>11.00</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a:effectLst/>
                          <a:latin typeface="Arial" panose="020B0604020202020204" pitchFamily="34" charset="0"/>
                          <a:ea typeface="Times New Roman" panose="02020603050405020304" pitchFamily="18" charset="0"/>
                        </a:rPr>
                        <a:t>0</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dirty="0">
                          <a:effectLst/>
                          <a:latin typeface="Arial" panose="020B0604020202020204" pitchFamily="34" charset="0"/>
                          <a:ea typeface="Times New Roman" panose="02020603050405020304" pitchFamily="18" charset="0"/>
                        </a:rPr>
                        <a:t>1</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dirty="0">
                          <a:effectLst/>
                          <a:latin typeface="Arial" panose="020B0604020202020204" pitchFamily="34" charset="0"/>
                          <a:ea typeface="Times New Roman" panose="02020603050405020304" pitchFamily="18" charset="0"/>
                        </a:rPr>
                        <a:t>£0.690m</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25976724"/>
                  </a:ext>
                </a:extLst>
              </a:tr>
              <a:tr h="370840">
                <a:tc>
                  <a:txBody>
                    <a:bodyPr/>
                    <a:lstStyle/>
                    <a:p>
                      <a:pPr fontAlgn="base">
                        <a:spcAft>
                          <a:spcPts val="0"/>
                        </a:spcAft>
                      </a:pPr>
                      <a:r>
                        <a:rPr lang="en-GB" sz="900" b="1" dirty="0">
                          <a:solidFill>
                            <a:schemeClr val="tx1"/>
                          </a:solidFill>
                          <a:effectLst/>
                          <a:latin typeface="Arial" panose="020B0604020202020204" pitchFamily="34" charset="0"/>
                          <a:ea typeface="Times New Roman" panose="02020603050405020304" pitchFamily="18" charset="0"/>
                        </a:rPr>
                        <a:t>2017/18</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dirty="0">
                          <a:effectLst/>
                          <a:latin typeface="Arial" panose="020B0604020202020204" pitchFamily="34" charset="0"/>
                          <a:ea typeface="Times New Roman" panose="02020603050405020304" pitchFamily="18" charset="0"/>
                        </a:rPr>
                        <a:t>20.37</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a:effectLst/>
                          <a:latin typeface="Arial" panose="020B0604020202020204" pitchFamily="34" charset="0"/>
                          <a:ea typeface="Times New Roman" panose="02020603050405020304" pitchFamily="18" charset="0"/>
                        </a:rPr>
                        <a:t>11.00</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a:effectLst/>
                          <a:latin typeface="Arial" panose="020B0604020202020204" pitchFamily="34" charset="0"/>
                          <a:ea typeface="Times New Roman" panose="02020603050405020304" pitchFamily="18" charset="0"/>
                        </a:rPr>
                        <a:t>0</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a:effectLst/>
                          <a:latin typeface="Arial" panose="020B0604020202020204" pitchFamily="34" charset="0"/>
                          <a:ea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a:spcAft>
                          <a:spcPts val="0"/>
                        </a:spcAft>
                      </a:pPr>
                      <a:r>
                        <a:rPr lang="en-GB" sz="900" dirty="0">
                          <a:effectLst/>
                          <a:latin typeface="Arial" panose="020B0604020202020204" pitchFamily="34" charset="0"/>
                          <a:ea typeface="Times New Roman" panose="02020603050405020304" pitchFamily="18" charset="0"/>
                        </a:rPr>
                        <a:t>£0.690m</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89948599"/>
                  </a:ext>
                </a:extLst>
              </a:tr>
            </a:tbl>
          </a:graphicData>
        </a:graphic>
      </p:graphicFrame>
    </p:spTree>
    <p:extLst>
      <p:ext uri="{BB962C8B-B14F-4D97-AF65-F5344CB8AC3E}">
        <p14:creationId xmlns:p14="http://schemas.microsoft.com/office/powerpoint/2010/main" val="42053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80" y="369173"/>
            <a:ext cx="8497370" cy="430887"/>
          </a:xfrm>
        </p:spPr>
        <p:txBody>
          <a:bodyPr anchor="ctr"/>
          <a:lstStyle/>
          <a:p>
            <a:r>
              <a:rPr lang="en-GB" b="1" dirty="0"/>
              <a:t>Quick poll</a:t>
            </a:r>
          </a:p>
        </p:txBody>
      </p:sp>
      <p:sp>
        <p:nvSpPr>
          <p:cNvPr id="5" name="Rectangle 4"/>
          <p:cNvSpPr/>
          <p:nvPr/>
        </p:nvSpPr>
        <p:spPr bwMode="auto">
          <a:xfrm>
            <a:off x="682723" y="1620327"/>
            <a:ext cx="2542615" cy="43175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0" name="Rectangle 9"/>
          <p:cNvSpPr/>
          <p:nvPr/>
        </p:nvSpPr>
        <p:spPr bwMode="auto">
          <a:xfrm>
            <a:off x="682723" y="782395"/>
            <a:ext cx="7928052" cy="693664"/>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endParaRPr lang="en-US" sz="2400" dirty="0">
              <a:solidFill>
                <a:srgbClr val="FFFFFF"/>
              </a:solidFill>
            </a:endParaRPr>
          </a:p>
          <a:p>
            <a:pPr lvl="0" algn="ctr">
              <a:buClr>
                <a:srgbClr val="55555A"/>
              </a:buClr>
            </a:pPr>
            <a:r>
              <a:rPr lang="en-US" sz="2000" dirty="0">
                <a:solidFill>
                  <a:srgbClr val="FFFFFF"/>
                </a:solidFill>
              </a:rPr>
              <a:t>Should we be financially incentivised to </a:t>
            </a:r>
            <a:r>
              <a:rPr lang="en-GB" sz="2000" dirty="0">
                <a:solidFill>
                  <a:srgbClr val="FFFFFF"/>
                </a:solidFill>
              </a:rPr>
              <a:t>minimise</a:t>
            </a:r>
            <a:r>
              <a:rPr lang="en-US" sz="2000" dirty="0">
                <a:solidFill>
                  <a:srgbClr val="FFFFFF"/>
                </a:solidFill>
              </a:rPr>
              <a:t> our impact of maintenance activities on customers?</a:t>
            </a:r>
          </a:p>
          <a:p>
            <a:pPr lvl="0" algn="ctr">
              <a:buClr>
                <a:srgbClr val="55555A"/>
              </a:buClr>
            </a:pPr>
            <a:endParaRPr lang="en-US" sz="2400" dirty="0">
              <a:solidFill>
                <a:srgbClr val="FFFFFF"/>
              </a:solidFill>
            </a:endParaRPr>
          </a:p>
        </p:txBody>
      </p:sp>
      <p:sp>
        <p:nvSpPr>
          <p:cNvPr id="7" name="Rectangle 6"/>
          <p:cNvSpPr/>
          <p:nvPr/>
        </p:nvSpPr>
        <p:spPr bwMode="auto">
          <a:xfrm>
            <a:off x="3664528" y="1635234"/>
            <a:ext cx="2217637" cy="41685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Unsure</a:t>
            </a:r>
          </a:p>
        </p:txBody>
      </p:sp>
      <p:sp>
        <p:nvSpPr>
          <p:cNvPr id="9" name="Rectangle 8"/>
          <p:cNvSpPr/>
          <p:nvPr/>
        </p:nvSpPr>
        <p:spPr bwMode="auto">
          <a:xfrm>
            <a:off x="6317673" y="1635510"/>
            <a:ext cx="2293102" cy="4165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No</a:t>
            </a:r>
          </a:p>
        </p:txBody>
      </p:sp>
      <p:sp>
        <p:nvSpPr>
          <p:cNvPr id="8" name="Rectangle 7"/>
          <p:cNvSpPr/>
          <p:nvPr/>
        </p:nvSpPr>
        <p:spPr bwMode="auto">
          <a:xfrm>
            <a:off x="682722" y="2886113"/>
            <a:ext cx="2542615"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1" name="Rectangle 10"/>
          <p:cNvSpPr/>
          <p:nvPr/>
        </p:nvSpPr>
        <p:spPr bwMode="auto">
          <a:xfrm>
            <a:off x="682722" y="2260780"/>
            <a:ext cx="7928052" cy="430887"/>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000" dirty="0">
                <a:solidFill>
                  <a:srgbClr val="FFFFFF"/>
                </a:solidFill>
              </a:rPr>
              <a:t>Have we explained what delivering beyond BAU looks like? </a:t>
            </a:r>
          </a:p>
        </p:txBody>
      </p:sp>
      <p:sp>
        <p:nvSpPr>
          <p:cNvPr id="14" name="Rectangle 13"/>
          <p:cNvSpPr/>
          <p:nvPr/>
        </p:nvSpPr>
        <p:spPr bwMode="auto">
          <a:xfrm>
            <a:off x="6317673" y="2886113"/>
            <a:ext cx="2293102"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5" name="Rectangle 14"/>
          <p:cNvSpPr/>
          <p:nvPr/>
        </p:nvSpPr>
        <p:spPr bwMode="auto">
          <a:xfrm>
            <a:off x="3662686" y="2886113"/>
            <a:ext cx="2217637"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12" name="Rectangle 11">
            <a:extLst>
              <a:ext uri="{FF2B5EF4-FFF2-40B4-BE49-F238E27FC236}">
                <a16:creationId xmlns:a16="http://schemas.microsoft.com/office/drawing/2014/main" id="{97C8B990-72E6-4006-B6EC-58472107E170}"/>
              </a:ext>
            </a:extLst>
          </p:cNvPr>
          <p:cNvSpPr/>
          <p:nvPr/>
        </p:nvSpPr>
        <p:spPr bwMode="auto">
          <a:xfrm>
            <a:off x="686260" y="4197467"/>
            <a:ext cx="2542615"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3" name="Rectangle 12">
            <a:extLst>
              <a:ext uri="{FF2B5EF4-FFF2-40B4-BE49-F238E27FC236}">
                <a16:creationId xmlns:a16="http://schemas.microsoft.com/office/drawing/2014/main" id="{E30A7436-DC75-46B4-9515-B9284C084D7F}"/>
              </a:ext>
            </a:extLst>
          </p:cNvPr>
          <p:cNvSpPr/>
          <p:nvPr/>
        </p:nvSpPr>
        <p:spPr bwMode="auto">
          <a:xfrm>
            <a:off x="686260" y="3529599"/>
            <a:ext cx="7928052" cy="523558"/>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Do you agree with our RIIO-2 initial position? </a:t>
            </a:r>
          </a:p>
        </p:txBody>
      </p:sp>
      <p:sp>
        <p:nvSpPr>
          <p:cNvPr id="16" name="Rectangle 15">
            <a:extLst>
              <a:ext uri="{FF2B5EF4-FFF2-40B4-BE49-F238E27FC236}">
                <a16:creationId xmlns:a16="http://schemas.microsoft.com/office/drawing/2014/main" id="{AC31E61F-1F51-4CBF-98A4-44E8EB1ECFD4}"/>
              </a:ext>
            </a:extLst>
          </p:cNvPr>
          <p:cNvSpPr/>
          <p:nvPr/>
        </p:nvSpPr>
        <p:spPr bwMode="auto">
          <a:xfrm>
            <a:off x="6321211" y="4197467"/>
            <a:ext cx="2293102"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7" name="Rectangle 16">
            <a:extLst>
              <a:ext uri="{FF2B5EF4-FFF2-40B4-BE49-F238E27FC236}">
                <a16:creationId xmlns:a16="http://schemas.microsoft.com/office/drawing/2014/main" id="{E3F261F7-F3F1-46EC-9569-207231E2E9B1}"/>
              </a:ext>
            </a:extLst>
          </p:cNvPr>
          <p:cNvSpPr/>
          <p:nvPr/>
        </p:nvSpPr>
        <p:spPr bwMode="auto">
          <a:xfrm>
            <a:off x="3666224" y="4197467"/>
            <a:ext cx="2217637"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18" name="TextBox 17">
            <a:extLst>
              <a:ext uri="{FF2B5EF4-FFF2-40B4-BE49-F238E27FC236}">
                <a16:creationId xmlns:a16="http://schemas.microsoft.com/office/drawing/2014/main" id="{DD9AA3FD-F324-4678-A9F6-A5F465550CEB}"/>
              </a:ext>
            </a:extLst>
          </p:cNvPr>
          <p:cNvSpPr txBox="1"/>
          <p:nvPr/>
        </p:nvSpPr>
        <p:spPr bwMode="auto">
          <a:xfrm>
            <a:off x="682722" y="4672431"/>
            <a:ext cx="7928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800" b="0" kern="0" dirty="0">
                <a:solidFill>
                  <a:schemeClr val="tx1"/>
                </a:solidFill>
                <a:latin typeface="+mn-lt"/>
                <a:ea typeface="+mn-ea"/>
              </a:rPr>
              <a:t>Please add any comments</a:t>
            </a:r>
          </a:p>
        </p:txBody>
      </p:sp>
    </p:spTree>
    <p:extLst>
      <p:ext uri="{BB962C8B-B14F-4D97-AF65-F5344CB8AC3E}">
        <p14:creationId xmlns:p14="http://schemas.microsoft.com/office/powerpoint/2010/main" val="188495498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Demand Forecast </a:t>
            </a:r>
          </a:p>
        </p:txBody>
      </p:sp>
      <p:sp>
        <p:nvSpPr>
          <p:cNvPr id="2" name="Rectangle 1">
            <a:extLst>
              <a:ext uri="{FF2B5EF4-FFF2-40B4-BE49-F238E27FC236}">
                <a16:creationId xmlns:a16="http://schemas.microsoft.com/office/drawing/2014/main" id="{EB889385-448B-4551-9A3A-26D72D26F6F8}"/>
              </a:ext>
            </a:extLst>
          </p:cNvPr>
          <p:cNvSpPr/>
          <p:nvPr/>
        </p:nvSpPr>
        <p:spPr bwMode="auto">
          <a:xfrm>
            <a:off x="322780" y="1456237"/>
            <a:ext cx="3875840" cy="154604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171450" indent="-171450">
              <a:buClr>
                <a:schemeClr val="bg1"/>
              </a:buClr>
              <a:buFont typeface="Arial" panose="020B0604020202020204" pitchFamily="34" charset="0"/>
              <a:buChar char="•"/>
            </a:pPr>
            <a:r>
              <a:rPr lang="en-US" sz="1200" b="0" dirty="0">
                <a:solidFill>
                  <a:schemeClr val="bg1"/>
                </a:solidFill>
              </a:rPr>
              <a:t>D-1 incentive has an annual average absolute error forecasting accuracy target of 8.5 mcm/d in 2018/19</a:t>
            </a:r>
          </a:p>
          <a:p>
            <a:pPr marL="171450" indent="-171450">
              <a:buClr>
                <a:schemeClr val="bg1"/>
              </a:buClr>
              <a:buFont typeface="Arial" panose="020B0604020202020204" pitchFamily="34" charset="0"/>
              <a:buChar char="•"/>
            </a:pPr>
            <a:r>
              <a:rPr lang="en-US" sz="1200" b="0" dirty="0">
                <a:solidFill>
                  <a:schemeClr val="bg1"/>
                </a:solidFill>
              </a:rPr>
              <a:t>D-2 to D-5 the target is 13.7 mcm/d</a:t>
            </a:r>
          </a:p>
          <a:p>
            <a:pPr marL="171450" indent="-171450">
              <a:buClr>
                <a:schemeClr val="bg1"/>
              </a:buClr>
              <a:buFont typeface="Arial" panose="020B0604020202020204" pitchFamily="34" charset="0"/>
              <a:buChar char="•"/>
            </a:pPr>
            <a:r>
              <a:rPr lang="en-US" sz="1200" b="0" dirty="0">
                <a:solidFill>
                  <a:schemeClr val="bg1"/>
                </a:solidFill>
              </a:rPr>
              <a:t>Cap &amp; collar +£20m to -£2.5m</a:t>
            </a:r>
          </a:p>
        </p:txBody>
      </p:sp>
      <p:sp>
        <p:nvSpPr>
          <p:cNvPr id="9" name="Rectangle 8">
            <a:extLst>
              <a:ext uri="{FF2B5EF4-FFF2-40B4-BE49-F238E27FC236}">
                <a16:creationId xmlns:a16="http://schemas.microsoft.com/office/drawing/2014/main" id="{0CEF6145-B8B0-4F63-8D41-FFF58C574078}"/>
              </a:ext>
            </a:extLst>
          </p:cNvPr>
          <p:cNvSpPr/>
          <p:nvPr/>
        </p:nvSpPr>
        <p:spPr bwMode="auto">
          <a:xfrm>
            <a:off x="4572000" y="1456237"/>
            <a:ext cx="4114800" cy="1546044"/>
          </a:xfrm>
          <a:prstGeom prst="rect">
            <a:avLst/>
          </a:prstGeom>
          <a:solidFill>
            <a:schemeClr val="accent2"/>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285750" lvl="0" indent="-285750">
              <a:buClr>
                <a:schemeClr val="bg1"/>
              </a:buClr>
              <a:buFont typeface="Arial" panose="020B0604020202020204" pitchFamily="34" charset="0"/>
              <a:buChar char="•"/>
            </a:pPr>
            <a:r>
              <a:rPr lang="en-US" sz="1200" b="0" dirty="0">
                <a:solidFill>
                  <a:schemeClr val="bg1"/>
                </a:solidFill>
              </a:rPr>
              <a:t>Retain scheme</a:t>
            </a:r>
          </a:p>
          <a:p>
            <a:pPr marL="285750" lvl="0" indent="-285750">
              <a:buClr>
                <a:schemeClr val="bg1"/>
              </a:buClr>
              <a:buFont typeface="Arial" panose="020B0604020202020204" pitchFamily="34" charset="0"/>
              <a:buChar char="•"/>
            </a:pPr>
            <a:r>
              <a:rPr lang="en-US" sz="1200" b="0" dirty="0">
                <a:solidFill>
                  <a:schemeClr val="bg1"/>
                </a:solidFill>
              </a:rPr>
              <a:t>Make incentive tougher to achieve by reducing the performance gradient, </a:t>
            </a:r>
            <a:r>
              <a:rPr lang="en-GB" sz="1200" b="0" dirty="0">
                <a:solidFill>
                  <a:schemeClr val="bg1"/>
                </a:solidFill>
              </a:rPr>
              <a:t>recognising</a:t>
            </a:r>
            <a:r>
              <a:rPr lang="en-US" sz="1200" b="0" dirty="0">
                <a:solidFill>
                  <a:schemeClr val="bg1"/>
                </a:solidFill>
              </a:rPr>
              <a:t> that demand forecasting is becoming increasingly challenging</a:t>
            </a:r>
          </a:p>
          <a:p>
            <a:pPr marL="285750" lvl="0" indent="-285750">
              <a:buClr>
                <a:schemeClr val="bg1"/>
              </a:buClr>
              <a:buFont typeface="Arial" panose="020B0604020202020204" pitchFamily="34" charset="0"/>
              <a:buChar char="•"/>
            </a:pPr>
            <a:r>
              <a:rPr lang="en-US" sz="1200" b="0" dirty="0">
                <a:solidFill>
                  <a:schemeClr val="bg1"/>
                </a:solidFill>
              </a:rPr>
              <a:t>Caps for each scheme reduced by 20%</a:t>
            </a:r>
          </a:p>
          <a:p>
            <a:pPr marL="285750" indent="-285750">
              <a:buClr>
                <a:schemeClr val="bg1"/>
              </a:buClr>
              <a:buFont typeface="Arial" panose="020B0604020202020204" pitchFamily="34" charset="0"/>
              <a:buChar char="•"/>
            </a:pPr>
            <a:r>
              <a:rPr lang="en-US" sz="1200" b="0" dirty="0">
                <a:solidFill>
                  <a:schemeClr val="bg1"/>
                </a:solidFill>
              </a:rPr>
              <a:t>Cap and Collar +£16m to -£2.5m</a:t>
            </a:r>
          </a:p>
          <a:p>
            <a:pPr lvl="0">
              <a:buClr>
                <a:schemeClr val="bg1"/>
              </a:buClr>
            </a:pPr>
            <a:endParaRPr lang="en-US" sz="1200" b="0" dirty="0">
              <a:solidFill>
                <a:schemeClr val="bg1"/>
              </a:solidFill>
            </a:endParaRPr>
          </a:p>
        </p:txBody>
      </p:sp>
      <p:sp>
        <p:nvSpPr>
          <p:cNvPr id="4" name="Rectangle 3">
            <a:extLst>
              <a:ext uri="{FF2B5EF4-FFF2-40B4-BE49-F238E27FC236}">
                <a16:creationId xmlns:a16="http://schemas.microsoft.com/office/drawing/2014/main" id="{57D0649B-27D3-440F-9A51-0F42B7B569C8}"/>
              </a:ext>
            </a:extLst>
          </p:cNvPr>
          <p:cNvSpPr/>
          <p:nvPr/>
        </p:nvSpPr>
        <p:spPr>
          <a:xfrm>
            <a:off x="322779" y="1107069"/>
            <a:ext cx="4432101" cy="369332"/>
          </a:xfrm>
          <a:prstGeom prst="rect">
            <a:avLst/>
          </a:prstGeom>
        </p:spPr>
        <p:txBody>
          <a:bodyPr wrap="square">
            <a:spAutoFit/>
          </a:bodyPr>
          <a:lstStyle/>
          <a:p>
            <a:pPr algn="ctr">
              <a:buClr>
                <a:schemeClr val="bg1"/>
              </a:buClr>
            </a:pPr>
            <a:r>
              <a:rPr lang="en-US" dirty="0">
                <a:solidFill>
                  <a:schemeClr val="accent3"/>
                </a:solidFill>
              </a:rPr>
              <a:t>RIIO-1 Incentive</a:t>
            </a:r>
          </a:p>
        </p:txBody>
      </p:sp>
      <p:sp>
        <p:nvSpPr>
          <p:cNvPr id="7" name="Rectangle 6">
            <a:extLst>
              <a:ext uri="{FF2B5EF4-FFF2-40B4-BE49-F238E27FC236}">
                <a16:creationId xmlns:a16="http://schemas.microsoft.com/office/drawing/2014/main" id="{BE51FF79-63B0-4500-A161-9176C2CF012E}"/>
              </a:ext>
            </a:extLst>
          </p:cNvPr>
          <p:cNvSpPr/>
          <p:nvPr/>
        </p:nvSpPr>
        <p:spPr>
          <a:xfrm>
            <a:off x="4572000" y="1107069"/>
            <a:ext cx="4114800" cy="369332"/>
          </a:xfrm>
          <a:prstGeom prst="rect">
            <a:avLst/>
          </a:prstGeom>
        </p:spPr>
        <p:txBody>
          <a:bodyPr wrap="square">
            <a:spAutoFit/>
          </a:bodyPr>
          <a:lstStyle/>
          <a:p>
            <a:pPr algn="ctr"/>
            <a:r>
              <a:rPr lang="en-GB" dirty="0">
                <a:solidFill>
                  <a:schemeClr val="accent2"/>
                </a:solidFill>
                <a:cs typeface="Arial"/>
              </a:rPr>
              <a:t>RIIO-2 Initial position</a:t>
            </a:r>
            <a:r>
              <a:rPr lang="en-GB" b="0" dirty="0">
                <a:solidFill>
                  <a:schemeClr val="accent2"/>
                </a:solidFill>
                <a:cs typeface="Arial"/>
              </a:rPr>
              <a:t> </a:t>
            </a:r>
            <a:endParaRPr lang="en-GB" dirty="0">
              <a:solidFill>
                <a:schemeClr val="accent2"/>
              </a:solidFill>
            </a:endParaRPr>
          </a:p>
        </p:txBody>
      </p:sp>
      <p:sp>
        <p:nvSpPr>
          <p:cNvPr id="11" name="Text Placeholder 2">
            <a:extLst>
              <a:ext uri="{FF2B5EF4-FFF2-40B4-BE49-F238E27FC236}">
                <a16:creationId xmlns:a16="http://schemas.microsoft.com/office/drawing/2014/main" id="{72910999-25C9-47BE-AB1D-8EFEE788A8F1}"/>
              </a:ext>
            </a:extLst>
          </p:cNvPr>
          <p:cNvSpPr txBox="1">
            <a:spLocks/>
          </p:cNvSpPr>
          <p:nvPr/>
        </p:nvSpPr>
        <p:spPr>
          <a:xfrm>
            <a:off x="254200" y="687388"/>
            <a:ext cx="8805980" cy="777821"/>
          </a:xfrm>
          <a:prstGeom prst="rect">
            <a:avLst/>
          </a:prstGeom>
        </p:spPr>
        <p:txBody>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r>
              <a:rPr lang="en-US" sz="1200" dirty="0"/>
              <a:t>We provide NTS demand forecasts over a range of timescales to help the industry make informed physical and commercial decisions.</a:t>
            </a:r>
          </a:p>
        </p:txBody>
      </p:sp>
      <p:graphicFrame>
        <p:nvGraphicFramePr>
          <p:cNvPr id="10" name="Table 9">
            <a:extLst>
              <a:ext uri="{FF2B5EF4-FFF2-40B4-BE49-F238E27FC236}">
                <a16:creationId xmlns:a16="http://schemas.microsoft.com/office/drawing/2014/main" id="{3DE6958F-BDF1-46DE-8DA9-406B31903BA1}"/>
              </a:ext>
            </a:extLst>
          </p:cNvPr>
          <p:cNvGraphicFramePr>
            <a:graphicFrameLocks noGrp="1"/>
          </p:cNvGraphicFramePr>
          <p:nvPr>
            <p:extLst/>
          </p:nvPr>
        </p:nvGraphicFramePr>
        <p:xfrm>
          <a:off x="254199" y="3118385"/>
          <a:ext cx="8497370" cy="1632485"/>
        </p:xfrm>
        <a:graphic>
          <a:graphicData uri="http://schemas.openxmlformats.org/drawingml/2006/table">
            <a:tbl>
              <a:tblPr firstRow="1" bandRow="1"/>
              <a:tblGrid>
                <a:gridCol w="2664592">
                  <a:extLst>
                    <a:ext uri="{9D8B030D-6E8A-4147-A177-3AD203B41FA5}">
                      <a16:colId xmlns:a16="http://schemas.microsoft.com/office/drawing/2014/main" val="2689698967"/>
                    </a:ext>
                  </a:extLst>
                </a:gridCol>
                <a:gridCol w="2783538">
                  <a:extLst>
                    <a:ext uri="{9D8B030D-6E8A-4147-A177-3AD203B41FA5}">
                      <a16:colId xmlns:a16="http://schemas.microsoft.com/office/drawing/2014/main" val="2946194344"/>
                    </a:ext>
                  </a:extLst>
                </a:gridCol>
                <a:gridCol w="3049240">
                  <a:extLst>
                    <a:ext uri="{9D8B030D-6E8A-4147-A177-3AD203B41FA5}">
                      <a16:colId xmlns:a16="http://schemas.microsoft.com/office/drawing/2014/main" val="1197860787"/>
                    </a:ext>
                  </a:extLst>
                </a:gridCol>
              </a:tblGrid>
              <a:tr h="263090">
                <a:tc>
                  <a:txBody>
                    <a:bodyPr/>
                    <a:lstStyle/>
                    <a:p>
                      <a:pPr algn="ctr"/>
                      <a:r>
                        <a:rPr lang="en-GB" sz="1200" b="0" dirty="0">
                          <a:solidFill>
                            <a:schemeClr val="bg1"/>
                          </a:solidFill>
                          <a:latin typeface="+mn-lt"/>
                        </a:rPr>
                        <a:t>No Incentive (BAU)</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algn="ctr"/>
                      <a:r>
                        <a:rPr lang="en-GB" sz="1200" b="0" dirty="0">
                          <a:solidFill>
                            <a:schemeClr val="bg1"/>
                          </a:solidFill>
                          <a:latin typeface="+mn-lt"/>
                        </a:rPr>
                        <a:t>Incentive</a:t>
                      </a:r>
                      <a:r>
                        <a:rPr lang="en-GB" sz="1200" b="0" baseline="0" dirty="0">
                          <a:solidFill>
                            <a:schemeClr val="bg1"/>
                          </a:solidFill>
                          <a:latin typeface="+mn-lt"/>
                        </a:rPr>
                        <a:t> (exceeding BAU)</a:t>
                      </a:r>
                      <a:r>
                        <a:rPr lang="en-GB" sz="1200" b="0" dirty="0">
                          <a:solidFill>
                            <a:schemeClr val="bg1"/>
                          </a:solidFill>
                          <a:latin typeface="+mn-lt"/>
                        </a:rPr>
                        <a:t>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marL="0" indent="0" algn="ctr" rtl="0" eaLnBrk="1" fontAlgn="base" hangingPunct="1">
                        <a:spcBef>
                          <a:spcPct val="0"/>
                        </a:spcBef>
                        <a:spcAft>
                          <a:spcPts val="600"/>
                        </a:spcAft>
                        <a:buClr>
                          <a:schemeClr val="tx1"/>
                        </a:buClr>
                        <a:buFontTx/>
                        <a:buNone/>
                      </a:pPr>
                      <a:r>
                        <a:rPr lang="en-GB" sz="1200" b="0" dirty="0">
                          <a:solidFill>
                            <a:schemeClr val="bg1"/>
                          </a:solidFill>
                          <a:latin typeface="+mn-lt"/>
                          <a:ea typeface="+mn-ea"/>
                          <a:cs typeface="+mn-cs"/>
                        </a:rPr>
                        <a:t>Value for Consumers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725921538"/>
                  </a:ext>
                </a:extLst>
              </a:tr>
              <a:tr h="1358165">
                <a:tc>
                  <a:txBody>
                    <a:bodyPr/>
                    <a:lstStyle/>
                    <a:p>
                      <a:pPr marL="171450" indent="-171450">
                        <a:buFont typeface="Arial" panose="020B0604020202020204" pitchFamily="34" charset="0"/>
                        <a:buChar char="•"/>
                      </a:pPr>
                      <a:r>
                        <a:rPr lang="en-GB" sz="1000" b="0" baseline="0" dirty="0">
                          <a:solidFill>
                            <a:schemeClr val="tx1">
                              <a:lumMod val="50000"/>
                            </a:schemeClr>
                          </a:solidFill>
                          <a:latin typeface="+mn-lt"/>
                        </a:rPr>
                        <a:t>Less likely to evolve and invest in our demand forecasting tools and processes</a:t>
                      </a:r>
                    </a:p>
                    <a:p>
                      <a:pPr marL="171450" indent="-171450">
                        <a:buFont typeface="Arial" panose="020B0604020202020204" pitchFamily="34" charset="0"/>
                        <a:buChar char="•"/>
                      </a:pPr>
                      <a:r>
                        <a:rPr lang="en-GB" sz="1000" b="0" baseline="0" dirty="0">
                          <a:solidFill>
                            <a:schemeClr val="tx1">
                              <a:lumMod val="50000"/>
                            </a:schemeClr>
                          </a:solidFill>
                          <a:latin typeface="+mn-lt"/>
                        </a:rPr>
                        <a:t>Increasing demand volatility more likely to impact forecast accuracy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171450" indent="-171450">
                        <a:buFont typeface="Arial" panose="020B0604020202020204" pitchFamily="34" charset="0"/>
                        <a:buChar char="•"/>
                      </a:pPr>
                      <a:r>
                        <a:rPr lang="en-GB" sz="1000" b="0" dirty="0">
                          <a:solidFill>
                            <a:schemeClr val="tx1">
                              <a:lumMod val="50000"/>
                            </a:schemeClr>
                          </a:solidFill>
                          <a:latin typeface="+mn-lt"/>
                        </a:rPr>
                        <a:t>Invest in our demand forecasting</a:t>
                      </a:r>
                      <a:r>
                        <a:rPr lang="en-GB" sz="1000" b="0" baseline="0" dirty="0">
                          <a:solidFill>
                            <a:schemeClr val="tx1">
                              <a:lumMod val="50000"/>
                            </a:schemeClr>
                          </a:solidFill>
                          <a:latin typeface="+mn-lt"/>
                        </a:rPr>
                        <a:t> models, processes, intelligence, tools and procured services</a:t>
                      </a:r>
                    </a:p>
                    <a:p>
                      <a:pPr marL="171450" indent="-171450">
                        <a:buFont typeface="Arial" panose="020B0604020202020204" pitchFamily="34" charset="0"/>
                        <a:buChar char="•"/>
                      </a:pPr>
                      <a:r>
                        <a:rPr lang="en-GB" sz="1000" b="0" baseline="0" dirty="0">
                          <a:solidFill>
                            <a:schemeClr val="tx1">
                              <a:lumMod val="50000"/>
                            </a:schemeClr>
                          </a:solidFill>
                          <a:latin typeface="+mn-lt"/>
                        </a:rPr>
                        <a:t>Increased focus on forecasting demand volatility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mn-ea"/>
                          <a:cs typeface="Arial" panose="020B0604020202020204" pitchFamily="34" charset="0"/>
                        </a:rPr>
                        <a:t>Industry can make informed decisions enabling savings to be passed on to consumers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mn-ea"/>
                          <a:cs typeface="Arial" panose="020B0604020202020204" pitchFamily="34" charset="0"/>
                        </a:rPr>
                        <a:t>Reduces barrier to entry for smaller industry participants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mn-ea"/>
                          <a:cs typeface="Arial" panose="020B0604020202020204" pitchFamily="34" charset="0"/>
                        </a:rPr>
                        <a:t>Increased forecast accuracy likely to benefit wholesale market prices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463338601"/>
                  </a:ext>
                </a:extLst>
              </a:tr>
            </a:tbl>
          </a:graphicData>
        </a:graphic>
      </p:graphicFrame>
      <p:sp>
        <p:nvSpPr>
          <p:cNvPr id="12" name="Isosceles Triangle 11">
            <a:extLst>
              <a:ext uri="{FF2B5EF4-FFF2-40B4-BE49-F238E27FC236}">
                <a16:creationId xmlns:a16="http://schemas.microsoft.com/office/drawing/2014/main" id="{2268735E-501A-4E9E-AEB5-9C594C44E359}"/>
              </a:ext>
            </a:extLst>
          </p:cNvPr>
          <p:cNvSpPr/>
          <p:nvPr/>
        </p:nvSpPr>
        <p:spPr bwMode="auto">
          <a:xfrm rot="5400000">
            <a:off x="4119496" y="2116202"/>
            <a:ext cx="531628" cy="246278"/>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sp>
        <p:nvSpPr>
          <p:cNvPr id="13" name="Rectangle 12">
            <a:extLst>
              <a:ext uri="{FF2B5EF4-FFF2-40B4-BE49-F238E27FC236}">
                <a16:creationId xmlns:a16="http://schemas.microsoft.com/office/drawing/2014/main" id="{C81DC03F-21E1-49A4-8988-2F2BE29F1EED}"/>
              </a:ext>
            </a:extLst>
          </p:cNvPr>
          <p:cNvSpPr/>
          <p:nvPr/>
        </p:nvSpPr>
        <p:spPr bwMode="auto">
          <a:xfrm>
            <a:off x="7147932" y="1"/>
            <a:ext cx="1996067" cy="267572"/>
          </a:xfrm>
          <a:prstGeom prst="rect">
            <a:avLst/>
          </a:prstGeom>
          <a:solidFill>
            <a:schemeClr val="tx2"/>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r">
              <a:spcAft>
                <a:spcPts val="450"/>
              </a:spcAft>
            </a:pPr>
            <a:r>
              <a:rPr lang="en-GB" sz="1800" dirty="0">
                <a:solidFill>
                  <a:schemeClr val="bg1"/>
                </a:solidFill>
                <a:latin typeface="+mn-lt"/>
                <a:cs typeface="Arial"/>
              </a:rPr>
              <a:t>Retain &amp; amend</a:t>
            </a:r>
          </a:p>
        </p:txBody>
      </p:sp>
    </p:spTree>
    <p:extLst>
      <p:ext uri="{BB962C8B-B14F-4D97-AF65-F5344CB8AC3E}">
        <p14:creationId xmlns:p14="http://schemas.microsoft.com/office/powerpoint/2010/main" val="272497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8BB8E5-2AC9-43A1-8F13-CAAB68822B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1773" y="1590675"/>
            <a:ext cx="3599859" cy="2457450"/>
          </a:xfrm>
          <a:prstGeom prst="rect">
            <a:avLst/>
          </a:prstGeom>
          <a:ln>
            <a:solidFill>
              <a:schemeClr val="tx1"/>
            </a:solidFill>
          </a:ln>
        </p:spPr>
      </p:pic>
      <p:pic>
        <p:nvPicPr>
          <p:cNvPr id="6" name="Picture 5">
            <a:extLst>
              <a:ext uri="{FF2B5EF4-FFF2-40B4-BE49-F238E27FC236}">
                <a16:creationId xmlns:a16="http://schemas.microsoft.com/office/drawing/2014/main" id="{97779537-3828-4442-9476-9ABD996C65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326" y="844282"/>
            <a:ext cx="4721609" cy="1240998"/>
          </a:xfrm>
          <a:prstGeom prst="rect">
            <a:avLst/>
          </a:prstGeom>
        </p:spPr>
      </p:pic>
      <p:sp>
        <p:nvSpPr>
          <p:cNvPr id="2" name="Text Placeholder 1">
            <a:extLst>
              <a:ext uri="{FF2B5EF4-FFF2-40B4-BE49-F238E27FC236}">
                <a16:creationId xmlns:a16="http://schemas.microsoft.com/office/drawing/2014/main" id="{345C43ED-8968-4407-98FE-5D0D0C709CB8}"/>
              </a:ext>
            </a:extLst>
          </p:cNvPr>
          <p:cNvSpPr>
            <a:spLocks noGrp="1"/>
          </p:cNvSpPr>
          <p:nvPr>
            <p:ph type="body" sz="quarter" idx="11"/>
          </p:nvPr>
        </p:nvSpPr>
        <p:spPr>
          <a:xfrm>
            <a:off x="412368" y="2571751"/>
            <a:ext cx="4721609" cy="1877437"/>
          </a:xfrm>
        </p:spPr>
        <p:txBody>
          <a:bodyPr/>
          <a:lstStyle/>
          <a:p>
            <a:r>
              <a:rPr lang="en-GB" dirty="0"/>
              <a:t>Consumer Value Day Ahead Forecast</a:t>
            </a:r>
          </a:p>
          <a:p>
            <a:pPr marL="555736" lvl="2" indent="-285743"/>
            <a:r>
              <a:rPr lang="en-GB" dirty="0"/>
              <a:t>Analysis demand higher than expected</a:t>
            </a:r>
          </a:p>
          <a:p>
            <a:pPr marL="825729" lvl="3" indent="-285743"/>
            <a:r>
              <a:rPr lang="en-GB" dirty="0"/>
              <a:t>RIIO1 £44 million (to 2019)</a:t>
            </a:r>
          </a:p>
          <a:p>
            <a:pPr marL="825729" lvl="3" indent="-285743"/>
            <a:r>
              <a:rPr lang="en-GB" dirty="0"/>
              <a:t>Incentive reward £6.2million</a:t>
            </a:r>
          </a:p>
          <a:p>
            <a:pPr marL="555736" lvl="2" indent="-285743"/>
            <a:endParaRPr lang="en-GB" dirty="0"/>
          </a:p>
        </p:txBody>
      </p:sp>
      <p:sp>
        <p:nvSpPr>
          <p:cNvPr id="3" name="Title 2">
            <a:extLst>
              <a:ext uri="{FF2B5EF4-FFF2-40B4-BE49-F238E27FC236}">
                <a16:creationId xmlns:a16="http://schemas.microsoft.com/office/drawing/2014/main" id="{488CD07B-3F9F-4525-AF90-59F587D868DF}"/>
              </a:ext>
            </a:extLst>
          </p:cNvPr>
          <p:cNvSpPr>
            <a:spLocks noGrp="1"/>
          </p:cNvSpPr>
          <p:nvPr>
            <p:ph type="title"/>
          </p:nvPr>
        </p:nvSpPr>
        <p:spPr/>
        <p:txBody>
          <a:bodyPr/>
          <a:lstStyle/>
          <a:p>
            <a:r>
              <a:rPr lang="en-GB" dirty="0"/>
              <a:t>Demand Forecast Accuracy</a:t>
            </a:r>
          </a:p>
        </p:txBody>
      </p:sp>
    </p:spTree>
    <p:extLst>
      <p:ext uri="{BB962C8B-B14F-4D97-AF65-F5344CB8AC3E}">
        <p14:creationId xmlns:p14="http://schemas.microsoft.com/office/powerpoint/2010/main" val="6227679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3024AA-AA79-4260-A0B1-DFC31E13B886}"/>
              </a:ext>
            </a:extLst>
          </p:cNvPr>
          <p:cNvSpPr/>
          <p:nvPr/>
        </p:nvSpPr>
        <p:spPr bwMode="auto">
          <a:xfrm>
            <a:off x="0" y="634713"/>
            <a:ext cx="9144000" cy="4627418"/>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US" sz="1350" dirty="0" err="1">
              <a:solidFill>
                <a:schemeClr val="bg1"/>
              </a:solidFill>
              <a:cs typeface="Arial"/>
            </a:endParaRPr>
          </a:p>
        </p:txBody>
      </p:sp>
      <p:sp>
        <p:nvSpPr>
          <p:cNvPr id="4" name="Title 3"/>
          <p:cNvSpPr>
            <a:spLocks noGrp="1"/>
          </p:cNvSpPr>
          <p:nvPr>
            <p:ph type="title"/>
          </p:nvPr>
        </p:nvSpPr>
        <p:spPr>
          <a:xfrm>
            <a:off x="329620" y="85195"/>
            <a:ext cx="8497370" cy="430887"/>
          </a:xfrm>
        </p:spPr>
        <p:txBody>
          <a:bodyPr/>
          <a:lstStyle/>
          <a:p>
            <a:r>
              <a:rPr lang="en-GB" dirty="0"/>
              <a:t>Who we are…</a:t>
            </a:r>
            <a:endParaRPr lang="en-US" dirty="0"/>
          </a:p>
        </p:txBody>
      </p:sp>
      <p:pic>
        <p:nvPicPr>
          <p:cNvPr id="18" name="Picture 17">
            <a:extLst>
              <a:ext uri="{FF2B5EF4-FFF2-40B4-BE49-F238E27FC236}">
                <a16:creationId xmlns:a16="http://schemas.microsoft.com/office/drawing/2014/main" id="{2C634EA9-C09E-4F1C-8ED5-7470197E24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45916" y="1206899"/>
            <a:ext cx="1263243" cy="1958111"/>
          </a:xfrm>
          <a:prstGeom prst="rect">
            <a:avLst/>
          </a:prstGeom>
          <a:ln w="57150">
            <a:solidFill>
              <a:schemeClr val="bg1"/>
            </a:solidFill>
          </a:ln>
        </p:spPr>
      </p:pic>
      <p:sp>
        <p:nvSpPr>
          <p:cNvPr id="19" name="TextBox 18">
            <a:extLst>
              <a:ext uri="{FF2B5EF4-FFF2-40B4-BE49-F238E27FC236}">
                <a16:creationId xmlns:a16="http://schemas.microsoft.com/office/drawing/2014/main" id="{E00DD38F-775F-47AB-BDA8-5E97BB7D4093}"/>
              </a:ext>
            </a:extLst>
          </p:cNvPr>
          <p:cNvSpPr txBox="1"/>
          <p:nvPr/>
        </p:nvSpPr>
        <p:spPr bwMode="auto">
          <a:xfrm>
            <a:off x="6569728" y="3226209"/>
            <a:ext cx="1412315" cy="80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450"/>
              </a:spcAft>
            </a:pPr>
            <a:r>
              <a:rPr lang="en-GB" sz="1350" dirty="0">
                <a:solidFill>
                  <a:schemeClr val="bg1"/>
                </a:solidFill>
              </a:rPr>
              <a:t>Jenny Pemberton</a:t>
            </a:r>
          </a:p>
          <a:p>
            <a:pPr algn="ctr"/>
            <a:r>
              <a:rPr lang="en-GB" sz="1050" b="0" dirty="0">
                <a:solidFill>
                  <a:schemeClr val="bg1"/>
                </a:solidFill>
              </a:rPr>
              <a:t>RIIO 2 Stakeholder Engagement Manager</a:t>
            </a:r>
          </a:p>
        </p:txBody>
      </p:sp>
      <p:sp>
        <p:nvSpPr>
          <p:cNvPr id="20" name="TextBox 19">
            <a:extLst>
              <a:ext uri="{FF2B5EF4-FFF2-40B4-BE49-F238E27FC236}">
                <a16:creationId xmlns:a16="http://schemas.microsoft.com/office/drawing/2014/main" id="{2720C67C-DE00-41C0-9E5B-DAABACBF9422}"/>
              </a:ext>
            </a:extLst>
          </p:cNvPr>
          <p:cNvSpPr txBox="1"/>
          <p:nvPr/>
        </p:nvSpPr>
        <p:spPr bwMode="auto">
          <a:xfrm>
            <a:off x="1329525" y="3226209"/>
            <a:ext cx="1517021" cy="80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450"/>
              </a:spcAft>
            </a:pPr>
            <a:r>
              <a:rPr lang="en-GB" sz="1350" dirty="0">
                <a:solidFill>
                  <a:schemeClr val="bg1"/>
                </a:solidFill>
              </a:rPr>
              <a:t>Mike</a:t>
            </a:r>
            <a:br>
              <a:rPr lang="en-GB" sz="1350" dirty="0">
                <a:solidFill>
                  <a:schemeClr val="bg1"/>
                </a:solidFill>
              </a:rPr>
            </a:br>
            <a:r>
              <a:rPr lang="en-GB" sz="1350" dirty="0">
                <a:solidFill>
                  <a:schemeClr val="bg1"/>
                </a:solidFill>
              </a:rPr>
              <a:t>Wassell</a:t>
            </a:r>
          </a:p>
          <a:p>
            <a:pPr algn="ctr"/>
            <a:r>
              <a:rPr lang="en-GB" sz="1050" b="0" dirty="0">
                <a:solidFill>
                  <a:schemeClr val="bg1"/>
                </a:solidFill>
              </a:rPr>
              <a:t>RIIO-2 Incentives Manager</a:t>
            </a:r>
          </a:p>
        </p:txBody>
      </p:sp>
      <p:sp>
        <p:nvSpPr>
          <p:cNvPr id="22" name="TextBox 21">
            <a:extLst>
              <a:ext uri="{FF2B5EF4-FFF2-40B4-BE49-F238E27FC236}">
                <a16:creationId xmlns:a16="http://schemas.microsoft.com/office/drawing/2014/main" id="{3E411C4B-9704-4567-8792-16F463CE9243}"/>
              </a:ext>
            </a:extLst>
          </p:cNvPr>
          <p:cNvSpPr txBox="1"/>
          <p:nvPr/>
        </p:nvSpPr>
        <p:spPr bwMode="auto">
          <a:xfrm>
            <a:off x="2996753" y="3226209"/>
            <a:ext cx="1707869" cy="80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450"/>
              </a:spcAft>
            </a:pPr>
            <a:r>
              <a:rPr lang="en-GB" sz="1350" dirty="0">
                <a:solidFill>
                  <a:schemeClr val="bg1"/>
                </a:solidFill>
              </a:rPr>
              <a:t>Carol</a:t>
            </a:r>
            <a:br>
              <a:rPr lang="en-GB" sz="1350" dirty="0">
                <a:solidFill>
                  <a:schemeClr val="bg1"/>
                </a:solidFill>
              </a:rPr>
            </a:br>
            <a:r>
              <a:rPr lang="en-GB" sz="1350" dirty="0">
                <a:solidFill>
                  <a:schemeClr val="bg1"/>
                </a:solidFill>
              </a:rPr>
              <a:t>Carlin</a:t>
            </a:r>
          </a:p>
          <a:p>
            <a:pPr algn="ctr"/>
            <a:r>
              <a:rPr lang="it-IT" sz="1050" b="0" dirty="0">
                <a:solidFill>
                  <a:schemeClr val="bg1"/>
                </a:solidFill>
              </a:rPr>
              <a:t>GSO RIIO-2 Commercial Strategy Manager</a:t>
            </a:r>
            <a:endParaRPr lang="en-GB" sz="1050" b="0" dirty="0">
              <a:solidFill>
                <a:schemeClr val="bg1"/>
              </a:solidFill>
            </a:endParaRPr>
          </a:p>
        </p:txBody>
      </p:sp>
      <p:pic>
        <p:nvPicPr>
          <p:cNvPr id="3" name="Picture 2">
            <a:extLst>
              <a:ext uri="{FF2B5EF4-FFF2-40B4-BE49-F238E27FC236}">
                <a16:creationId xmlns:a16="http://schemas.microsoft.com/office/drawing/2014/main" id="{DAAFEEF2-45AB-4605-A9E4-DB17A404C8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39193" y="1194788"/>
            <a:ext cx="1393371" cy="1958111"/>
          </a:xfrm>
          <a:prstGeom prst="rect">
            <a:avLst/>
          </a:prstGeom>
          <a:ln w="57150">
            <a:solidFill>
              <a:schemeClr val="bg1"/>
            </a:solidFill>
          </a:ln>
        </p:spPr>
      </p:pic>
      <p:pic>
        <p:nvPicPr>
          <p:cNvPr id="7" name="Picture 6">
            <a:extLst>
              <a:ext uri="{FF2B5EF4-FFF2-40B4-BE49-F238E27FC236}">
                <a16:creationId xmlns:a16="http://schemas.microsoft.com/office/drawing/2014/main" id="{EA7BBDE5-2E03-4067-82AC-AE3A5EE804D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78629" y="1194788"/>
            <a:ext cx="1393371" cy="1958111"/>
          </a:xfrm>
          <a:prstGeom prst="rect">
            <a:avLst/>
          </a:prstGeom>
          <a:ln w="57150">
            <a:solidFill>
              <a:schemeClr val="bg1"/>
            </a:solidFill>
          </a:ln>
        </p:spPr>
      </p:pic>
      <p:pic>
        <p:nvPicPr>
          <p:cNvPr id="6" name="Picture 5">
            <a:extLst>
              <a:ext uri="{FF2B5EF4-FFF2-40B4-BE49-F238E27FC236}">
                <a16:creationId xmlns:a16="http://schemas.microsoft.com/office/drawing/2014/main" id="{D31C1A4E-A030-4C5E-A764-BFA4F8572F8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26987" y="1184851"/>
            <a:ext cx="1473120" cy="1958111"/>
          </a:xfrm>
          <a:prstGeom prst="rect">
            <a:avLst/>
          </a:prstGeom>
          <a:ln w="57150">
            <a:solidFill>
              <a:schemeClr val="bg1"/>
            </a:solidFill>
          </a:ln>
        </p:spPr>
      </p:pic>
      <p:sp>
        <p:nvSpPr>
          <p:cNvPr id="12" name="TextBox 11">
            <a:extLst>
              <a:ext uri="{FF2B5EF4-FFF2-40B4-BE49-F238E27FC236}">
                <a16:creationId xmlns:a16="http://schemas.microsoft.com/office/drawing/2014/main" id="{863A781D-342C-4944-A6E9-F3E62D04AAFC}"/>
              </a:ext>
            </a:extLst>
          </p:cNvPr>
          <p:cNvSpPr txBox="1"/>
          <p:nvPr/>
        </p:nvSpPr>
        <p:spPr bwMode="auto">
          <a:xfrm>
            <a:off x="4854828" y="3226209"/>
            <a:ext cx="1545279" cy="80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450"/>
              </a:spcAft>
            </a:pPr>
            <a:r>
              <a:rPr lang="en-GB" sz="1350" dirty="0">
                <a:solidFill>
                  <a:schemeClr val="bg1"/>
                </a:solidFill>
              </a:rPr>
              <a:t>Jeni</a:t>
            </a:r>
            <a:br>
              <a:rPr lang="en-GB" sz="1350" dirty="0">
                <a:solidFill>
                  <a:schemeClr val="bg1"/>
                </a:solidFill>
              </a:rPr>
            </a:br>
            <a:r>
              <a:rPr lang="en-GB" sz="1350" dirty="0">
                <a:solidFill>
                  <a:schemeClr val="bg1"/>
                </a:solidFill>
              </a:rPr>
              <a:t>Ray</a:t>
            </a:r>
          </a:p>
          <a:p>
            <a:pPr algn="ctr"/>
            <a:r>
              <a:rPr lang="it-IT" sz="1050" b="0" dirty="0">
                <a:solidFill>
                  <a:schemeClr val="bg1"/>
                </a:solidFill>
              </a:rPr>
              <a:t>Head of</a:t>
            </a:r>
            <a:br>
              <a:rPr lang="it-IT" sz="1050" b="0" dirty="0">
                <a:solidFill>
                  <a:schemeClr val="bg1"/>
                </a:solidFill>
              </a:rPr>
            </a:br>
            <a:r>
              <a:rPr lang="it-IT" sz="1050" b="0" dirty="0">
                <a:solidFill>
                  <a:schemeClr val="bg1"/>
                </a:solidFill>
              </a:rPr>
              <a:t>Customer Insight</a:t>
            </a:r>
            <a:endParaRPr lang="en-GB" sz="1050" b="0" dirty="0">
              <a:solidFill>
                <a:schemeClr val="bg1"/>
              </a:solidFill>
            </a:endParaRPr>
          </a:p>
        </p:txBody>
      </p:sp>
    </p:spTree>
    <p:extLst>
      <p:ext uri="{BB962C8B-B14F-4D97-AF65-F5344CB8AC3E}">
        <p14:creationId xmlns:p14="http://schemas.microsoft.com/office/powerpoint/2010/main" val="1869205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80" y="369173"/>
            <a:ext cx="8497370" cy="430887"/>
          </a:xfrm>
        </p:spPr>
        <p:txBody>
          <a:bodyPr anchor="ctr"/>
          <a:lstStyle/>
          <a:p>
            <a:r>
              <a:rPr lang="en-GB" b="1" dirty="0"/>
              <a:t>Quick poll</a:t>
            </a:r>
          </a:p>
        </p:txBody>
      </p:sp>
      <p:sp>
        <p:nvSpPr>
          <p:cNvPr id="5" name="Rectangle 4"/>
          <p:cNvSpPr/>
          <p:nvPr/>
        </p:nvSpPr>
        <p:spPr bwMode="auto">
          <a:xfrm>
            <a:off x="682723" y="1620327"/>
            <a:ext cx="2542615" cy="43175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0" name="Rectangle 9"/>
          <p:cNvSpPr/>
          <p:nvPr/>
        </p:nvSpPr>
        <p:spPr bwMode="auto">
          <a:xfrm>
            <a:off x="682723" y="797302"/>
            <a:ext cx="7928052" cy="678757"/>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Should we be financially incentivised to improve Demand Forecast Accuracy? </a:t>
            </a:r>
          </a:p>
        </p:txBody>
      </p:sp>
      <p:sp>
        <p:nvSpPr>
          <p:cNvPr id="7" name="Rectangle 6"/>
          <p:cNvSpPr/>
          <p:nvPr/>
        </p:nvSpPr>
        <p:spPr bwMode="auto">
          <a:xfrm>
            <a:off x="3664528" y="1635234"/>
            <a:ext cx="2217637" cy="41685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Unsure</a:t>
            </a:r>
          </a:p>
        </p:txBody>
      </p:sp>
      <p:sp>
        <p:nvSpPr>
          <p:cNvPr id="9" name="Rectangle 8"/>
          <p:cNvSpPr/>
          <p:nvPr/>
        </p:nvSpPr>
        <p:spPr bwMode="auto">
          <a:xfrm>
            <a:off x="6317673" y="1635510"/>
            <a:ext cx="2293102" cy="4165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No</a:t>
            </a:r>
          </a:p>
        </p:txBody>
      </p:sp>
      <p:sp>
        <p:nvSpPr>
          <p:cNvPr id="8" name="Rectangle 7"/>
          <p:cNvSpPr/>
          <p:nvPr/>
        </p:nvSpPr>
        <p:spPr bwMode="auto">
          <a:xfrm>
            <a:off x="682722" y="2886113"/>
            <a:ext cx="2542615"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1" name="Rectangle 10"/>
          <p:cNvSpPr/>
          <p:nvPr/>
        </p:nvSpPr>
        <p:spPr bwMode="auto">
          <a:xfrm>
            <a:off x="682722" y="2260780"/>
            <a:ext cx="7928052" cy="430887"/>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Have we explained what beyond BAU looks like? </a:t>
            </a:r>
          </a:p>
        </p:txBody>
      </p:sp>
      <p:sp>
        <p:nvSpPr>
          <p:cNvPr id="14" name="Rectangle 13"/>
          <p:cNvSpPr/>
          <p:nvPr/>
        </p:nvSpPr>
        <p:spPr bwMode="auto">
          <a:xfrm>
            <a:off x="6317673" y="2886113"/>
            <a:ext cx="2293102"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5" name="Rectangle 14"/>
          <p:cNvSpPr/>
          <p:nvPr/>
        </p:nvSpPr>
        <p:spPr bwMode="auto">
          <a:xfrm>
            <a:off x="3662686" y="2886113"/>
            <a:ext cx="2217637"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12" name="Rectangle 11">
            <a:extLst>
              <a:ext uri="{FF2B5EF4-FFF2-40B4-BE49-F238E27FC236}">
                <a16:creationId xmlns:a16="http://schemas.microsoft.com/office/drawing/2014/main" id="{97C8B990-72E6-4006-B6EC-58472107E170}"/>
              </a:ext>
            </a:extLst>
          </p:cNvPr>
          <p:cNvSpPr/>
          <p:nvPr/>
        </p:nvSpPr>
        <p:spPr bwMode="auto">
          <a:xfrm>
            <a:off x="686260" y="4197467"/>
            <a:ext cx="2542615"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3" name="Rectangle 12">
            <a:extLst>
              <a:ext uri="{FF2B5EF4-FFF2-40B4-BE49-F238E27FC236}">
                <a16:creationId xmlns:a16="http://schemas.microsoft.com/office/drawing/2014/main" id="{E30A7436-DC75-46B4-9515-B9284C084D7F}"/>
              </a:ext>
            </a:extLst>
          </p:cNvPr>
          <p:cNvSpPr/>
          <p:nvPr/>
        </p:nvSpPr>
        <p:spPr bwMode="auto">
          <a:xfrm>
            <a:off x="686260" y="3529599"/>
            <a:ext cx="7928052" cy="523558"/>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Do you agree with our RIIO-2 initial position? </a:t>
            </a:r>
          </a:p>
        </p:txBody>
      </p:sp>
      <p:sp>
        <p:nvSpPr>
          <p:cNvPr id="16" name="Rectangle 15">
            <a:extLst>
              <a:ext uri="{FF2B5EF4-FFF2-40B4-BE49-F238E27FC236}">
                <a16:creationId xmlns:a16="http://schemas.microsoft.com/office/drawing/2014/main" id="{AC31E61F-1F51-4CBF-98A4-44E8EB1ECFD4}"/>
              </a:ext>
            </a:extLst>
          </p:cNvPr>
          <p:cNvSpPr/>
          <p:nvPr/>
        </p:nvSpPr>
        <p:spPr bwMode="auto">
          <a:xfrm>
            <a:off x="6321211" y="4197467"/>
            <a:ext cx="2293102"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7" name="Rectangle 16">
            <a:extLst>
              <a:ext uri="{FF2B5EF4-FFF2-40B4-BE49-F238E27FC236}">
                <a16:creationId xmlns:a16="http://schemas.microsoft.com/office/drawing/2014/main" id="{E3F261F7-F3F1-46EC-9569-207231E2E9B1}"/>
              </a:ext>
            </a:extLst>
          </p:cNvPr>
          <p:cNvSpPr/>
          <p:nvPr/>
        </p:nvSpPr>
        <p:spPr bwMode="auto">
          <a:xfrm>
            <a:off x="3666224" y="4197467"/>
            <a:ext cx="2217637"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18" name="TextBox 17">
            <a:extLst>
              <a:ext uri="{FF2B5EF4-FFF2-40B4-BE49-F238E27FC236}">
                <a16:creationId xmlns:a16="http://schemas.microsoft.com/office/drawing/2014/main" id="{4363A0C9-9BB0-475D-A518-A99AC6C24EB8}"/>
              </a:ext>
            </a:extLst>
          </p:cNvPr>
          <p:cNvSpPr txBox="1"/>
          <p:nvPr/>
        </p:nvSpPr>
        <p:spPr bwMode="auto">
          <a:xfrm>
            <a:off x="682722" y="4672431"/>
            <a:ext cx="7928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800" b="0" kern="0" dirty="0">
                <a:solidFill>
                  <a:schemeClr val="tx1"/>
                </a:solidFill>
                <a:latin typeface="+mn-lt"/>
                <a:ea typeface="+mn-ea"/>
              </a:rPr>
              <a:t>Please add any comments</a:t>
            </a:r>
          </a:p>
        </p:txBody>
      </p:sp>
    </p:spTree>
    <p:extLst>
      <p:ext uri="{BB962C8B-B14F-4D97-AF65-F5344CB8AC3E}">
        <p14:creationId xmlns:p14="http://schemas.microsoft.com/office/powerpoint/2010/main" val="317910911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Shrinkage</a:t>
            </a:r>
          </a:p>
        </p:txBody>
      </p:sp>
      <p:sp>
        <p:nvSpPr>
          <p:cNvPr id="2" name="Rectangle 1">
            <a:extLst>
              <a:ext uri="{FF2B5EF4-FFF2-40B4-BE49-F238E27FC236}">
                <a16:creationId xmlns:a16="http://schemas.microsoft.com/office/drawing/2014/main" id="{EB889385-448B-4551-9A3A-26D72D26F6F8}"/>
              </a:ext>
            </a:extLst>
          </p:cNvPr>
          <p:cNvSpPr/>
          <p:nvPr/>
        </p:nvSpPr>
        <p:spPr bwMode="auto">
          <a:xfrm>
            <a:off x="322780" y="1654357"/>
            <a:ext cx="4128385" cy="12717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171450" indent="-171450">
              <a:spcAft>
                <a:spcPts val="300"/>
              </a:spcAft>
              <a:buClr>
                <a:schemeClr val="bg1"/>
              </a:buClr>
              <a:buFont typeface="Arial" panose="020B0604020202020204" pitchFamily="34" charset="0"/>
              <a:buChar char="•"/>
            </a:pPr>
            <a:r>
              <a:rPr lang="en-US" sz="1200" b="0" dirty="0">
                <a:solidFill>
                  <a:schemeClr val="bg1"/>
                </a:solidFill>
              </a:rPr>
              <a:t>We are incentivised to deliver shrinkage energy at a cost lower than an agreed annual Target Shrinkage Cost</a:t>
            </a:r>
          </a:p>
          <a:p>
            <a:pPr marL="171450" indent="-171450">
              <a:spcAft>
                <a:spcPts val="300"/>
              </a:spcAft>
              <a:buClr>
                <a:schemeClr val="bg1"/>
              </a:buClr>
              <a:buFont typeface="Arial" panose="020B0604020202020204" pitchFamily="34" charset="0"/>
              <a:buChar char="•"/>
            </a:pPr>
            <a:r>
              <a:rPr lang="en-US" sz="1200" b="0" dirty="0">
                <a:solidFill>
                  <a:schemeClr val="bg1"/>
                </a:solidFill>
              </a:rPr>
              <a:t>There is a financial reward for delivering below target cost and penalty for exceeding</a:t>
            </a:r>
          </a:p>
          <a:p>
            <a:pPr marL="171450" indent="-171450">
              <a:spcAft>
                <a:spcPts val="300"/>
              </a:spcAft>
              <a:buClr>
                <a:schemeClr val="bg1"/>
              </a:buClr>
              <a:buFont typeface="Arial" panose="020B0604020202020204" pitchFamily="34" charset="0"/>
              <a:buChar char="•"/>
            </a:pPr>
            <a:r>
              <a:rPr lang="en-US" sz="1200" b="0" dirty="0">
                <a:solidFill>
                  <a:schemeClr val="bg1"/>
                </a:solidFill>
              </a:rPr>
              <a:t>There is a cap and collar of +/-£7m p.a. </a:t>
            </a:r>
          </a:p>
        </p:txBody>
      </p:sp>
      <p:sp>
        <p:nvSpPr>
          <p:cNvPr id="9" name="Rectangle 8">
            <a:extLst>
              <a:ext uri="{FF2B5EF4-FFF2-40B4-BE49-F238E27FC236}">
                <a16:creationId xmlns:a16="http://schemas.microsoft.com/office/drawing/2014/main" id="{0CEF6145-B8B0-4F63-8D41-FFF58C574078}"/>
              </a:ext>
            </a:extLst>
          </p:cNvPr>
          <p:cNvSpPr/>
          <p:nvPr/>
        </p:nvSpPr>
        <p:spPr bwMode="auto">
          <a:xfrm>
            <a:off x="4787017" y="1654357"/>
            <a:ext cx="3899783" cy="1387017"/>
          </a:xfrm>
          <a:prstGeom prst="rect">
            <a:avLst/>
          </a:prstGeom>
          <a:solidFill>
            <a:schemeClr val="accent2"/>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285750" lvl="0" indent="-285750">
              <a:spcAft>
                <a:spcPts val="0"/>
              </a:spcAft>
              <a:buClr>
                <a:schemeClr val="bg1"/>
              </a:buClr>
              <a:buFont typeface="Arial" panose="020B0604020202020204" pitchFamily="34" charset="0"/>
              <a:buChar char="•"/>
            </a:pPr>
            <a:r>
              <a:rPr lang="en-US" sz="1200" b="0" dirty="0">
                <a:solidFill>
                  <a:schemeClr val="bg1"/>
                </a:solidFill>
              </a:rPr>
              <a:t>Retain the scheme</a:t>
            </a:r>
          </a:p>
          <a:p>
            <a:pPr marL="285750" lvl="0" indent="-285750">
              <a:spcAft>
                <a:spcPts val="0"/>
              </a:spcAft>
              <a:buClr>
                <a:schemeClr val="bg1"/>
              </a:buClr>
              <a:buFont typeface="Arial" panose="020B0604020202020204" pitchFamily="34" charset="0"/>
              <a:buChar char="•"/>
            </a:pPr>
            <a:r>
              <a:rPr lang="en-US" sz="1200" b="0" dirty="0">
                <a:solidFill>
                  <a:schemeClr val="bg1"/>
                </a:solidFill>
              </a:rPr>
              <a:t>Add seasonal products to trading options to reduce trading costs (increased liquidity)</a:t>
            </a:r>
          </a:p>
          <a:p>
            <a:pPr marL="285750" lvl="0" indent="-285750">
              <a:spcAft>
                <a:spcPts val="0"/>
              </a:spcAft>
              <a:buClr>
                <a:schemeClr val="bg1"/>
              </a:buClr>
              <a:buFont typeface="Arial" panose="020B0604020202020204" pitchFamily="34" charset="0"/>
              <a:buChar char="•"/>
            </a:pPr>
            <a:r>
              <a:rPr lang="en-US" sz="1200" b="0" dirty="0">
                <a:solidFill>
                  <a:schemeClr val="bg1"/>
                </a:solidFill>
              </a:rPr>
              <a:t>Subject to proposed changes to the electricity charging regime, remove the </a:t>
            </a:r>
            <a:r>
              <a:rPr lang="en-US" sz="1200" b="0" dirty="0" err="1">
                <a:solidFill>
                  <a:schemeClr val="bg1"/>
                </a:solidFill>
              </a:rPr>
              <a:t>TNUoS</a:t>
            </a:r>
            <a:r>
              <a:rPr lang="en-US" sz="1200" b="0" dirty="0">
                <a:solidFill>
                  <a:schemeClr val="bg1"/>
                </a:solidFill>
              </a:rPr>
              <a:t> element</a:t>
            </a:r>
          </a:p>
          <a:p>
            <a:pPr marL="285750" lvl="0" indent="-285750">
              <a:spcAft>
                <a:spcPts val="0"/>
              </a:spcAft>
              <a:buClr>
                <a:schemeClr val="bg1"/>
              </a:buClr>
              <a:buFont typeface="Arial" panose="020B0604020202020204" pitchFamily="34" charset="0"/>
              <a:buChar char="•"/>
            </a:pPr>
            <a:r>
              <a:rPr lang="en-US" sz="1200" b="0" dirty="0">
                <a:solidFill>
                  <a:schemeClr val="bg1"/>
                </a:solidFill>
              </a:rPr>
              <a:t>Review Shrinkage Methodology</a:t>
            </a:r>
          </a:p>
          <a:p>
            <a:pPr marL="285750" lvl="0" indent="-285750">
              <a:spcAft>
                <a:spcPts val="0"/>
              </a:spcAft>
              <a:buClr>
                <a:schemeClr val="bg1"/>
              </a:buClr>
              <a:buFont typeface="Arial" panose="020B0604020202020204" pitchFamily="34" charset="0"/>
              <a:buChar char="•"/>
            </a:pPr>
            <a:r>
              <a:rPr lang="en-US" sz="1200" b="0" dirty="0">
                <a:solidFill>
                  <a:schemeClr val="bg1"/>
                </a:solidFill>
              </a:rPr>
              <a:t>Reduce cap and collar to +/-£5m</a:t>
            </a:r>
          </a:p>
        </p:txBody>
      </p:sp>
      <p:sp>
        <p:nvSpPr>
          <p:cNvPr id="4" name="Rectangle 3">
            <a:extLst>
              <a:ext uri="{FF2B5EF4-FFF2-40B4-BE49-F238E27FC236}">
                <a16:creationId xmlns:a16="http://schemas.microsoft.com/office/drawing/2014/main" id="{57D0649B-27D3-440F-9A51-0F42B7B569C8}"/>
              </a:ext>
            </a:extLst>
          </p:cNvPr>
          <p:cNvSpPr/>
          <p:nvPr/>
        </p:nvSpPr>
        <p:spPr>
          <a:xfrm>
            <a:off x="322779" y="1305189"/>
            <a:ext cx="4432101" cy="369332"/>
          </a:xfrm>
          <a:prstGeom prst="rect">
            <a:avLst/>
          </a:prstGeom>
        </p:spPr>
        <p:txBody>
          <a:bodyPr wrap="square">
            <a:spAutoFit/>
          </a:bodyPr>
          <a:lstStyle/>
          <a:p>
            <a:pPr algn="ctr">
              <a:buClr>
                <a:schemeClr val="bg1"/>
              </a:buClr>
            </a:pPr>
            <a:r>
              <a:rPr lang="en-US" dirty="0">
                <a:solidFill>
                  <a:schemeClr val="accent3"/>
                </a:solidFill>
              </a:rPr>
              <a:t>RIIO-1 Incentive</a:t>
            </a:r>
          </a:p>
        </p:txBody>
      </p:sp>
      <p:sp>
        <p:nvSpPr>
          <p:cNvPr id="7" name="Rectangle 6">
            <a:extLst>
              <a:ext uri="{FF2B5EF4-FFF2-40B4-BE49-F238E27FC236}">
                <a16:creationId xmlns:a16="http://schemas.microsoft.com/office/drawing/2014/main" id="{BE51FF79-63B0-4500-A161-9176C2CF012E}"/>
              </a:ext>
            </a:extLst>
          </p:cNvPr>
          <p:cNvSpPr/>
          <p:nvPr/>
        </p:nvSpPr>
        <p:spPr>
          <a:xfrm>
            <a:off x="4975858" y="1305189"/>
            <a:ext cx="3710941" cy="369332"/>
          </a:xfrm>
          <a:prstGeom prst="rect">
            <a:avLst/>
          </a:prstGeom>
        </p:spPr>
        <p:txBody>
          <a:bodyPr wrap="square">
            <a:spAutoFit/>
          </a:bodyPr>
          <a:lstStyle/>
          <a:p>
            <a:pPr algn="ctr"/>
            <a:r>
              <a:rPr lang="en-GB" dirty="0">
                <a:solidFill>
                  <a:schemeClr val="accent2"/>
                </a:solidFill>
                <a:cs typeface="Arial"/>
              </a:rPr>
              <a:t>RIIO-2 Initial position</a:t>
            </a:r>
            <a:r>
              <a:rPr lang="en-GB" b="0" dirty="0">
                <a:solidFill>
                  <a:schemeClr val="accent2"/>
                </a:solidFill>
                <a:cs typeface="Arial"/>
              </a:rPr>
              <a:t> </a:t>
            </a:r>
            <a:endParaRPr lang="en-GB" dirty="0">
              <a:solidFill>
                <a:schemeClr val="accent2"/>
              </a:solidFill>
            </a:endParaRPr>
          </a:p>
        </p:txBody>
      </p:sp>
      <p:sp>
        <p:nvSpPr>
          <p:cNvPr id="11" name="Text Placeholder 2">
            <a:extLst>
              <a:ext uri="{FF2B5EF4-FFF2-40B4-BE49-F238E27FC236}">
                <a16:creationId xmlns:a16="http://schemas.microsoft.com/office/drawing/2014/main" id="{72910999-25C9-47BE-AB1D-8EFEE788A8F1}"/>
              </a:ext>
            </a:extLst>
          </p:cNvPr>
          <p:cNvSpPr txBox="1">
            <a:spLocks/>
          </p:cNvSpPr>
          <p:nvPr/>
        </p:nvSpPr>
        <p:spPr>
          <a:xfrm>
            <a:off x="254200" y="687388"/>
            <a:ext cx="8805980" cy="777821"/>
          </a:xfrm>
          <a:prstGeom prst="rect">
            <a:avLst/>
          </a:prstGeom>
        </p:spPr>
        <p:txBody>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r>
              <a:rPr lang="en-US" sz="1200" dirty="0"/>
              <a:t>As NTS Shrinkage Provider, NGG is responsible for managing the end-to-end service of forecasting, accounting for, procuring, and supplying energy to satisfy the daily NTS shrinkage components. The associated costs are collected from shippers via the commodity charge</a:t>
            </a:r>
          </a:p>
        </p:txBody>
      </p:sp>
      <p:graphicFrame>
        <p:nvGraphicFramePr>
          <p:cNvPr id="10" name="Table 9">
            <a:extLst>
              <a:ext uri="{FF2B5EF4-FFF2-40B4-BE49-F238E27FC236}">
                <a16:creationId xmlns:a16="http://schemas.microsoft.com/office/drawing/2014/main" id="{3DE6958F-BDF1-46DE-8DA9-406B31903BA1}"/>
              </a:ext>
            </a:extLst>
          </p:cNvPr>
          <p:cNvGraphicFramePr>
            <a:graphicFrameLocks noGrp="1"/>
          </p:cNvGraphicFramePr>
          <p:nvPr>
            <p:extLst>
              <p:ext uri="{D42A27DB-BD31-4B8C-83A1-F6EECF244321}">
                <p14:modId xmlns:p14="http://schemas.microsoft.com/office/powerpoint/2010/main" val="1328828768"/>
              </p:ext>
            </p:extLst>
          </p:nvPr>
        </p:nvGraphicFramePr>
        <p:xfrm>
          <a:off x="254199" y="3126005"/>
          <a:ext cx="8497370" cy="1521709"/>
        </p:xfrm>
        <a:graphic>
          <a:graphicData uri="http://schemas.openxmlformats.org/drawingml/2006/table">
            <a:tbl>
              <a:tblPr firstRow="1" bandRow="1"/>
              <a:tblGrid>
                <a:gridCol w="2176581">
                  <a:extLst>
                    <a:ext uri="{9D8B030D-6E8A-4147-A177-3AD203B41FA5}">
                      <a16:colId xmlns:a16="http://schemas.microsoft.com/office/drawing/2014/main" val="2689698967"/>
                    </a:ext>
                  </a:extLst>
                </a:gridCol>
                <a:gridCol w="3741420">
                  <a:extLst>
                    <a:ext uri="{9D8B030D-6E8A-4147-A177-3AD203B41FA5}">
                      <a16:colId xmlns:a16="http://schemas.microsoft.com/office/drawing/2014/main" val="2946194344"/>
                    </a:ext>
                  </a:extLst>
                </a:gridCol>
                <a:gridCol w="2579369">
                  <a:extLst>
                    <a:ext uri="{9D8B030D-6E8A-4147-A177-3AD203B41FA5}">
                      <a16:colId xmlns:a16="http://schemas.microsoft.com/office/drawing/2014/main" val="1197860787"/>
                    </a:ext>
                  </a:extLst>
                </a:gridCol>
              </a:tblGrid>
              <a:tr h="251946">
                <a:tc>
                  <a:txBody>
                    <a:bodyPr/>
                    <a:lstStyle/>
                    <a:p>
                      <a:pPr algn="ctr"/>
                      <a:r>
                        <a:rPr lang="en-GB" sz="1200" b="0" dirty="0">
                          <a:solidFill>
                            <a:schemeClr val="bg1"/>
                          </a:solidFill>
                          <a:latin typeface="+mn-lt"/>
                        </a:rPr>
                        <a:t>No Incentive (BAU)</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algn="ctr"/>
                      <a:r>
                        <a:rPr lang="en-GB" sz="1200" b="0" dirty="0">
                          <a:solidFill>
                            <a:schemeClr val="bg1"/>
                          </a:solidFill>
                          <a:latin typeface="+mn-lt"/>
                        </a:rPr>
                        <a:t>Incentive</a:t>
                      </a:r>
                      <a:r>
                        <a:rPr lang="en-GB" sz="1200" b="0" baseline="0" dirty="0">
                          <a:solidFill>
                            <a:schemeClr val="bg1"/>
                          </a:solidFill>
                          <a:latin typeface="+mn-lt"/>
                        </a:rPr>
                        <a:t> (exceeding BAU)</a:t>
                      </a:r>
                      <a:r>
                        <a:rPr lang="en-GB" sz="1200" b="0" dirty="0">
                          <a:solidFill>
                            <a:schemeClr val="bg1"/>
                          </a:solidFill>
                          <a:latin typeface="+mn-lt"/>
                        </a:rPr>
                        <a:t>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marL="0" indent="0" algn="ctr" rtl="0" eaLnBrk="1" fontAlgn="base" hangingPunct="1">
                        <a:spcBef>
                          <a:spcPct val="0"/>
                        </a:spcBef>
                        <a:spcAft>
                          <a:spcPts val="600"/>
                        </a:spcAft>
                        <a:buClr>
                          <a:schemeClr val="tx1"/>
                        </a:buClr>
                        <a:buFontTx/>
                        <a:buNone/>
                      </a:pPr>
                      <a:r>
                        <a:rPr lang="en-GB" sz="1200" b="0" dirty="0">
                          <a:solidFill>
                            <a:schemeClr val="bg1"/>
                          </a:solidFill>
                          <a:latin typeface="+mn-lt"/>
                          <a:ea typeface="+mn-ea"/>
                          <a:cs typeface="+mn-cs"/>
                        </a:rPr>
                        <a:t>Value for Consumers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725921538"/>
                  </a:ext>
                </a:extLst>
              </a:tr>
              <a:tr h="1247389">
                <a:tc>
                  <a:txBody>
                    <a:bodyPr/>
                    <a:lstStyle/>
                    <a:p>
                      <a:pPr marL="228600" indent="-228600">
                        <a:spcAft>
                          <a:spcPts val="0"/>
                        </a:spcAft>
                        <a:buFont typeface="Arial" panose="020B0604020202020204" pitchFamily="34" charset="0"/>
                        <a:buChar char="•"/>
                      </a:pPr>
                      <a:r>
                        <a:rPr lang="en-GB" sz="1000" b="0" baseline="0" dirty="0">
                          <a:solidFill>
                            <a:schemeClr val="tx1">
                              <a:lumMod val="50000"/>
                            </a:schemeClr>
                          </a:solidFill>
                          <a:latin typeface="+mn-lt"/>
                        </a:rPr>
                        <a:t>Greater focus on delivery of UNC obligations and less focus on delivery of Shrinkage below target cost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228600" lvl="0" indent="-228600">
                        <a:spcAft>
                          <a:spcPts val="0"/>
                        </a:spcAft>
                        <a:buFont typeface="Arial" panose="020B0604020202020204" pitchFamily="34" charset="0"/>
                        <a:buChar char="•"/>
                      </a:pPr>
                      <a:r>
                        <a:rPr lang="en-GB" sz="1000" b="0" dirty="0">
                          <a:solidFill>
                            <a:schemeClr val="tx1">
                              <a:lumMod val="50000"/>
                            </a:schemeClr>
                          </a:solidFill>
                          <a:effectLst/>
                          <a:latin typeface="+mn-lt"/>
                          <a:ea typeface="+mn-ea"/>
                          <a:cs typeface="+mn-cs"/>
                        </a:rPr>
                        <a:t>Procure shrinkage energy at prices better than the target price</a:t>
                      </a:r>
                      <a:r>
                        <a:rPr lang="en-GB" sz="1000" b="0" baseline="0" dirty="0">
                          <a:solidFill>
                            <a:schemeClr val="tx1">
                              <a:lumMod val="50000"/>
                            </a:schemeClr>
                          </a:solidFill>
                          <a:effectLst/>
                          <a:latin typeface="+mn-lt"/>
                          <a:ea typeface="+mn-ea"/>
                          <a:cs typeface="+mn-cs"/>
                        </a:rPr>
                        <a:t> through innovative trading strategies</a:t>
                      </a:r>
                      <a:endParaRPr lang="en-GB" sz="1000" b="0" dirty="0">
                        <a:solidFill>
                          <a:schemeClr val="tx1">
                            <a:lumMod val="50000"/>
                          </a:schemeClr>
                        </a:solidFill>
                        <a:effectLst/>
                        <a:latin typeface="+mn-lt"/>
                        <a:ea typeface="+mn-ea"/>
                        <a:cs typeface="+mn-cs"/>
                      </a:endParaRPr>
                    </a:p>
                    <a:p>
                      <a:pPr marL="228600" lvl="0" indent="-228600">
                        <a:spcAft>
                          <a:spcPts val="0"/>
                        </a:spcAft>
                        <a:buFont typeface="Arial" panose="020B0604020202020204" pitchFamily="34" charset="0"/>
                        <a:buChar char="•"/>
                      </a:pPr>
                      <a:r>
                        <a:rPr lang="en-GB" sz="1000" b="0" dirty="0">
                          <a:solidFill>
                            <a:schemeClr val="tx1">
                              <a:lumMod val="50000"/>
                            </a:schemeClr>
                          </a:solidFill>
                          <a:effectLst/>
                          <a:latin typeface="+mn-lt"/>
                          <a:ea typeface="+mn-ea"/>
                          <a:cs typeface="+mn-cs"/>
                        </a:rPr>
                        <a:t>Manage price risk by buying energy using forward contracts</a:t>
                      </a:r>
                    </a:p>
                    <a:p>
                      <a:pPr marL="228600" lvl="0" indent="-228600">
                        <a:spcAft>
                          <a:spcPts val="0"/>
                        </a:spcAft>
                        <a:buFont typeface="Arial" panose="020B0604020202020204" pitchFamily="34" charset="0"/>
                        <a:buChar char="•"/>
                      </a:pPr>
                      <a:r>
                        <a:rPr lang="en-GB" sz="1000" b="0" dirty="0">
                          <a:solidFill>
                            <a:schemeClr val="tx1">
                              <a:lumMod val="50000"/>
                            </a:schemeClr>
                          </a:solidFill>
                          <a:effectLst/>
                          <a:latin typeface="+mn-lt"/>
                          <a:ea typeface="+mn-ea"/>
                          <a:cs typeface="+mn-cs"/>
                        </a:rPr>
                        <a:t>Minimise TNUoS charges by developing compressor running strategies, whilst still meeting customer needs</a:t>
                      </a:r>
                    </a:p>
                    <a:p>
                      <a:pPr marL="228600" lvl="0" indent="-228600">
                        <a:spcAft>
                          <a:spcPts val="0"/>
                        </a:spcAft>
                        <a:buFont typeface="Arial" panose="020B0604020202020204" pitchFamily="34" charset="0"/>
                        <a:buChar char="•"/>
                      </a:pPr>
                      <a:r>
                        <a:rPr lang="en-GB" sz="1000" b="0" dirty="0">
                          <a:solidFill>
                            <a:schemeClr val="tx1">
                              <a:lumMod val="50000"/>
                            </a:schemeClr>
                          </a:solidFill>
                          <a:effectLst/>
                          <a:latin typeface="+mn-lt"/>
                          <a:ea typeface="+mn-ea"/>
                          <a:cs typeface="+mn-cs"/>
                        </a:rPr>
                        <a:t>Invest in market</a:t>
                      </a:r>
                      <a:r>
                        <a:rPr lang="en-GB" sz="1000" b="0" baseline="0" dirty="0">
                          <a:solidFill>
                            <a:schemeClr val="tx1">
                              <a:lumMod val="50000"/>
                            </a:schemeClr>
                          </a:solidFill>
                          <a:effectLst/>
                          <a:latin typeface="+mn-lt"/>
                          <a:ea typeface="+mn-ea"/>
                          <a:cs typeface="+mn-cs"/>
                        </a:rPr>
                        <a:t> analysis to inform trading strategies</a:t>
                      </a:r>
                      <a:endParaRPr lang="en-GB" sz="1000" b="1" dirty="0">
                        <a:solidFill>
                          <a:schemeClr val="tx1">
                            <a:lumMod val="50000"/>
                          </a:schemeClr>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mn-lt"/>
                          <a:ea typeface="+mn-ea"/>
                          <a:cs typeface="+mn-cs"/>
                        </a:rPr>
                        <a:t>We manage shrinkage to </a:t>
                      </a:r>
                      <a:r>
                        <a:rPr kumimoji="0" lang="en-US" sz="1000" b="0" i="0" u="none" strike="noStrike" kern="1200" cap="none" spc="0" normalizeH="0" baseline="0" noProof="0" dirty="0" err="1">
                          <a:ln>
                            <a:noFill/>
                          </a:ln>
                          <a:solidFill>
                            <a:schemeClr val="tx1">
                              <a:lumMod val="50000"/>
                            </a:schemeClr>
                          </a:solidFill>
                          <a:effectLst/>
                          <a:uLnTx/>
                          <a:uFillTx/>
                          <a:latin typeface="+mn-lt"/>
                          <a:ea typeface="+mn-ea"/>
                          <a:cs typeface="+mn-cs"/>
                        </a:rPr>
                        <a:t>minimise</a:t>
                      </a:r>
                      <a:r>
                        <a:rPr kumimoji="0" lang="en-US" sz="1000" b="0" i="0" u="none" strike="noStrike" kern="1200" cap="none" spc="0" normalizeH="0" baseline="0" noProof="0" dirty="0">
                          <a:ln>
                            <a:noFill/>
                          </a:ln>
                          <a:solidFill>
                            <a:schemeClr val="tx1">
                              <a:lumMod val="50000"/>
                            </a:schemeClr>
                          </a:solidFill>
                          <a:effectLst/>
                          <a:uLnTx/>
                          <a:uFillTx/>
                          <a:latin typeface="+mn-lt"/>
                          <a:ea typeface="+mn-ea"/>
                          <a:cs typeface="+mn-cs"/>
                        </a:rPr>
                        <a:t> consumer cost exposure by procuring shrinkage energy at below average market price</a:t>
                      </a:r>
                      <a:endParaRPr kumimoji="0" lang="en-GB" sz="1000" b="0" i="0" u="none" strike="noStrike" kern="1200" cap="none" spc="0" normalizeH="0" baseline="0" noProof="0" dirty="0">
                        <a:ln>
                          <a:noFill/>
                        </a:ln>
                        <a:solidFill>
                          <a:schemeClr val="tx1">
                            <a:lumMod val="50000"/>
                          </a:schemeClr>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chemeClr val="tx1">
                              <a:lumMod val="50000"/>
                            </a:schemeClr>
                          </a:solidFill>
                          <a:effectLst/>
                          <a:uLnTx/>
                          <a:uFillTx/>
                          <a:latin typeface="+mn-lt"/>
                          <a:ea typeface="+mn-ea"/>
                          <a:cs typeface="+mn-cs"/>
                        </a:rPr>
                        <a:t>Reduced cost of shrinkage passed through to customers and ultimately consumers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463338601"/>
                  </a:ext>
                </a:extLst>
              </a:tr>
            </a:tbl>
          </a:graphicData>
        </a:graphic>
      </p:graphicFrame>
      <p:sp>
        <p:nvSpPr>
          <p:cNvPr id="12" name="Isosceles Triangle 11">
            <a:extLst>
              <a:ext uri="{FF2B5EF4-FFF2-40B4-BE49-F238E27FC236}">
                <a16:creationId xmlns:a16="http://schemas.microsoft.com/office/drawing/2014/main" id="{D03B806C-106C-4DD6-A2EC-CF422848AFD9}"/>
              </a:ext>
            </a:extLst>
          </p:cNvPr>
          <p:cNvSpPr/>
          <p:nvPr/>
        </p:nvSpPr>
        <p:spPr bwMode="auto">
          <a:xfrm rot="5400000">
            <a:off x="4340627" y="2136366"/>
            <a:ext cx="531628" cy="246278"/>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sp>
        <p:nvSpPr>
          <p:cNvPr id="13" name="Rectangle 12">
            <a:extLst>
              <a:ext uri="{FF2B5EF4-FFF2-40B4-BE49-F238E27FC236}">
                <a16:creationId xmlns:a16="http://schemas.microsoft.com/office/drawing/2014/main" id="{4A66810B-EAC6-43F6-B1B8-11834BC3F601}"/>
              </a:ext>
            </a:extLst>
          </p:cNvPr>
          <p:cNvSpPr/>
          <p:nvPr/>
        </p:nvSpPr>
        <p:spPr bwMode="auto">
          <a:xfrm>
            <a:off x="7147932" y="1"/>
            <a:ext cx="1996067" cy="267572"/>
          </a:xfrm>
          <a:prstGeom prst="rect">
            <a:avLst/>
          </a:prstGeom>
          <a:solidFill>
            <a:schemeClr val="tx2"/>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r">
              <a:spcAft>
                <a:spcPts val="450"/>
              </a:spcAft>
            </a:pPr>
            <a:r>
              <a:rPr lang="en-GB" sz="1800" dirty="0">
                <a:solidFill>
                  <a:schemeClr val="bg1"/>
                </a:solidFill>
                <a:latin typeface="+mn-lt"/>
                <a:cs typeface="Arial"/>
              </a:rPr>
              <a:t>Retain &amp; amend</a:t>
            </a:r>
          </a:p>
        </p:txBody>
      </p:sp>
    </p:spTree>
    <p:extLst>
      <p:ext uri="{BB962C8B-B14F-4D97-AF65-F5344CB8AC3E}">
        <p14:creationId xmlns:p14="http://schemas.microsoft.com/office/powerpoint/2010/main" val="120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91FA71-3244-4BC5-AD86-F27EFEA06C86}"/>
              </a:ext>
            </a:extLst>
          </p:cNvPr>
          <p:cNvSpPr>
            <a:spLocks noGrp="1"/>
          </p:cNvSpPr>
          <p:nvPr>
            <p:ph type="title"/>
          </p:nvPr>
        </p:nvSpPr>
        <p:spPr>
          <a:xfrm>
            <a:off x="322780" y="267574"/>
            <a:ext cx="8497370" cy="430887"/>
          </a:xfrm>
        </p:spPr>
        <p:txBody>
          <a:bodyPr/>
          <a:lstStyle/>
          <a:p>
            <a:r>
              <a:rPr lang="en-GB" dirty="0"/>
              <a:t>Shrinkage cost -three categories of the shrinkage gas</a:t>
            </a:r>
          </a:p>
        </p:txBody>
      </p:sp>
      <p:sp>
        <p:nvSpPr>
          <p:cNvPr id="6" name="Rectangle 5">
            <a:extLst>
              <a:ext uri="{FF2B5EF4-FFF2-40B4-BE49-F238E27FC236}">
                <a16:creationId xmlns:a16="http://schemas.microsoft.com/office/drawing/2014/main" id="{B8CDEE4B-9A54-41DD-A870-847F8B23B562}"/>
              </a:ext>
            </a:extLst>
          </p:cNvPr>
          <p:cNvSpPr/>
          <p:nvPr/>
        </p:nvSpPr>
        <p:spPr bwMode="auto">
          <a:xfrm>
            <a:off x="241123" y="768948"/>
            <a:ext cx="2799790" cy="867579"/>
          </a:xfrm>
          <a:prstGeom prst="rect">
            <a:avLst/>
          </a:prstGeom>
          <a:no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r>
              <a:rPr lang="en-GB" sz="1200" dirty="0">
                <a:solidFill>
                  <a:srgbClr val="00148C"/>
                </a:solidFill>
                <a:cs typeface="Arial"/>
              </a:rPr>
              <a:t>NTS shrinkage, which is the energy required by NG to operate the NTS, falls into three categories:  </a:t>
            </a:r>
          </a:p>
        </p:txBody>
      </p:sp>
      <p:sp>
        <p:nvSpPr>
          <p:cNvPr id="28" name="Rectangle 27">
            <a:extLst>
              <a:ext uri="{FF2B5EF4-FFF2-40B4-BE49-F238E27FC236}">
                <a16:creationId xmlns:a16="http://schemas.microsoft.com/office/drawing/2014/main" id="{CAD41005-E7B6-45B8-B80E-27506FE61250}"/>
              </a:ext>
            </a:extLst>
          </p:cNvPr>
          <p:cNvSpPr/>
          <p:nvPr/>
        </p:nvSpPr>
        <p:spPr bwMode="auto">
          <a:xfrm>
            <a:off x="781689" y="1549680"/>
            <a:ext cx="1604772" cy="930044"/>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noAutofit/>
          </a:bodyPr>
          <a:lstStyle/>
          <a:p>
            <a:pPr algn="ctr">
              <a:spcAft>
                <a:spcPts val="338"/>
              </a:spcAft>
            </a:pPr>
            <a:r>
              <a:rPr lang="en-GB" sz="1350" dirty="0">
                <a:solidFill>
                  <a:schemeClr val="bg1"/>
                </a:solidFill>
                <a:cs typeface="Arial"/>
              </a:rPr>
              <a:t>Compressor fuel use (CFU)</a:t>
            </a:r>
          </a:p>
        </p:txBody>
      </p:sp>
      <p:sp>
        <p:nvSpPr>
          <p:cNvPr id="29" name="Rectangle 28">
            <a:extLst>
              <a:ext uri="{FF2B5EF4-FFF2-40B4-BE49-F238E27FC236}">
                <a16:creationId xmlns:a16="http://schemas.microsoft.com/office/drawing/2014/main" id="{249586A4-9DC3-444B-B2A2-EBFA72EA1412}"/>
              </a:ext>
            </a:extLst>
          </p:cNvPr>
          <p:cNvSpPr/>
          <p:nvPr/>
        </p:nvSpPr>
        <p:spPr bwMode="auto">
          <a:xfrm>
            <a:off x="770940" y="2636640"/>
            <a:ext cx="1604772" cy="930044"/>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noAutofit/>
          </a:bodyPr>
          <a:lstStyle/>
          <a:p>
            <a:pPr algn="ctr">
              <a:spcAft>
                <a:spcPts val="338"/>
              </a:spcAft>
            </a:pPr>
            <a:r>
              <a:rPr lang="en-GB" sz="1350" dirty="0">
                <a:solidFill>
                  <a:schemeClr val="bg1"/>
                </a:solidFill>
                <a:cs typeface="Arial"/>
              </a:rPr>
              <a:t>Calorific value shrinkage (CVS)</a:t>
            </a:r>
          </a:p>
        </p:txBody>
      </p:sp>
      <p:sp>
        <p:nvSpPr>
          <p:cNvPr id="30" name="Rectangle 29">
            <a:extLst>
              <a:ext uri="{FF2B5EF4-FFF2-40B4-BE49-F238E27FC236}">
                <a16:creationId xmlns:a16="http://schemas.microsoft.com/office/drawing/2014/main" id="{0437EDA1-FF11-436C-B760-BE2EC27FFA09}"/>
              </a:ext>
            </a:extLst>
          </p:cNvPr>
          <p:cNvSpPr/>
          <p:nvPr/>
        </p:nvSpPr>
        <p:spPr bwMode="auto">
          <a:xfrm>
            <a:off x="770940" y="3752176"/>
            <a:ext cx="1604772" cy="930044"/>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noAutofit/>
          </a:bodyPr>
          <a:lstStyle/>
          <a:p>
            <a:pPr algn="ctr">
              <a:spcAft>
                <a:spcPts val="338"/>
              </a:spcAft>
            </a:pPr>
            <a:r>
              <a:rPr lang="en-GB" sz="1350" dirty="0">
                <a:solidFill>
                  <a:schemeClr val="bg1"/>
                </a:solidFill>
                <a:cs typeface="Arial"/>
              </a:rPr>
              <a:t>Unaccounted for gas (UAG)</a:t>
            </a:r>
          </a:p>
        </p:txBody>
      </p:sp>
      <p:sp>
        <p:nvSpPr>
          <p:cNvPr id="42" name="Rectangle 41">
            <a:extLst>
              <a:ext uri="{FF2B5EF4-FFF2-40B4-BE49-F238E27FC236}">
                <a16:creationId xmlns:a16="http://schemas.microsoft.com/office/drawing/2014/main" id="{E1B9177C-DBCF-4E3B-88EE-9AC3830EE3B4}"/>
              </a:ext>
            </a:extLst>
          </p:cNvPr>
          <p:cNvSpPr/>
          <p:nvPr/>
        </p:nvSpPr>
        <p:spPr bwMode="auto">
          <a:xfrm>
            <a:off x="4564147" y="794343"/>
            <a:ext cx="4262991" cy="867579"/>
          </a:xfrm>
          <a:prstGeom prst="rect">
            <a:avLst/>
          </a:prstGeom>
          <a:no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r>
              <a:rPr lang="en-GB" sz="1200" dirty="0">
                <a:solidFill>
                  <a:srgbClr val="00148C"/>
                </a:solidFill>
                <a:cs typeface="Arial"/>
              </a:rPr>
              <a:t>Shrinkage gas is around £60-£80 million. </a:t>
            </a:r>
          </a:p>
        </p:txBody>
      </p:sp>
      <p:sp>
        <p:nvSpPr>
          <p:cNvPr id="43" name="Rectangle 42">
            <a:extLst>
              <a:ext uri="{FF2B5EF4-FFF2-40B4-BE49-F238E27FC236}">
                <a16:creationId xmlns:a16="http://schemas.microsoft.com/office/drawing/2014/main" id="{72632253-9359-407C-941A-74C6C45EFBD5}"/>
              </a:ext>
            </a:extLst>
          </p:cNvPr>
          <p:cNvSpPr/>
          <p:nvPr/>
        </p:nvSpPr>
        <p:spPr bwMode="auto">
          <a:xfrm>
            <a:off x="4778500" y="1075914"/>
            <a:ext cx="933454" cy="335297"/>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noAutofit/>
          </a:bodyPr>
          <a:lstStyle/>
          <a:p>
            <a:pPr algn="ctr">
              <a:spcAft>
                <a:spcPts val="338"/>
              </a:spcAft>
            </a:pPr>
            <a:r>
              <a:rPr lang="en-GB" sz="1350" dirty="0">
                <a:solidFill>
                  <a:schemeClr val="bg1"/>
                </a:solidFill>
                <a:cs typeface="Arial"/>
              </a:rPr>
              <a:t>Cost</a:t>
            </a:r>
          </a:p>
        </p:txBody>
      </p:sp>
      <p:sp>
        <p:nvSpPr>
          <p:cNvPr id="7" name="Equals 6">
            <a:extLst>
              <a:ext uri="{FF2B5EF4-FFF2-40B4-BE49-F238E27FC236}">
                <a16:creationId xmlns:a16="http://schemas.microsoft.com/office/drawing/2014/main" id="{C9F1C8EF-907E-4C24-B8D2-D6174967979A}"/>
              </a:ext>
            </a:extLst>
          </p:cNvPr>
          <p:cNvSpPr/>
          <p:nvPr/>
        </p:nvSpPr>
        <p:spPr bwMode="auto">
          <a:xfrm>
            <a:off x="5767079" y="1122817"/>
            <a:ext cx="350256" cy="215490"/>
          </a:xfrm>
          <a:prstGeom prst="mathEqual">
            <a:avLst/>
          </a:prstGeom>
          <a:solidFill>
            <a:schemeClr val="accent1"/>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44" name="Rectangle 43">
            <a:extLst>
              <a:ext uri="{FF2B5EF4-FFF2-40B4-BE49-F238E27FC236}">
                <a16:creationId xmlns:a16="http://schemas.microsoft.com/office/drawing/2014/main" id="{56DA92AB-8E67-44E3-A594-8A0B15418D0D}"/>
              </a:ext>
            </a:extLst>
          </p:cNvPr>
          <p:cNvSpPr/>
          <p:nvPr/>
        </p:nvSpPr>
        <p:spPr bwMode="auto">
          <a:xfrm>
            <a:off x="6172460" y="1062914"/>
            <a:ext cx="933454" cy="335297"/>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noAutofit/>
          </a:bodyPr>
          <a:lstStyle/>
          <a:p>
            <a:pPr algn="ctr">
              <a:spcAft>
                <a:spcPts val="338"/>
              </a:spcAft>
            </a:pPr>
            <a:r>
              <a:rPr lang="en-GB" sz="1350" dirty="0">
                <a:solidFill>
                  <a:schemeClr val="bg1"/>
                </a:solidFill>
                <a:cs typeface="Arial"/>
              </a:rPr>
              <a:t>Price</a:t>
            </a:r>
          </a:p>
        </p:txBody>
      </p:sp>
      <p:sp>
        <p:nvSpPr>
          <p:cNvPr id="45" name="Rectangle 44">
            <a:extLst>
              <a:ext uri="{FF2B5EF4-FFF2-40B4-BE49-F238E27FC236}">
                <a16:creationId xmlns:a16="http://schemas.microsoft.com/office/drawing/2014/main" id="{FB2CF897-F5C4-45C9-8D94-897A1B08879B}"/>
              </a:ext>
            </a:extLst>
          </p:cNvPr>
          <p:cNvSpPr/>
          <p:nvPr/>
        </p:nvSpPr>
        <p:spPr bwMode="auto">
          <a:xfrm>
            <a:off x="7511295" y="1062915"/>
            <a:ext cx="933454" cy="335297"/>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noAutofit/>
          </a:bodyPr>
          <a:lstStyle/>
          <a:p>
            <a:pPr algn="ctr">
              <a:spcAft>
                <a:spcPts val="338"/>
              </a:spcAft>
            </a:pPr>
            <a:r>
              <a:rPr lang="en-GB" sz="1350" dirty="0">
                <a:solidFill>
                  <a:schemeClr val="bg1"/>
                </a:solidFill>
                <a:cs typeface="Arial"/>
              </a:rPr>
              <a:t>Quantity</a:t>
            </a:r>
          </a:p>
        </p:txBody>
      </p:sp>
      <p:sp>
        <p:nvSpPr>
          <p:cNvPr id="17" name="Multiplication Sign 16">
            <a:extLst>
              <a:ext uri="{FF2B5EF4-FFF2-40B4-BE49-F238E27FC236}">
                <a16:creationId xmlns:a16="http://schemas.microsoft.com/office/drawing/2014/main" id="{2A26FFD7-8F6C-4154-8EA2-4497FA5EDFDD}"/>
              </a:ext>
            </a:extLst>
          </p:cNvPr>
          <p:cNvSpPr/>
          <p:nvPr/>
        </p:nvSpPr>
        <p:spPr bwMode="auto">
          <a:xfrm>
            <a:off x="7161039" y="1097327"/>
            <a:ext cx="318382" cy="266471"/>
          </a:xfrm>
          <a:prstGeom prst="mathMultiply">
            <a:avLst/>
          </a:prstGeom>
          <a:solidFill>
            <a:schemeClr val="accent1"/>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46" name="Rectangle 45">
            <a:extLst>
              <a:ext uri="{FF2B5EF4-FFF2-40B4-BE49-F238E27FC236}">
                <a16:creationId xmlns:a16="http://schemas.microsoft.com/office/drawing/2014/main" id="{9E6297E6-85D1-4AA4-95E7-BD5A02E2FACA}"/>
              </a:ext>
            </a:extLst>
          </p:cNvPr>
          <p:cNvSpPr/>
          <p:nvPr/>
        </p:nvSpPr>
        <p:spPr bwMode="auto">
          <a:xfrm>
            <a:off x="2565593" y="1776175"/>
            <a:ext cx="2168184" cy="825986"/>
          </a:xfrm>
          <a:prstGeom prst="rect">
            <a:avLst/>
          </a:prstGeom>
          <a:no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r>
              <a:rPr lang="en-GB" sz="1200" dirty="0">
                <a:solidFill>
                  <a:srgbClr val="00148C"/>
                </a:solidFill>
                <a:cs typeface="Arial"/>
              </a:rPr>
              <a:t>While NG has limited control over the quantity of most elements of shrinkage gas, it does have some control over the price paid to replace the gas: </a:t>
            </a:r>
          </a:p>
        </p:txBody>
      </p:sp>
      <p:sp>
        <p:nvSpPr>
          <p:cNvPr id="18" name="Oval 17">
            <a:extLst>
              <a:ext uri="{FF2B5EF4-FFF2-40B4-BE49-F238E27FC236}">
                <a16:creationId xmlns:a16="http://schemas.microsoft.com/office/drawing/2014/main" id="{3D9F2D2C-9906-4AF7-A3DE-91F93B4944D0}"/>
              </a:ext>
            </a:extLst>
          </p:cNvPr>
          <p:cNvSpPr/>
          <p:nvPr/>
        </p:nvSpPr>
        <p:spPr bwMode="auto">
          <a:xfrm>
            <a:off x="333279" y="1465941"/>
            <a:ext cx="256142" cy="24788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bodyPr>
          <a:lstStyle/>
          <a:p>
            <a:pPr algn="ctr">
              <a:spcAft>
                <a:spcPts val="338"/>
              </a:spcAft>
            </a:pPr>
            <a:r>
              <a:rPr lang="en-GB" sz="1200" dirty="0">
                <a:solidFill>
                  <a:schemeClr val="bg1"/>
                </a:solidFill>
                <a:cs typeface="Arial"/>
              </a:rPr>
              <a:t>1</a:t>
            </a:r>
          </a:p>
        </p:txBody>
      </p:sp>
      <p:sp>
        <p:nvSpPr>
          <p:cNvPr id="47" name="Oval 46">
            <a:extLst>
              <a:ext uri="{FF2B5EF4-FFF2-40B4-BE49-F238E27FC236}">
                <a16:creationId xmlns:a16="http://schemas.microsoft.com/office/drawing/2014/main" id="{9316D7D8-3155-4117-8829-0117D7F66529}"/>
              </a:ext>
            </a:extLst>
          </p:cNvPr>
          <p:cNvSpPr/>
          <p:nvPr/>
        </p:nvSpPr>
        <p:spPr bwMode="auto">
          <a:xfrm>
            <a:off x="314593" y="2563559"/>
            <a:ext cx="256142" cy="24788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bodyPr>
          <a:lstStyle/>
          <a:p>
            <a:pPr algn="ctr">
              <a:spcAft>
                <a:spcPts val="338"/>
              </a:spcAft>
            </a:pPr>
            <a:r>
              <a:rPr lang="en-GB" sz="1200" dirty="0">
                <a:solidFill>
                  <a:schemeClr val="bg1"/>
                </a:solidFill>
                <a:cs typeface="Arial"/>
              </a:rPr>
              <a:t>2</a:t>
            </a:r>
          </a:p>
        </p:txBody>
      </p:sp>
      <p:sp>
        <p:nvSpPr>
          <p:cNvPr id="48" name="Oval 47">
            <a:extLst>
              <a:ext uri="{FF2B5EF4-FFF2-40B4-BE49-F238E27FC236}">
                <a16:creationId xmlns:a16="http://schemas.microsoft.com/office/drawing/2014/main" id="{A34E33D7-E810-4525-A5E4-2E046BAB03AD}"/>
              </a:ext>
            </a:extLst>
          </p:cNvPr>
          <p:cNvSpPr/>
          <p:nvPr/>
        </p:nvSpPr>
        <p:spPr bwMode="auto">
          <a:xfrm>
            <a:off x="314593" y="3653913"/>
            <a:ext cx="256142" cy="24788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bodyPr>
          <a:lstStyle/>
          <a:p>
            <a:pPr algn="ctr">
              <a:spcAft>
                <a:spcPts val="338"/>
              </a:spcAft>
            </a:pPr>
            <a:r>
              <a:rPr lang="en-GB" sz="1200" dirty="0">
                <a:solidFill>
                  <a:schemeClr val="bg1"/>
                </a:solidFill>
                <a:cs typeface="Arial"/>
              </a:rPr>
              <a:t>3</a:t>
            </a:r>
          </a:p>
        </p:txBody>
      </p:sp>
      <p:grpSp>
        <p:nvGrpSpPr>
          <p:cNvPr id="8" name="Group 7">
            <a:extLst>
              <a:ext uri="{FF2B5EF4-FFF2-40B4-BE49-F238E27FC236}">
                <a16:creationId xmlns:a16="http://schemas.microsoft.com/office/drawing/2014/main" id="{12D5E3FB-7DCA-4713-B1A0-A614DB7060AF}"/>
              </a:ext>
            </a:extLst>
          </p:cNvPr>
          <p:cNvGrpSpPr/>
          <p:nvPr/>
        </p:nvGrpSpPr>
        <p:grpSpPr>
          <a:xfrm>
            <a:off x="4736056" y="1612639"/>
            <a:ext cx="3947400" cy="1975612"/>
            <a:chOff x="4243607" y="2808491"/>
            <a:chExt cx="3947400" cy="1975612"/>
          </a:xfrm>
        </p:grpSpPr>
        <p:sp>
          <p:nvSpPr>
            <p:cNvPr id="67" name="Rectangle 66">
              <a:extLst>
                <a:ext uri="{FF2B5EF4-FFF2-40B4-BE49-F238E27FC236}">
                  <a16:creationId xmlns:a16="http://schemas.microsoft.com/office/drawing/2014/main" id="{65A0DA01-D12D-46A4-9CD1-F779A617416D}"/>
                </a:ext>
              </a:extLst>
            </p:cNvPr>
            <p:cNvSpPr/>
            <p:nvPr/>
          </p:nvSpPr>
          <p:spPr bwMode="auto">
            <a:xfrm>
              <a:off x="5303923" y="3593150"/>
              <a:ext cx="355956" cy="401996"/>
            </a:xfrm>
            <a:prstGeom prst="rect">
              <a:avLst/>
            </a:prstGeom>
            <a:solidFill>
              <a:schemeClr val="tx1">
                <a:lumMod val="20000"/>
                <a:lumOff val="80000"/>
              </a:schemeClr>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68" name="Rectangle 67">
              <a:extLst>
                <a:ext uri="{FF2B5EF4-FFF2-40B4-BE49-F238E27FC236}">
                  <a16:creationId xmlns:a16="http://schemas.microsoft.com/office/drawing/2014/main" id="{3D722A7D-1451-4CA7-9727-124E7254010F}"/>
                </a:ext>
              </a:extLst>
            </p:cNvPr>
            <p:cNvSpPr/>
            <p:nvPr/>
          </p:nvSpPr>
          <p:spPr bwMode="auto">
            <a:xfrm>
              <a:off x="5297131" y="4056643"/>
              <a:ext cx="355956" cy="401996"/>
            </a:xfrm>
            <a:prstGeom prst="rect">
              <a:avLst/>
            </a:prstGeom>
            <a:solidFill>
              <a:schemeClr val="tx1">
                <a:lumMod val="20000"/>
                <a:lumOff val="80000"/>
              </a:schemeClr>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69" name="Rectangle 68">
              <a:extLst>
                <a:ext uri="{FF2B5EF4-FFF2-40B4-BE49-F238E27FC236}">
                  <a16:creationId xmlns:a16="http://schemas.microsoft.com/office/drawing/2014/main" id="{0C70DCC6-A4EE-4590-8928-3D8AB9F7CEDC}"/>
                </a:ext>
              </a:extLst>
            </p:cNvPr>
            <p:cNvSpPr/>
            <p:nvPr/>
          </p:nvSpPr>
          <p:spPr bwMode="auto">
            <a:xfrm>
              <a:off x="5300374" y="3133225"/>
              <a:ext cx="352713" cy="401996"/>
            </a:xfrm>
            <a:prstGeom prst="rect">
              <a:avLst/>
            </a:prstGeom>
            <a:solidFill>
              <a:schemeClr val="tx1">
                <a:lumMod val="20000"/>
                <a:lumOff val="80000"/>
              </a:schemeClr>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59" name="Rectangle 58">
              <a:extLst>
                <a:ext uri="{FF2B5EF4-FFF2-40B4-BE49-F238E27FC236}">
                  <a16:creationId xmlns:a16="http://schemas.microsoft.com/office/drawing/2014/main" id="{B897B6E0-0874-4019-8CFF-CC25469BBE5A}"/>
                </a:ext>
              </a:extLst>
            </p:cNvPr>
            <p:cNvSpPr/>
            <p:nvPr/>
          </p:nvSpPr>
          <p:spPr bwMode="auto">
            <a:xfrm>
              <a:off x="6677534" y="3598760"/>
              <a:ext cx="355956" cy="401996"/>
            </a:xfrm>
            <a:prstGeom prst="rect">
              <a:avLst/>
            </a:prstGeom>
            <a:solidFill>
              <a:schemeClr val="tx1">
                <a:lumMod val="20000"/>
                <a:lumOff val="80000"/>
              </a:schemeClr>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65" name="Rectangle 64">
              <a:extLst>
                <a:ext uri="{FF2B5EF4-FFF2-40B4-BE49-F238E27FC236}">
                  <a16:creationId xmlns:a16="http://schemas.microsoft.com/office/drawing/2014/main" id="{C4843961-4A95-43BD-B927-FA4AA9408C8F}"/>
                </a:ext>
              </a:extLst>
            </p:cNvPr>
            <p:cNvSpPr/>
            <p:nvPr/>
          </p:nvSpPr>
          <p:spPr bwMode="auto">
            <a:xfrm>
              <a:off x="6670742" y="4062253"/>
              <a:ext cx="355956" cy="401996"/>
            </a:xfrm>
            <a:prstGeom prst="rect">
              <a:avLst/>
            </a:prstGeom>
            <a:solidFill>
              <a:schemeClr val="tx1">
                <a:lumMod val="20000"/>
                <a:lumOff val="80000"/>
              </a:schemeClr>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66" name="Rectangle 65">
              <a:extLst>
                <a:ext uri="{FF2B5EF4-FFF2-40B4-BE49-F238E27FC236}">
                  <a16:creationId xmlns:a16="http://schemas.microsoft.com/office/drawing/2014/main" id="{3ECE4A1B-0791-4985-A01A-8CC21E80D101}"/>
                </a:ext>
              </a:extLst>
            </p:cNvPr>
            <p:cNvSpPr/>
            <p:nvPr/>
          </p:nvSpPr>
          <p:spPr bwMode="auto">
            <a:xfrm>
              <a:off x="6673985" y="3138835"/>
              <a:ext cx="352713" cy="401996"/>
            </a:xfrm>
            <a:prstGeom prst="rect">
              <a:avLst/>
            </a:prstGeom>
            <a:solidFill>
              <a:schemeClr val="tx1">
                <a:lumMod val="20000"/>
                <a:lumOff val="80000"/>
              </a:schemeClr>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56" name="Rectangle 55">
              <a:extLst>
                <a:ext uri="{FF2B5EF4-FFF2-40B4-BE49-F238E27FC236}">
                  <a16:creationId xmlns:a16="http://schemas.microsoft.com/office/drawing/2014/main" id="{548379C2-8CCC-4E75-A2F5-82D31E8BEE1D}"/>
                </a:ext>
              </a:extLst>
            </p:cNvPr>
            <p:cNvSpPr/>
            <p:nvPr/>
          </p:nvSpPr>
          <p:spPr bwMode="auto">
            <a:xfrm>
              <a:off x="7090190" y="3593658"/>
              <a:ext cx="912464" cy="401996"/>
            </a:xfrm>
            <a:prstGeom prst="rect">
              <a:avLst/>
            </a:prstGeom>
            <a:solidFill>
              <a:schemeClr val="tx1">
                <a:lumMod val="20000"/>
                <a:lumOff val="80000"/>
              </a:schemeClr>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bodyPr>
            <a:lstStyle/>
            <a:p>
              <a:pPr>
                <a:spcAft>
                  <a:spcPts val="338"/>
                </a:spcAft>
              </a:pPr>
              <a:r>
                <a:rPr lang="en-GB" sz="713" dirty="0">
                  <a:cs typeface="Arial"/>
                </a:rPr>
                <a:t>NG can influence by blending low quality gas to improve standard</a:t>
              </a:r>
            </a:p>
          </p:txBody>
        </p:sp>
        <p:sp>
          <p:nvSpPr>
            <p:cNvPr id="57" name="Rectangle 56">
              <a:extLst>
                <a:ext uri="{FF2B5EF4-FFF2-40B4-BE49-F238E27FC236}">
                  <a16:creationId xmlns:a16="http://schemas.microsoft.com/office/drawing/2014/main" id="{92F78DF5-FF70-4522-8AD3-6EBEC53CCB36}"/>
                </a:ext>
              </a:extLst>
            </p:cNvPr>
            <p:cNvSpPr/>
            <p:nvPr/>
          </p:nvSpPr>
          <p:spPr bwMode="auto">
            <a:xfrm>
              <a:off x="7090190" y="4062253"/>
              <a:ext cx="912465" cy="401996"/>
            </a:xfrm>
            <a:prstGeom prst="rect">
              <a:avLst/>
            </a:prstGeom>
            <a:solidFill>
              <a:schemeClr val="tx1">
                <a:lumMod val="20000"/>
                <a:lumOff val="80000"/>
              </a:schemeClr>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bodyPr>
            <a:lstStyle/>
            <a:p>
              <a:pPr>
                <a:spcAft>
                  <a:spcPts val="338"/>
                </a:spcAft>
              </a:pPr>
              <a:r>
                <a:rPr lang="en-GB" sz="713" dirty="0">
                  <a:cs typeface="Arial"/>
                </a:rPr>
                <a:t>Limited control</a:t>
              </a:r>
            </a:p>
          </p:txBody>
        </p:sp>
        <p:sp>
          <p:nvSpPr>
            <p:cNvPr id="58" name="Rectangle 57">
              <a:extLst>
                <a:ext uri="{FF2B5EF4-FFF2-40B4-BE49-F238E27FC236}">
                  <a16:creationId xmlns:a16="http://schemas.microsoft.com/office/drawing/2014/main" id="{DC7DB494-C604-459A-A32E-E8071DEB3F89}"/>
                </a:ext>
              </a:extLst>
            </p:cNvPr>
            <p:cNvSpPr/>
            <p:nvPr/>
          </p:nvSpPr>
          <p:spPr bwMode="auto">
            <a:xfrm>
              <a:off x="7100093" y="3135487"/>
              <a:ext cx="904152" cy="401996"/>
            </a:xfrm>
            <a:prstGeom prst="rect">
              <a:avLst/>
            </a:prstGeom>
            <a:solidFill>
              <a:schemeClr val="tx1">
                <a:lumMod val="20000"/>
                <a:lumOff val="80000"/>
              </a:schemeClr>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bodyPr>
            <a:lstStyle/>
            <a:p>
              <a:pPr>
                <a:spcAft>
                  <a:spcPts val="338"/>
                </a:spcAft>
              </a:pPr>
              <a:r>
                <a:rPr lang="en-GB" sz="713" dirty="0">
                  <a:cs typeface="Arial"/>
                </a:rPr>
                <a:t>Potential to influence through efficient use of compressors</a:t>
              </a:r>
            </a:p>
          </p:txBody>
        </p:sp>
        <p:sp>
          <p:nvSpPr>
            <p:cNvPr id="4" name="Rectangle 3">
              <a:extLst>
                <a:ext uri="{FF2B5EF4-FFF2-40B4-BE49-F238E27FC236}">
                  <a16:creationId xmlns:a16="http://schemas.microsoft.com/office/drawing/2014/main" id="{0FEA0637-53DE-466D-9601-6524A8326AC0}"/>
                </a:ext>
              </a:extLst>
            </p:cNvPr>
            <p:cNvSpPr/>
            <p:nvPr/>
          </p:nvSpPr>
          <p:spPr bwMode="auto">
            <a:xfrm>
              <a:off x="5698775" y="3129877"/>
              <a:ext cx="929555" cy="1328762"/>
            </a:xfrm>
            <a:prstGeom prst="rect">
              <a:avLst/>
            </a:prstGeom>
            <a:solidFill>
              <a:schemeClr val="tx1">
                <a:lumMod val="20000"/>
                <a:lumOff val="80000"/>
              </a:schemeClr>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bodyPr>
            <a:lstStyle/>
            <a:p>
              <a:pPr>
                <a:spcAft>
                  <a:spcPts val="338"/>
                </a:spcAft>
              </a:pPr>
              <a:r>
                <a:rPr lang="en-GB" sz="713" dirty="0">
                  <a:cs typeface="Arial"/>
                </a:rPr>
                <a:t>Does not have control over general market price movements but actively trades in forward markets to minimise costs and hedge risk</a:t>
              </a:r>
            </a:p>
          </p:txBody>
        </p:sp>
        <p:sp>
          <p:nvSpPr>
            <p:cNvPr id="49" name="Rectangle 48">
              <a:extLst>
                <a:ext uri="{FF2B5EF4-FFF2-40B4-BE49-F238E27FC236}">
                  <a16:creationId xmlns:a16="http://schemas.microsoft.com/office/drawing/2014/main" id="{73FFB8BC-7C08-45B1-A01B-1E174302EDFC}"/>
                </a:ext>
              </a:extLst>
            </p:cNvPr>
            <p:cNvSpPr/>
            <p:nvPr/>
          </p:nvSpPr>
          <p:spPr bwMode="auto">
            <a:xfrm>
              <a:off x="4319877" y="3129877"/>
              <a:ext cx="933454" cy="401996"/>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noAutofit/>
            </a:bodyPr>
            <a:lstStyle/>
            <a:p>
              <a:pPr algn="ctr">
                <a:spcAft>
                  <a:spcPts val="338"/>
                </a:spcAft>
              </a:pPr>
              <a:r>
                <a:rPr lang="en-GB" sz="1350" dirty="0">
                  <a:solidFill>
                    <a:schemeClr val="bg1"/>
                  </a:solidFill>
                  <a:cs typeface="Arial"/>
                </a:rPr>
                <a:t>CFU</a:t>
              </a:r>
            </a:p>
          </p:txBody>
        </p:sp>
        <p:sp>
          <p:nvSpPr>
            <p:cNvPr id="50" name="Rectangle 49">
              <a:extLst>
                <a:ext uri="{FF2B5EF4-FFF2-40B4-BE49-F238E27FC236}">
                  <a16:creationId xmlns:a16="http://schemas.microsoft.com/office/drawing/2014/main" id="{FA3B1282-C9FD-4459-94C4-08E82EF19EAB}"/>
                </a:ext>
              </a:extLst>
            </p:cNvPr>
            <p:cNvSpPr/>
            <p:nvPr/>
          </p:nvSpPr>
          <p:spPr bwMode="auto">
            <a:xfrm>
              <a:off x="4318487" y="3578920"/>
              <a:ext cx="933454" cy="401996"/>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noAutofit/>
            </a:bodyPr>
            <a:lstStyle/>
            <a:p>
              <a:pPr algn="ctr">
                <a:spcAft>
                  <a:spcPts val="338"/>
                </a:spcAft>
              </a:pPr>
              <a:r>
                <a:rPr lang="en-GB" sz="1350" dirty="0">
                  <a:solidFill>
                    <a:schemeClr val="bg1"/>
                  </a:solidFill>
                  <a:cs typeface="Arial"/>
                </a:rPr>
                <a:t>CVS</a:t>
              </a:r>
            </a:p>
          </p:txBody>
        </p:sp>
        <p:sp>
          <p:nvSpPr>
            <p:cNvPr id="51" name="Rectangle 50">
              <a:extLst>
                <a:ext uri="{FF2B5EF4-FFF2-40B4-BE49-F238E27FC236}">
                  <a16:creationId xmlns:a16="http://schemas.microsoft.com/office/drawing/2014/main" id="{BBF8B011-D09E-49D1-9A40-3FD60B300033}"/>
                </a:ext>
              </a:extLst>
            </p:cNvPr>
            <p:cNvSpPr/>
            <p:nvPr/>
          </p:nvSpPr>
          <p:spPr bwMode="auto">
            <a:xfrm>
              <a:off x="4318487" y="4062253"/>
              <a:ext cx="933454" cy="401996"/>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noAutofit/>
            </a:bodyPr>
            <a:lstStyle/>
            <a:p>
              <a:pPr algn="ctr">
                <a:spcAft>
                  <a:spcPts val="338"/>
                </a:spcAft>
              </a:pPr>
              <a:r>
                <a:rPr lang="en-GB" sz="1350" dirty="0">
                  <a:solidFill>
                    <a:schemeClr val="bg1"/>
                  </a:solidFill>
                  <a:cs typeface="Arial"/>
                </a:rPr>
                <a:t>UAG</a:t>
              </a:r>
            </a:p>
          </p:txBody>
        </p:sp>
        <p:sp>
          <p:nvSpPr>
            <p:cNvPr id="52" name="Rectangle 51">
              <a:extLst>
                <a:ext uri="{FF2B5EF4-FFF2-40B4-BE49-F238E27FC236}">
                  <a16:creationId xmlns:a16="http://schemas.microsoft.com/office/drawing/2014/main" id="{219D26DD-4675-4E98-A002-6D0F4B18AEEE}"/>
                </a:ext>
              </a:extLst>
            </p:cNvPr>
            <p:cNvSpPr/>
            <p:nvPr/>
          </p:nvSpPr>
          <p:spPr bwMode="auto">
            <a:xfrm>
              <a:off x="5297131" y="2808491"/>
              <a:ext cx="1328462" cy="205752"/>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noAutofit/>
            </a:bodyPr>
            <a:lstStyle/>
            <a:p>
              <a:pPr algn="ctr">
                <a:spcAft>
                  <a:spcPts val="338"/>
                </a:spcAft>
              </a:pPr>
              <a:r>
                <a:rPr lang="en-GB" sz="1350" dirty="0">
                  <a:solidFill>
                    <a:schemeClr val="bg1"/>
                  </a:solidFill>
                  <a:cs typeface="Arial"/>
                </a:rPr>
                <a:t>Price</a:t>
              </a:r>
            </a:p>
          </p:txBody>
        </p:sp>
        <p:sp>
          <p:nvSpPr>
            <p:cNvPr id="53" name="Rectangle 52">
              <a:extLst>
                <a:ext uri="{FF2B5EF4-FFF2-40B4-BE49-F238E27FC236}">
                  <a16:creationId xmlns:a16="http://schemas.microsoft.com/office/drawing/2014/main" id="{93B562A8-8064-4B6D-AF37-45BEEBEA7697}"/>
                </a:ext>
              </a:extLst>
            </p:cNvPr>
            <p:cNvSpPr/>
            <p:nvPr/>
          </p:nvSpPr>
          <p:spPr bwMode="auto">
            <a:xfrm>
              <a:off x="6677534" y="2808491"/>
              <a:ext cx="1325120" cy="205752"/>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68576" tIns="34289" rIns="68576" bIns="34289" numCol="1" rtlCol="0" anchor="ctr" anchorCtr="0" compatLnSpc="1">
              <a:prstTxWarp prst="textNoShape">
                <a:avLst/>
              </a:prstTxWarp>
              <a:noAutofit/>
            </a:bodyPr>
            <a:lstStyle/>
            <a:p>
              <a:pPr algn="ctr">
                <a:spcAft>
                  <a:spcPts val="338"/>
                </a:spcAft>
              </a:pPr>
              <a:r>
                <a:rPr lang="en-GB" sz="1350" dirty="0">
                  <a:solidFill>
                    <a:schemeClr val="bg1"/>
                  </a:solidFill>
                  <a:cs typeface="Arial"/>
                </a:rPr>
                <a:t>Quantity</a:t>
              </a:r>
            </a:p>
          </p:txBody>
        </p:sp>
        <p:sp>
          <p:nvSpPr>
            <p:cNvPr id="24" name="Rectangle 23">
              <a:extLst>
                <a:ext uri="{FF2B5EF4-FFF2-40B4-BE49-F238E27FC236}">
                  <a16:creationId xmlns:a16="http://schemas.microsoft.com/office/drawing/2014/main" id="{2C2DDFDD-CD9B-4D26-B133-BC30BF3755E7}"/>
                </a:ext>
              </a:extLst>
            </p:cNvPr>
            <p:cNvSpPr/>
            <p:nvPr/>
          </p:nvSpPr>
          <p:spPr bwMode="auto">
            <a:xfrm>
              <a:off x="4243607" y="3061868"/>
              <a:ext cx="3793337" cy="521853"/>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2" name="Oval 1">
              <a:extLst>
                <a:ext uri="{FF2B5EF4-FFF2-40B4-BE49-F238E27FC236}">
                  <a16:creationId xmlns:a16="http://schemas.microsoft.com/office/drawing/2014/main" id="{9E54DCF4-FC3A-48CD-ADC4-E4D0B6979534}"/>
                </a:ext>
              </a:extLst>
            </p:cNvPr>
            <p:cNvSpPr/>
            <p:nvPr/>
          </p:nvSpPr>
          <p:spPr bwMode="auto">
            <a:xfrm>
              <a:off x="5353297" y="3197178"/>
              <a:ext cx="242537" cy="238517"/>
            </a:xfrm>
            <a:prstGeom prst="ellipse">
              <a:avLst/>
            </a:prstGeom>
            <a:solidFill>
              <a:srgbClr val="3CE12D"/>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35" name="Oval 34">
              <a:extLst>
                <a:ext uri="{FF2B5EF4-FFF2-40B4-BE49-F238E27FC236}">
                  <a16:creationId xmlns:a16="http://schemas.microsoft.com/office/drawing/2014/main" id="{D6B86A9C-01FE-4B15-B51C-95BD5A6F9034}"/>
                </a:ext>
              </a:extLst>
            </p:cNvPr>
            <p:cNvSpPr/>
            <p:nvPr/>
          </p:nvSpPr>
          <p:spPr bwMode="auto">
            <a:xfrm>
              <a:off x="5350054" y="3652687"/>
              <a:ext cx="242537" cy="238517"/>
            </a:xfrm>
            <a:prstGeom prst="ellipse">
              <a:avLst/>
            </a:prstGeom>
            <a:solidFill>
              <a:srgbClr val="3CE12D"/>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36" name="Oval 35">
              <a:extLst>
                <a:ext uri="{FF2B5EF4-FFF2-40B4-BE49-F238E27FC236}">
                  <a16:creationId xmlns:a16="http://schemas.microsoft.com/office/drawing/2014/main" id="{788E4FF8-627D-4604-A5B9-3BF2691E2765}"/>
                </a:ext>
              </a:extLst>
            </p:cNvPr>
            <p:cNvSpPr/>
            <p:nvPr/>
          </p:nvSpPr>
          <p:spPr bwMode="auto">
            <a:xfrm>
              <a:off x="5350054" y="4131609"/>
              <a:ext cx="242537" cy="238517"/>
            </a:xfrm>
            <a:prstGeom prst="ellipse">
              <a:avLst/>
            </a:prstGeom>
            <a:solidFill>
              <a:srgbClr val="3CE12D"/>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37" name="Oval 36">
              <a:extLst>
                <a:ext uri="{FF2B5EF4-FFF2-40B4-BE49-F238E27FC236}">
                  <a16:creationId xmlns:a16="http://schemas.microsoft.com/office/drawing/2014/main" id="{27CF682F-5F94-4CC3-A3EA-CD5168C93453}"/>
                </a:ext>
              </a:extLst>
            </p:cNvPr>
            <p:cNvSpPr/>
            <p:nvPr/>
          </p:nvSpPr>
          <p:spPr bwMode="auto">
            <a:xfrm>
              <a:off x="6734042" y="3639612"/>
              <a:ext cx="242537" cy="23851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38" name="Oval 37">
              <a:extLst>
                <a:ext uri="{FF2B5EF4-FFF2-40B4-BE49-F238E27FC236}">
                  <a16:creationId xmlns:a16="http://schemas.microsoft.com/office/drawing/2014/main" id="{EB09798C-BE57-457F-8F91-7DAED0F5298D}"/>
                </a:ext>
              </a:extLst>
            </p:cNvPr>
            <p:cNvSpPr/>
            <p:nvPr/>
          </p:nvSpPr>
          <p:spPr bwMode="auto">
            <a:xfrm>
              <a:off x="6734042" y="3183877"/>
              <a:ext cx="242537" cy="23851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40" name="Oval 39">
              <a:extLst>
                <a:ext uri="{FF2B5EF4-FFF2-40B4-BE49-F238E27FC236}">
                  <a16:creationId xmlns:a16="http://schemas.microsoft.com/office/drawing/2014/main" id="{7F98209D-960A-43C8-8C20-71A50CB01840}"/>
                </a:ext>
              </a:extLst>
            </p:cNvPr>
            <p:cNvSpPr/>
            <p:nvPr/>
          </p:nvSpPr>
          <p:spPr bwMode="auto">
            <a:xfrm>
              <a:off x="6734042" y="4105033"/>
              <a:ext cx="242537" cy="23851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70" name="Freeform 79">
              <a:extLst>
                <a:ext uri="{FF2B5EF4-FFF2-40B4-BE49-F238E27FC236}">
                  <a16:creationId xmlns:a16="http://schemas.microsoft.com/office/drawing/2014/main" id="{3E4D3EA2-09CD-4D21-84BB-EF0724BCC8DE}"/>
                </a:ext>
              </a:extLst>
            </p:cNvPr>
            <p:cNvSpPr>
              <a:spLocks/>
            </p:cNvSpPr>
            <p:nvPr/>
          </p:nvSpPr>
          <p:spPr bwMode="auto">
            <a:xfrm>
              <a:off x="5475625" y="3199833"/>
              <a:ext cx="124292" cy="130240"/>
            </a:xfrm>
            <a:custGeom>
              <a:avLst/>
              <a:gdLst/>
              <a:ahLst/>
              <a:cxnLst>
                <a:cxn ang="0">
                  <a:pos x="0" y="0"/>
                </a:cxn>
                <a:cxn ang="0">
                  <a:pos x="48" y="0"/>
                </a:cxn>
                <a:cxn ang="0">
                  <a:pos x="98" y="14"/>
                </a:cxn>
                <a:cxn ang="0">
                  <a:pos x="144" y="38"/>
                </a:cxn>
                <a:cxn ang="0">
                  <a:pos x="176" y="56"/>
                </a:cxn>
                <a:cxn ang="0">
                  <a:pos x="212" y="92"/>
                </a:cxn>
                <a:cxn ang="0">
                  <a:pos x="238" y="128"/>
                </a:cxn>
                <a:cxn ang="0">
                  <a:pos x="258" y="160"/>
                </a:cxn>
                <a:cxn ang="0">
                  <a:pos x="276" y="204"/>
                </a:cxn>
                <a:cxn ang="0">
                  <a:pos x="286" y="242"/>
                </a:cxn>
                <a:cxn ang="0">
                  <a:pos x="288" y="276"/>
                </a:cxn>
                <a:cxn ang="0">
                  <a:pos x="288" y="288"/>
                </a:cxn>
                <a:cxn ang="0">
                  <a:pos x="0" y="288"/>
                </a:cxn>
                <a:cxn ang="0">
                  <a:pos x="0" y="0"/>
                </a:cxn>
              </a:cxnLst>
              <a:rect l="0" t="0" r="r" b="b"/>
              <a:pathLst>
                <a:path w="288" h="288">
                  <a:moveTo>
                    <a:pt x="0" y="0"/>
                  </a:moveTo>
                  <a:lnTo>
                    <a:pt x="48" y="0"/>
                  </a:lnTo>
                  <a:lnTo>
                    <a:pt x="98" y="14"/>
                  </a:lnTo>
                  <a:lnTo>
                    <a:pt x="144" y="38"/>
                  </a:lnTo>
                  <a:lnTo>
                    <a:pt x="176" y="56"/>
                  </a:lnTo>
                  <a:lnTo>
                    <a:pt x="212" y="92"/>
                  </a:lnTo>
                  <a:lnTo>
                    <a:pt x="238" y="128"/>
                  </a:lnTo>
                  <a:lnTo>
                    <a:pt x="258" y="160"/>
                  </a:lnTo>
                  <a:lnTo>
                    <a:pt x="276" y="204"/>
                  </a:lnTo>
                  <a:lnTo>
                    <a:pt x="286" y="242"/>
                  </a:lnTo>
                  <a:lnTo>
                    <a:pt x="288" y="276"/>
                  </a:lnTo>
                  <a:lnTo>
                    <a:pt x="288" y="288"/>
                  </a:lnTo>
                  <a:lnTo>
                    <a:pt x="0" y="288"/>
                  </a:lnTo>
                  <a:lnTo>
                    <a:pt x="0" y="0"/>
                  </a:lnTo>
                  <a:close/>
                </a:path>
              </a:pathLst>
            </a:custGeom>
            <a:solidFill>
              <a:srgbClr val="FFB45A"/>
            </a:solidFill>
            <a:ln w="9525">
              <a:solidFill>
                <a:srgbClr val="FFB45A"/>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0" fontAlgn="auto" hangingPunct="0">
                <a:spcBef>
                  <a:spcPts val="0"/>
                </a:spcBef>
                <a:spcAft>
                  <a:spcPts val="0"/>
                </a:spcAft>
                <a:defRPr/>
              </a:pPr>
              <a:endParaRPr lang="en-US" kern="0" dirty="0">
                <a:solidFill>
                  <a:sysClr val="windowText" lastClr="000000"/>
                </a:solidFill>
                <a:ea typeface="ＭＳ Ｐゴシック"/>
                <a:cs typeface="ＭＳ Ｐゴシック"/>
              </a:endParaRPr>
            </a:p>
          </p:txBody>
        </p:sp>
        <p:sp>
          <p:nvSpPr>
            <p:cNvPr id="71" name="Freeform 81">
              <a:extLst>
                <a:ext uri="{FF2B5EF4-FFF2-40B4-BE49-F238E27FC236}">
                  <a16:creationId xmlns:a16="http://schemas.microsoft.com/office/drawing/2014/main" id="{B126146E-C8DB-4C6C-9E6C-2C36E539FA17}"/>
                </a:ext>
              </a:extLst>
            </p:cNvPr>
            <p:cNvSpPr>
              <a:spLocks/>
            </p:cNvSpPr>
            <p:nvPr/>
          </p:nvSpPr>
          <p:spPr bwMode="auto">
            <a:xfrm flipV="1">
              <a:off x="5471542" y="3309210"/>
              <a:ext cx="126980" cy="125213"/>
            </a:xfrm>
            <a:custGeom>
              <a:avLst/>
              <a:gdLst/>
              <a:ahLst/>
              <a:cxnLst>
                <a:cxn ang="0">
                  <a:pos x="0" y="0"/>
                </a:cxn>
                <a:cxn ang="0">
                  <a:pos x="48" y="0"/>
                </a:cxn>
                <a:cxn ang="0">
                  <a:pos x="98" y="14"/>
                </a:cxn>
                <a:cxn ang="0">
                  <a:pos x="144" y="38"/>
                </a:cxn>
                <a:cxn ang="0">
                  <a:pos x="176" y="56"/>
                </a:cxn>
                <a:cxn ang="0">
                  <a:pos x="212" y="92"/>
                </a:cxn>
                <a:cxn ang="0">
                  <a:pos x="238" y="128"/>
                </a:cxn>
                <a:cxn ang="0">
                  <a:pos x="258" y="160"/>
                </a:cxn>
                <a:cxn ang="0">
                  <a:pos x="276" y="204"/>
                </a:cxn>
                <a:cxn ang="0">
                  <a:pos x="286" y="242"/>
                </a:cxn>
                <a:cxn ang="0">
                  <a:pos x="288" y="276"/>
                </a:cxn>
                <a:cxn ang="0">
                  <a:pos x="288" y="288"/>
                </a:cxn>
                <a:cxn ang="0">
                  <a:pos x="0" y="288"/>
                </a:cxn>
                <a:cxn ang="0">
                  <a:pos x="0" y="0"/>
                </a:cxn>
              </a:cxnLst>
              <a:rect l="0" t="0" r="r" b="b"/>
              <a:pathLst>
                <a:path w="288" h="288">
                  <a:moveTo>
                    <a:pt x="0" y="0"/>
                  </a:moveTo>
                  <a:lnTo>
                    <a:pt x="48" y="0"/>
                  </a:lnTo>
                  <a:lnTo>
                    <a:pt x="98" y="14"/>
                  </a:lnTo>
                  <a:lnTo>
                    <a:pt x="144" y="38"/>
                  </a:lnTo>
                  <a:lnTo>
                    <a:pt x="176" y="56"/>
                  </a:lnTo>
                  <a:lnTo>
                    <a:pt x="212" y="92"/>
                  </a:lnTo>
                  <a:lnTo>
                    <a:pt x="238" y="128"/>
                  </a:lnTo>
                  <a:lnTo>
                    <a:pt x="258" y="160"/>
                  </a:lnTo>
                  <a:lnTo>
                    <a:pt x="276" y="204"/>
                  </a:lnTo>
                  <a:lnTo>
                    <a:pt x="286" y="242"/>
                  </a:lnTo>
                  <a:lnTo>
                    <a:pt x="288" y="276"/>
                  </a:lnTo>
                  <a:lnTo>
                    <a:pt x="288" y="288"/>
                  </a:lnTo>
                  <a:lnTo>
                    <a:pt x="0" y="288"/>
                  </a:lnTo>
                  <a:lnTo>
                    <a:pt x="0" y="0"/>
                  </a:lnTo>
                  <a:close/>
                </a:path>
              </a:pathLst>
            </a:custGeom>
            <a:solidFill>
              <a:srgbClr val="FFB45A"/>
            </a:solidFill>
            <a:ln w="9525">
              <a:solidFill>
                <a:srgbClr val="FFB45A"/>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0" fontAlgn="auto" hangingPunct="0">
                <a:spcBef>
                  <a:spcPts val="0"/>
                </a:spcBef>
                <a:spcAft>
                  <a:spcPts val="0"/>
                </a:spcAft>
                <a:defRPr/>
              </a:pPr>
              <a:endParaRPr lang="en-US" kern="0" dirty="0">
                <a:solidFill>
                  <a:sysClr val="windowText" lastClr="000000"/>
                </a:solidFill>
                <a:ea typeface="ＭＳ Ｐゴシック"/>
                <a:cs typeface="ＭＳ Ｐゴシック"/>
              </a:endParaRPr>
            </a:p>
          </p:txBody>
        </p:sp>
        <p:sp>
          <p:nvSpPr>
            <p:cNvPr id="72" name="Freeform 79">
              <a:extLst>
                <a:ext uri="{FF2B5EF4-FFF2-40B4-BE49-F238E27FC236}">
                  <a16:creationId xmlns:a16="http://schemas.microsoft.com/office/drawing/2014/main" id="{BE202204-A3FD-4AF7-9BDD-C5280D2D94F7}"/>
                </a:ext>
              </a:extLst>
            </p:cNvPr>
            <p:cNvSpPr>
              <a:spLocks/>
            </p:cNvSpPr>
            <p:nvPr/>
          </p:nvSpPr>
          <p:spPr bwMode="auto">
            <a:xfrm>
              <a:off x="5474230" y="3646678"/>
              <a:ext cx="124292" cy="130240"/>
            </a:xfrm>
            <a:custGeom>
              <a:avLst/>
              <a:gdLst/>
              <a:ahLst/>
              <a:cxnLst>
                <a:cxn ang="0">
                  <a:pos x="0" y="0"/>
                </a:cxn>
                <a:cxn ang="0">
                  <a:pos x="48" y="0"/>
                </a:cxn>
                <a:cxn ang="0">
                  <a:pos x="98" y="14"/>
                </a:cxn>
                <a:cxn ang="0">
                  <a:pos x="144" y="38"/>
                </a:cxn>
                <a:cxn ang="0">
                  <a:pos x="176" y="56"/>
                </a:cxn>
                <a:cxn ang="0">
                  <a:pos x="212" y="92"/>
                </a:cxn>
                <a:cxn ang="0">
                  <a:pos x="238" y="128"/>
                </a:cxn>
                <a:cxn ang="0">
                  <a:pos x="258" y="160"/>
                </a:cxn>
                <a:cxn ang="0">
                  <a:pos x="276" y="204"/>
                </a:cxn>
                <a:cxn ang="0">
                  <a:pos x="286" y="242"/>
                </a:cxn>
                <a:cxn ang="0">
                  <a:pos x="288" y="276"/>
                </a:cxn>
                <a:cxn ang="0">
                  <a:pos x="288" y="288"/>
                </a:cxn>
                <a:cxn ang="0">
                  <a:pos x="0" y="288"/>
                </a:cxn>
                <a:cxn ang="0">
                  <a:pos x="0" y="0"/>
                </a:cxn>
              </a:cxnLst>
              <a:rect l="0" t="0" r="r" b="b"/>
              <a:pathLst>
                <a:path w="288" h="288">
                  <a:moveTo>
                    <a:pt x="0" y="0"/>
                  </a:moveTo>
                  <a:lnTo>
                    <a:pt x="48" y="0"/>
                  </a:lnTo>
                  <a:lnTo>
                    <a:pt x="98" y="14"/>
                  </a:lnTo>
                  <a:lnTo>
                    <a:pt x="144" y="38"/>
                  </a:lnTo>
                  <a:lnTo>
                    <a:pt x="176" y="56"/>
                  </a:lnTo>
                  <a:lnTo>
                    <a:pt x="212" y="92"/>
                  </a:lnTo>
                  <a:lnTo>
                    <a:pt x="238" y="128"/>
                  </a:lnTo>
                  <a:lnTo>
                    <a:pt x="258" y="160"/>
                  </a:lnTo>
                  <a:lnTo>
                    <a:pt x="276" y="204"/>
                  </a:lnTo>
                  <a:lnTo>
                    <a:pt x="286" y="242"/>
                  </a:lnTo>
                  <a:lnTo>
                    <a:pt x="288" y="276"/>
                  </a:lnTo>
                  <a:lnTo>
                    <a:pt x="288" y="288"/>
                  </a:lnTo>
                  <a:lnTo>
                    <a:pt x="0" y="288"/>
                  </a:lnTo>
                  <a:lnTo>
                    <a:pt x="0" y="0"/>
                  </a:lnTo>
                  <a:close/>
                </a:path>
              </a:pathLst>
            </a:custGeom>
            <a:solidFill>
              <a:srgbClr val="FFB45A"/>
            </a:solidFill>
            <a:ln w="9525">
              <a:solidFill>
                <a:srgbClr val="FFB45A"/>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0" fontAlgn="auto" hangingPunct="0">
                <a:spcBef>
                  <a:spcPts val="0"/>
                </a:spcBef>
                <a:spcAft>
                  <a:spcPts val="0"/>
                </a:spcAft>
                <a:defRPr/>
              </a:pPr>
              <a:endParaRPr lang="en-US" kern="0" dirty="0">
                <a:solidFill>
                  <a:sysClr val="windowText" lastClr="000000"/>
                </a:solidFill>
                <a:ea typeface="ＭＳ Ｐゴシック"/>
                <a:cs typeface="ＭＳ Ｐゴシック"/>
              </a:endParaRPr>
            </a:p>
          </p:txBody>
        </p:sp>
        <p:sp>
          <p:nvSpPr>
            <p:cNvPr id="73" name="Freeform 81">
              <a:extLst>
                <a:ext uri="{FF2B5EF4-FFF2-40B4-BE49-F238E27FC236}">
                  <a16:creationId xmlns:a16="http://schemas.microsoft.com/office/drawing/2014/main" id="{93BE72BA-109B-4F79-96A9-8B36DE11BE6B}"/>
                </a:ext>
              </a:extLst>
            </p:cNvPr>
            <p:cNvSpPr>
              <a:spLocks/>
            </p:cNvSpPr>
            <p:nvPr/>
          </p:nvSpPr>
          <p:spPr bwMode="auto">
            <a:xfrm flipV="1">
              <a:off x="5471322" y="3751028"/>
              <a:ext cx="126880" cy="130239"/>
            </a:xfrm>
            <a:custGeom>
              <a:avLst/>
              <a:gdLst/>
              <a:ahLst/>
              <a:cxnLst>
                <a:cxn ang="0">
                  <a:pos x="0" y="0"/>
                </a:cxn>
                <a:cxn ang="0">
                  <a:pos x="48" y="0"/>
                </a:cxn>
                <a:cxn ang="0">
                  <a:pos x="98" y="14"/>
                </a:cxn>
                <a:cxn ang="0">
                  <a:pos x="144" y="38"/>
                </a:cxn>
                <a:cxn ang="0">
                  <a:pos x="176" y="56"/>
                </a:cxn>
                <a:cxn ang="0">
                  <a:pos x="212" y="92"/>
                </a:cxn>
                <a:cxn ang="0">
                  <a:pos x="238" y="128"/>
                </a:cxn>
                <a:cxn ang="0">
                  <a:pos x="258" y="160"/>
                </a:cxn>
                <a:cxn ang="0">
                  <a:pos x="276" y="204"/>
                </a:cxn>
                <a:cxn ang="0">
                  <a:pos x="286" y="242"/>
                </a:cxn>
                <a:cxn ang="0">
                  <a:pos x="288" y="276"/>
                </a:cxn>
                <a:cxn ang="0">
                  <a:pos x="288" y="288"/>
                </a:cxn>
                <a:cxn ang="0">
                  <a:pos x="0" y="288"/>
                </a:cxn>
                <a:cxn ang="0">
                  <a:pos x="0" y="0"/>
                </a:cxn>
              </a:cxnLst>
              <a:rect l="0" t="0" r="r" b="b"/>
              <a:pathLst>
                <a:path w="288" h="288">
                  <a:moveTo>
                    <a:pt x="0" y="0"/>
                  </a:moveTo>
                  <a:lnTo>
                    <a:pt x="48" y="0"/>
                  </a:lnTo>
                  <a:lnTo>
                    <a:pt x="98" y="14"/>
                  </a:lnTo>
                  <a:lnTo>
                    <a:pt x="144" y="38"/>
                  </a:lnTo>
                  <a:lnTo>
                    <a:pt x="176" y="56"/>
                  </a:lnTo>
                  <a:lnTo>
                    <a:pt x="212" y="92"/>
                  </a:lnTo>
                  <a:lnTo>
                    <a:pt x="238" y="128"/>
                  </a:lnTo>
                  <a:lnTo>
                    <a:pt x="258" y="160"/>
                  </a:lnTo>
                  <a:lnTo>
                    <a:pt x="276" y="204"/>
                  </a:lnTo>
                  <a:lnTo>
                    <a:pt x="286" y="242"/>
                  </a:lnTo>
                  <a:lnTo>
                    <a:pt x="288" y="276"/>
                  </a:lnTo>
                  <a:lnTo>
                    <a:pt x="288" y="288"/>
                  </a:lnTo>
                  <a:lnTo>
                    <a:pt x="0" y="288"/>
                  </a:lnTo>
                  <a:lnTo>
                    <a:pt x="0" y="0"/>
                  </a:lnTo>
                  <a:close/>
                </a:path>
              </a:pathLst>
            </a:custGeom>
            <a:solidFill>
              <a:srgbClr val="FFB45A"/>
            </a:solidFill>
            <a:ln w="9525">
              <a:solidFill>
                <a:srgbClr val="FFB45A"/>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0" fontAlgn="auto" hangingPunct="0">
                <a:spcBef>
                  <a:spcPts val="0"/>
                </a:spcBef>
                <a:spcAft>
                  <a:spcPts val="0"/>
                </a:spcAft>
                <a:defRPr/>
              </a:pPr>
              <a:endParaRPr lang="en-US" kern="0" dirty="0">
                <a:solidFill>
                  <a:sysClr val="windowText" lastClr="000000"/>
                </a:solidFill>
                <a:ea typeface="ＭＳ Ｐゴシック"/>
                <a:cs typeface="ＭＳ Ｐゴシック"/>
              </a:endParaRPr>
            </a:p>
          </p:txBody>
        </p:sp>
        <p:sp>
          <p:nvSpPr>
            <p:cNvPr id="74" name="Freeform 79">
              <a:extLst>
                <a:ext uri="{FF2B5EF4-FFF2-40B4-BE49-F238E27FC236}">
                  <a16:creationId xmlns:a16="http://schemas.microsoft.com/office/drawing/2014/main" id="{2E352731-91E9-4079-B142-3C49289E1F1D}"/>
                </a:ext>
              </a:extLst>
            </p:cNvPr>
            <p:cNvSpPr>
              <a:spLocks/>
            </p:cNvSpPr>
            <p:nvPr/>
          </p:nvSpPr>
          <p:spPr bwMode="auto">
            <a:xfrm>
              <a:off x="5474230" y="4132408"/>
              <a:ext cx="124292" cy="130240"/>
            </a:xfrm>
            <a:custGeom>
              <a:avLst/>
              <a:gdLst/>
              <a:ahLst/>
              <a:cxnLst>
                <a:cxn ang="0">
                  <a:pos x="0" y="0"/>
                </a:cxn>
                <a:cxn ang="0">
                  <a:pos x="48" y="0"/>
                </a:cxn>
                <a:cxn ang="0">
                  <a:pos x="98" y="14"/>
                </a:cxn>
                <a:cxn ang="0">
                  <a:pos x="144" y="38"/>
                </a:cxn>
                <a:cxn ang="0">
                  <a:pos x="176" y="56"/>
                </a:cxn>
                <a:cxn ang="0">
                  <a:pos x="212" y="92"/>
                </a:cxn>
                <a:cxn ang="0">
                  <a:pos x="238" y="128"/>
                </a:cxn>
                <a:cxn ang="0">
                  <a:pos x="258" y="160"/>
                </a:cxn>
                <a:cxn ang="0">
                  <a:pos x="276" y="204"/>
                </a:cxn>
                <a:cxn ang="0">
                  <a:pos x="286" y="242"/>
                </a:cxn>
                <a:cxn ang="0">
                  <a:pos x="288" y="276"/>
                </a:cxn>
                <a:cxn ang="0">
                  <a:pos x="288" y="288"/>
                </a:cxn>
                <a:cxn ang="0">
                  <a:pos x="0" y="288"/>
                </a:cxn>
                <a:cxn ang="0">
                  <a:pos x="0" y="0"/>
                </a:cxn>
              </a:cxnLst>
              <a:rect l="0" t="0" r="r" b="b"/>
              <a:pathLst>
                <a:path w="288" h="288">
                  <a:moveTo>
                    <a:pt x="0" y="0"/>
                  </a:moveTo>
                  <a:lnTo>
                    <a:pt x="48" y="0"/>
                  </a:lnTo>
                  <a:lnTo>
                    <a:pt x="98" y="14"/>
                  </a:lnTo>
                  <a:lnTo>
                    <a:pt x="144" y="38"/>
                  </a:lnTo>
                  <a:lnTo>
                    <a:pt x="176" y="56"/>
                  </a:lnTo>
                  <a:lnTo>
                    <a:pt x="212" y="92"/>
                  </a:lnTo>
                  <a:lnTo>
                    <a:pt x="238" y="128"/>
                  </a:lnTo>
                  <a:lnTo>
                    <a:pt x="258" y="160"/>
                  </a:lnTo>
                  <a:lnTo>
                    <a:pt x="276" y="204"/>
                  </a:lnTo>
                  <a:lnTo>
                    <a:pt x="286" y="242"/>
                  </a:lnTo>
                  <a:lnTo>
                    <a:pt x="288" y="276"/>
                  </a:lnTo>
                  <a:lnTo>
                    <a:pt x="288" y="288"/>
                  </a:lnTo>
                  <a:lnTo>
                    <a:pt x="0" y="288"/>
                  </a:lnTo>
                  <a:lnTo>
                    <a:pt x="0" y="0"/>
                  </a:lnTo>
                  <a:close/>
                </a:path>
              </a:pathLst>
            </a:custGeom>
            <a:solidFill>
              <a:srgbClr val="FFB45A"/>
            </a:solidFill>
            <a:ln w="9525">
              <a:solidFill>
                <a:srgbClr val="FFB45A"/>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0" fontAlgn="auto" hangingPunct="0">
                <a:spcBef>
                  <a:spcPts val="0"/>
                </a:spcBef>
                <a:spcAft>
                  <a:spcPts val="0"/>
                </a:spcAft>
                <a:defRPr/>
              </a:pPr>
              <a:endParaRPr lang="en-US" kern="0" dirty="0">
                <a:solidFill>
                  <a:sysClr val="windowText" lastClr="000000"/>
                </a:solidFill>
                <a:ea typeface="ＭＳ Ｐゴシック"/>
                <a:cs typeface="ＭＳ Ｐゴシック"/>
              </a:endParaRPr>
            </a:p>
          </p:txBody>
        </p:sp>
        <p:sp>
          <p:nvSpPr>
            <p:cNvPr id="75" name="Freeform 81">
              <a:extLst>
                <a:ext uri="{FF2B5EF4-FFF2-40B4-BE49-F238E27FC236}">
                  <a16:creationId xmlns:a16="http://schemas.microsoft.com/office/drawing/2014/main" id="{C76EA208-9CF9-49C8-B2CC-68BC30892BE1}"/>
                </a:ext>
              </a:extLst>
            </p:cNvPr>
            <p:cNvSpPr>
              <a:spLocks/>
            </p:cNvSpPr>
            <p:nvPr/>
          </p:nvSpPr>
          <p:spPr bwMode="auto">
            <a:xfrm flipV="1">
              <a:off x="5477991" y="4239886"/>
              <a:ext cx="120210" cy="130240"/>
            </a:xfrm>
            <a:custGeom>
              <a:avLst/>
              <a:gdLst/>
              <a:ahLst/>
              <a:cxnLst>
                <a:cxn ang="0">
                  <a:pos x="0" y="0"/>
                </a:cxn>
                <a:cxn ang="0">
                  <a:pos x="48" y="0"/>
                </a:cxn>
                <a:cxn ang="0">
                  <a:pos x="98" y="14"/>
                </a:cxn>
                <a:cxn ang="0">
                  <a:pos x="144" y="38"/>
                </a:cxn>
                <a:cxn ang="0">
                  <a:pos x="176" y="56"/>
                </a:cxn>
                <a:cxn ang="0">
                  <a:pos x="212" y="92"/>
                </a:cxn>
                <a:cxn ang="0">
                  <a:pos x="238" y="128"/>
                </a:cxn>
                <a:cxn ang="0">
                  <a:pos x="258" y="160"/>
                </a:cxn>
                <a:cxn ang="0">
                  <a:pos x="276" y="204"/>
                </a:cxn>
                <a:cxn ang="0">
                  <a:pos x="286" y="242"/>
                </a:cxn>
                <a:cxn ang="0">
                  <a:pos x="288" y="276"/>
                </a:cxn>
                <a:cxn ang="0">
                  <a:pos x="288" y="288"/>
                </a:cxn>
                <a:cxn ang="0">
                  <a:pos x="0" y="288"/>
                </a:cxn>
                <a:cxn ang="0">
                  <a:pos x="0" y="0"/>
                </a:cxn>
              </a:cxnLst>
              <a:rect l="0" t="0" r="r" b="b"/>
              <a:pathLst>
                <a:path w="288" h="288">
                  <a:moveTo>
                    <a:pt x="0" y="0"/>
                  </a:moveTo>
                  <a:lnTo>
                    <a:pt x="48" y="0"/>
                  </a:lnTo>
                  <a:lnTo>
                    <a:pt x="98" y="14"/>
                  </a:lnTo>
                  <a:lnTo>
                    <a:pt x="144" y="38"/>
                  </a:lnTo>
                  <a:lnTo>
                    <a:pt x="176" y="56"/>
                  </a:lnTo>
                  <a:lnTo>
                    <a:pt x="212" y="92"/>
                  </a:lnTo>
                  <a:lnTo>
                    <a:pt x="238" y="128"/>
                  </a:lnTo>
                  <a:lnTo>
                    <a:pt x="258" y="160"/>
                  </a:lnTo>
                  <a:lnTo>
                    <a:pt x="276" y="204"/>
                  </a:lnTo>
                  <a:lnTo>
                    <a:pt x="286" y="242"/>
                  </a:lnTo>
                  <a:lnTo>
                    <a:pt x="288" y="276"/>
                  </a:lnTo>
                  <a:lnTo>
                    <a:pt x="288" y="288"/>
                  </a:lnTo>
                  <a:lnTo>
                    <a:pt x="0" y="288"/>
                  </a:lnTo>
                  <a:lnTo>
                    <a:pt x="0" y="0"/>
                  </a:lnTo>
                  <a:close/>
                </a:path>
              </a:pathLst>
            </a:custGeom>
            <a:solidFill>
              <a:srgbClr val="FFB45A"/>
            </a:solidFill>
            <a:ln w="9525">
              <a:solidFill>
                <a:srgbClr val="FFB45A"/>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0" fontAlgn="auto" hangingPunct="0">
                <a:spcBef>
                  <a:spcPts val="0"/>
                </a:spcBef>
                <a:spcAft>
                  <a:spcPts val="0"/>
                </a:spcAft>
                <a:defRPr/>
              </a:pPr>
              <a:endParaRPr lang="en-US" kern="0" dirty="0">
                <a:solidFill>
                  <a:sysClr val="windowText" lastClr="000000"/>
                </a:solidFill>
                <a:ea typeface="ＭＳ Ｐゴシック"/>
                <a:cs typeface="ＭＳ Ｐゴシック"/>
              </a:endParaRPr>
            </a:p>
          </p:txBody>
        </p:sp>
        <p:sp>
          <p:nvSpPr>
            <p:cNvPr id="78" name="Oval 77">
              <a:extLst>
                <a:ext uri="{FF2B5EF4-FFF2-40B4-BE49-F238E27FC236}">
                  <a16:creationId xmlns:a16="http://schemas.microsoft.com/office/drawing/2014/main" id="{13A378A0-4F6F-416F-AF3D-BC7C91F93902}"/>
                </a:ext>
              </a:extLst>
            </p:cNvPr>
            <p:cNvSpPr/>
            <p:nvPr/>
          </p:nvSpPr>
          <p:spPr bwMode="auto">
            <a:xfrm>
              <a:off x="4564147" y="4545586"/>
              <a:ext cx="242537" cy="238517"/>
            </a:xfrm>
            <a:prstGeom prst="ellipse">
              <a:avLst/>
            </a:prstGeom>
            <a:solidFill>
              <a:srgbClr val="3CE12D"/>
            </a:solidFill>
            <a:ln w="9525" cap="flat" cmpd="sng" algn="ctr">
              <a:no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79" name="Oval 78">
              <a:extLst>
                <a:ext uri="{FF2B5EF4-FFF2-40B4-BE49-F238E27FC236}">
                  <a16:creationId xmlns:a16="http://schemas.microsoft.com/office/drawing/2014/main" id="{E1F514A2-9D5E-48B5-AC8D-7BA0B09C38C3}"/>
                </a:ext>
              </a:extLst>
            </p:cNvPr>
            <p:cNvSpPr/>
            <p:nvPr/>
          </p:nvSpPr>
          <p:spPr bwMode="auto">
            <a:xfrm>
              <a:off x="5802352" y="4545586"/>
              <a:ext cx="242537" cy="238517"/>
            </a:xfrm>
            <a:prstGeom prst="ellipse">
              <a:avLst/>
            </a:prstGeom>
            <a:solidFill>
              <a:srgbClr val="FFB45A"/>
            </a:solidFill>
            <a:ln w="9525" cap="flat" cmpd="sng" algn="ctr">
              <a:solidFill>
                <a:srgbClr val="FFC000"/>
              </a:solid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80" name="Oval 79">
              <a:extLst>
                <a:ext uri="{FF2B5EF4-FFF2-40B4-BE49-F238E27FC236}">
                  <a16:creationId xmlns:a16="http://schemas.microsoft.com/office/drawing/2014/main" id="{DC086BA3-AB5B-4AB4-9F5A-7864C5C1435F}"/>
                </a:ext>
              </a:extLst>
            </p:cNvPr>
            <p:cNvSpPr/>
            <p:nvPr/>
          </p:nvSpPr>
          <p:spPr bwMode="auto">
            <a:xfrm>
              <a:off x="7040557" y="4545586"/>
              <a:ext cx="242537" cy="238517"/>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10" name="Rectangle 9">
              <a:extLst>
                <a:ext uri="{FF2B5EF4-FFF2-40B4-BE49-F238E27FC236}">
                  <a16:creationId xmlns:a16="http://schemas.microsoft.com/office/drawing/2014/main" id="{8FA1B3AB-1619-4E35-89A2-1342C82FE9FC}"/>
                </a:ext>
              </a:extLst>
            </p:cNvPr>
            <p:cNvSpPr/>
            <p:nvPr/>
          </p:nvSpPr>
          <p:spPr>
            <a:xfrm>
              <a:off x="7309034" y="4572510"/>
              <a:ext cx="881973" cy="207749"/>
            </a:xfrm>
            <a:prstGeom prst="rect">
              <a:avLst/>
            </a:prstGeom>
          </p:spPr>
          <p:txBody>
            <a:bodyPr wrap="none">
              <a:spAutoFit/>
            </a:bodyPr>
            <a:lstStyle/>
            <a:p>
              <a:pPr>
                <a:spcAft>
                  <a:spcPts val="338"/>
                </a:spcAft>
              </a:pPr>
              <a:r>
                <a:rPr lang="en-GB" sz="750" dirty="0">
                  <a:cs typeface="Arial"/>
                </a:rPr>
                <a:t>Limited control</a:t>
              </a:r>
            </a:p>
          </p:txBody>
        </p:sp>
        <p:sp>
          <p:nvSpPr>
            <p:cNvPr id="81" name="Rectangle 80">
              <a:extLst>
                <a:ext uri="{FF2B5EF4-FFF2-40B4-BE49-F238E27FC236}">
                  <a16:creationId xmlns:a16="http://schemas.microsoft.com/office/drawing/2014/main" id="{9A108E86-FBE1-4213-82D4-09395CCBFA75}"/>
                </a:ext>
              </a:extLst>
            </p:cNvPr>
            <p:cNvSpPr/>
            <p:nvPr/>
          </p:nvSpPr>
          <p:spPr>
            <a:xfrm>
              <a:off x="6068175" y="4572510"/>
              <a:ext cx="800219" cy="207749"/>
            </a:xfrm>
            <a:prstGeom prst="rect">
              <a:avLst/>
            </a:prstGeom>
          </p:spPr>
          <p:txBody>
            <a:bodyPr wrap="none">
              <a:spAutoFit/>
            </a:bodyPr>
            <a:lstStyle/>
            <a:p>
              <a:pPr>
                <a:spcAft>
                  <a:spcPts val="338"/>
                </a:spcAft>
              </a:pPr>
              <a:r>
                <a:rPr lang="en-GB" sz="750" dirty="0">
                  <a:cs typeface="Arial"/>
                </a:rPr>
                <a:t>Some control</a:t>
              </a:r>
            </a:p>
          </p:txBody>
        </p:sp>
        <p:sp>
          <p:nvSpPr>
            <p:cNvPr id="82" name="Rectangle 81">
              <a:extLst>
                <a:ext uri="{FF2B5EF4-FFF2-40B4-BE49-F238E27FC236}">
                  <a16:creationId xmlns:a16="http://schemas.microsoft.com/office/drawing/2014/main" id="{5373D538-69BA-49AC-9CB3-92D354B6D543}"/>
                </a:ext>
              </a:extLst>
            </p:cNvPr>
            <p:cNvSpPr/>
            <p:nvPr/>
          </p:nvSpPr>
          <p:spPr>
            <a:xfrm>
              <a:off x="4774375" y="4572510"/>
              <a:ext cx="1058303" cy="207749"/>
            </a:xfrm>
            <a:prstGeom prst="rect">
              <a:avLst/>
            </a:prstGeom>
          </p:spPr>
          <p:txBody>
            <a:bodyPr wrap="none">
              <a:spAutoFit/>
            </a:bodyPr>
            <a:lstStyle/>
            <a:p>
              <a:pPr>
                <a:spcAft>
                  <a:spcPts val="338"/>
                </a:spcAft>
              </a:pPr>
              <a:r>
                <a:rPr lang="en-GB" sz="750" dirty="0">
                  <a:cs typeface="Arial"/>
                </a:rPr>
                <a:t>Substantial control</a:t>
              </a:r>
            </a:p>
          </p:txBody>
        </p:sp>
        <p:sp>
          <p:nvSpPr>
            <p:cNvPr id="60" name="Freeform 79">
              <a:extLst>
                <a:ext uri="{FF2B5EF4-FFF2-40B4-BE49-F238E27FC236}">
                  <a16:creationId xmlns:a16="http://schemas.microsoft.com/office/drawing/2014/main" id="{349F12A3-D776-4E77-9A06-D9C372F52462}"/>
                </a:ext>
              </a:extLst>
            </p:cNvPr>
            <p:cNvSpPr>
              <a:spLocks/>
            </p:cNvSpPr>
            <p:nvPr/>
          </p:nvSpPr>
          <p:spPr bwMode="auto">
            <a:xfrm rot="16200000">
              <a:off x="6731994" y="3634479"/>
              <a:ext cx="124292" cy="130240"/>
            </a:xfrm>
            <a:custGeom>
              <a:avLst/>
              <a:gdLst/>
              <a:ahLst/>
              <a:cxnLst>
                <a:cxn ang="0">
                  <a:pos x="0" y="0"/>
                </a:cxn>
                <a:cxn ang="0">
                  <a:pos x="48" y="0"/>
                </a:cxn>
                <a:cxn ang="0">
                  <a:pos x="98" y="14"/>
                </a:cxn>
                <a:cxn ang="0">
                  <a:pos x="144" y="38"/>
                </a:cxn>
                <a:cxn ang="0">
                  <a:pos x="176" y="56"/>
                </a:cxn>
                <a:cxn ang="0">
                  <a:pos x="212" y="92"/>
                </a:cxn>
                <a:cxn ang="0">
                  <a:pos x="238" y="128"/>
                </a:cxn>
                <a:cxn ang="0">
                  <a:pos x="258" y="160"/>
                </a:cxn>
                <a:cxn ang="0">
                  <a:pos x="276" y="204"/>
                </a:cxn>
                <a:cxn ang="0">
                  <a:pos x="286" y="242"/>
                </a:cxn>
                <a:cxn ang="0">
                  <a:pos x="288" y="276"/>
                </a:cxn>
                <a:cxn ang="0">
                  <a:pos x="288" y="288"/>
                </a:cxn>
                <a:cxn ang="0">
                  <a:pos x="0" y="288"/>
                </a:cxn>
                <a:cxn ang="0">
                  <a:pos x="0" y="0"/>
                </a:cxn>
              </a:cxnLst>
              <a:rect l="0" t="0" r="r" b="b"/>
              <a:pathLst>
                <a:path w="288" h="288">
                  <a:moveTo>
                    <a:pt x="0" y="0"/>
                  </a:moveTo>
                  <a:lnTo>
                    <a:pt x="48" y="0"/>
                  </a:lnTo>
                  <a:lnTo>
                    <a:pt x="98" y="14"/>
                  </a:lnTo>
                  <a:lnTo>
                    <a:pt x="144" y="38"/>
                  </a:lnTo>
                  <a:lnTo>
                    <a:pt x="176" y="56"/>
                  </a:lnTo>
                  <a:lnTo>
                    <a:pt x="212" y="92"/>
                  </a:lnTo>
                  <a:lnTo>
                    <a:pt x="238" y="128"/>
                  </a:lnTo>
                  <a:lnTo>
                    <a:pt x="258" y="160"/>
                  </a:lnTo>
                  <a:lnTo>
                    <a:pt x="276" y="204"/>
                  </a:lnTo>
                  <a:lnTo>
                    <a:pt x="286" y="242"/>
                  </a:lnTo>
                  <a:lnTo>
                    <a:pt x="288" y="276"/>
                  </a:lnTo>
                  <a:lnTo>
                    <a:pt x="288" y="288"/>
                  </a:lnTo>
                  <a:lnTo>
                    <a:pt x="0" y="288"/>
                  </a:lnTo>
                  <a:lnTo>
                    <a:pt x="0" y="0"/>
                  </a:lnTo>
                  <a:close/>
                </a:path>
              </a:pathLst>
            </a:custGeom>
            <a:solidFill>
              <a:srgbClr val="FFC000"/>
            </a:solidFill>
            <a:ln w="9525">
              <a:solidFill>
                <a:srgbClr val="FFC000"/>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0" fontAlgn="auto" hangingPunct="0">
                <a:spcBef>
                  <a:spcPts val="0"/>
                </a:spcBef>
                <a:spcAft>
                  <a:spcPts val="0"/>
                </a:spcAft>
                <a:defRPr/>
              </a:pPr>
              <a:endParaRPr lang="en-US" kern="0" dirty="0">
                <a:solidFill>
                  <a:sysClr val="windowText" lastClr="000000"/>
                </a:solidFill>
                <a:ea typeface="ＭＳ Ｐゴシック"/>
                <a:cs typeface="ＭＳ Ｐゴシック"/>
              </a:endParaRPr>
            </a:p>
          </p:txBody>
        </p:sp>
        <p:sp>
          <p:nvSpPr>
            <p:cNvPr id="61" name="Freeform 79">
              <a:extLst>
                <a:ext uri="{FF2B5EF4-FFF2-40B4-BE49-F238E27FC236}">
                  <a16:creationId xmlns:a16="http://schemas.microsoft.com/office/drawing/2014/main" id="{44A4A01D-C09A-42CE-BD50-D64FBC0D33DE}"/>
                </a:ext>
              </a:extLst>
            </p:cNvPr>
            <p:cNvSpPr>
              <a:spLocks/>
            </p:cNvSpPr>
            <p:nvPr/>
          </p:nvSpPr>
          <p:spPr bwMode="auto">
            <a:xfrm rot="16200000">
              <a:off x="6736276" y="3171635"/>
              <a:ext cx="124292" cy="130240"/>
            </a:xfrm>
            <a:custGeom>
              <a:avLst/>
              <a:gdLst/>
              <a:ahLst/>
              <a:cxnLst>
                <a:cxn ang="0">
                  <a:pos x="0" y="0"/>
                </a:cxn>
                <a:cxn ang="0">
                  <a:pos x="48" y="0"/>
                </a:cxn>
                <a:cxn ang="0">
                  <a:pos x="98" y="14"/>
                </a:cxn>
                <a:cxn ang="0">
                  <a:pos x="144" y="38"/>
                </a:cxn>
                <a:cxn ang="0">
                  <a:pos x="176" y="56"/>
                </a:cxn>
                <a:cxn ang="0">
                  <a:pos x="212" y="92"/>
                </a:cxn>
                <a:cxn ang="0">
                  <a:pos x="238" y="128"/>
                </a:cxn>
                <a:cxn ang="0">
                  <a:pos x="258" y="160"/>
                </a:cxn>
                <a:cxn ang="0">
                  <a:pos x="276" y="204"/>
                </a:cxn>
                <a:cxn ang="0">
                  <a:pos x="286" y="242"/>
                </a:cxn>
                <a:cxn ang="0">
                  <a:pos x="288" y="276"/>
                </a:cxn>
                <a:cxn ang="0">
                  <a:pos x="288" y="288"/>
                </a:cxn>
                <a:cxn ang="0">
                  <a:pos x="0" y="288"/>
                </a:cxn>
                <a:cxn ang="0">
                  <a:pos x="0" y="0"/>
                </a:cxn>
              </a:cxnLst>
              <a:rect l="0" t="0" r="r" b="b"/>
              <a:pathLst>
                <a:path w="288" h="288">
                  <a:moveTo>
                    <a:pt x="0" y="0"/>
                  </a:moveTo>
                  <a:lnTo>
                    <a:pt x="48" y="0"/>
                  </a:lnTo>
                  <a:lnTo>
                    <a:pt x="98" y="14"/>
                  </a:lnTo>
                  <a:lnTo>
                    <a:pt x="144" y="38"/>
                  </a:lnTo>
                  <a:lnTo>
                    <a:pt x="176" y="56"/>
                  </a:lnTo>
                  <a:lnTo>
                    <a:pt x="212" y="92"/>
                  </a:lnTo>
                  <a:lnTo>
                    <a:pt x="238" y="128"/>
                  </a:lnTo>
                  <a:lnTo>
                    <a:pt x="258" y="160"/>
                  </a:lnTo>
                  <a:lnTo>
                    <a:pt x="276" y="204"/>
                  </a:lnTo>
                  <a:lnTo>
                    <a:pt x="286" y="242"/>
                  </a:lnTo>
                  <a:lnTo>
                    <a:pt x="288" y="276"/>
                  </a:lnTo>
                  <a:lnTo>
                    <a:pt x="288" y="288"/>
                  </a:lnTo>
                  <a:lnTo>
                    <a:pt x="0" y="288"/>
                  </a:lnTo>
                  <a:lnTo>
                    <a:pt x="0" y="0"/>
                  </a:lnTo>
                  <a:close/>
                </a:path>
              </a:pathLst>
            </a:custGeom>
            <a:solidFill>
              <a:srgbClr val="FFC000"/>
            </a:solidFill>
            <a:ln w="9525">
              <a:solidFill>
                <a:srgbClr val="FFC000"/>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0" fontAlgn="auto" hangingPunct="0">
                <a:spcBef>
                  <a:spcPts val="0"/>
                </a:spcBef>
                <a:spcAft>
                  <a:spcPts val="0"/>
                </a:spcAft>
                <a:defRPr/>
              </a:pPr>
              <a:endParaRPr lang="en-US" kern="0" dirty="0">
                <a:solidFill>
                  <a:sysClr val="windowText" lastClr="000000"/>
                </a:solidFill>
                <a:ea typeface="ＭＳ Ｐゴシック"/>
                <a:cs typeface="ＭＳ Ｐゴシック"/>
              </a:endParaRPr>
            </a:p>
          </p:txBody>
        </p:sp>
      </p:grpSp>
      <p:graphicFrame>
        <p:nvGraphicFramePr>
          <p:cNvPr id="55" name="Table 54">
            <a:extLst>
              <a:ext uri="{FF2B5EF4-FFF2-40B4-BE49-F238E27FC236}">
                <a16:creationId xmlns:a16="http://schemas.microsoft.com/office/drawing/2014/main" id="{63F20297-8F73-4C6C-B726-2E9018B2CCA8}"/>
              </a:ext>
            </a:extLst>
          </p:cNvPr>
          <p:cNvGraphicFramePr>
            <a:graphicFrameLocks noGrp="1"/>
          </p:cNvGraphicFramePr>
          <p:nvPr>
            <p:extLst>
              <p:ext uri="{D42A27DB-BD31-4B8C-83A1-F6EECF244321}">
                <p14:modId xmlns:p14="http://schemas.microsoft.com/office/powerpoint/2010/main" val="1881433896"/>
              </p:ext>
            </p:extLst>
          </p:nvPr>
        </p:nvGraphicFramePr>
        <p:xfrm>
          <a:off x="3847209" y="3812719"/>
          <a:ext cx="4895184" cy="741680"/>
        </p:xfrm>
        <a:graphic>
          <a:graphicData uri="http://schemas.openxmlformats.org/drawingml/2006/table">
            <a:tbl>
              <a:tblPr firstRow="1" bandRow="1">
                <a:tableStyleId>{5C22544A-7EE6-4342-B048-85BDC9FD1C3A}</a:tableStyleId>
              </a:tblPr>
              <a:tblGrid>
                <a:gridCol w="699312">
                  <a:extLst>
                    <a:ext uri="{9D8B030D-6E8A-4147-A177-3AD203B41FA5}">
                      <a16:colId xmlns:a16="http://schemas.microsoft.com/office/drawing/2014/main" val="1270533435"/>
                    </a:ext>
                  </a:extLst>
                </a:gridCol>
                <a:gridCol w="699312">
                  <a:extLst>
                    <a:ext uri="{9D8B030D-6E8A-4147-A177-3AD203B41FA5}">
                      <a16:colId xmlns:a16="http://schemas.microsoft.com/office/drawing/2014/main" val="3249759074"/>
                    </a:ext>
                  </a:extLst>
                </a:gridCol>
                <a:gridCol w="699312">
                  <a:extLst>
                    <a:ext uri="{9D8B030D-6E8A-4147-A177-3AD203B41FA5}">
                      <a16:colId xmlns:a16="http://schemas.microsoft.com/office/drawing/2014/main" val="3580991474"/>
                    </a:ext>
                  </a:extLst>
                </a:gridCol>
                <a:gridCol w="699312">
                  <a:extLst>
                    <a:ext uri="{9D8B030D-6E8A-4147-A177-3AD203B41FA5}">
                      <a16:colId xmlns:a16="http://schemas.microsoft.com/office/drawing/2014/main" val="3877018343"/>
                    </a:ext>
                  </a:extLst>
                </a:gridCol>
                <a:gridCol w="699312">
                  <a:extLst>
                    <a:ext uri="{9D8B030D-6E8A-4147-A177-3AD203B41FA5}">
                      <a16:colId xmlns:a16="http://schemas.microsoft.com/office/drawing/2014/main" val="1002847"/>
                    </a:ext>
                  </a:extLst>
                </a:gridCol>
                <a:gridCol w="699312">
                  <a:extLst>
                    <a:ext uri="{9D8B030D-6E8A-4147-A177-3AD203B41FA5}">
                      <a16:colId xmlns:a16="http://schemas.microsoft.com/office/drawing/2014/main" val="1069969013"/>
                    </a:ext>
                  </a:extLst>
                </a:gridCol>
                <a:gridCol w="699312">
                  <a:extLst>
                    <a:ext uri="{9D8B030D-6E8A-4147-A177-3AD203B41FA5}">
                      <a16:colId xmlns:a16="http://schemas.microsoft.com/office/drawing/2014/main" val="2290234158"/>
                    </a:ext>
                  </a:extLst>
                </a:gridCol>
              </a:tblGrid>
              <a:tr h="370840">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Value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13/14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14/15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15/16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16/17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17/18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algn="ctr">
                        <a:lnSpc>
                          <a:spcPct val="110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18/19 (£m)</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85992790"/>
                  </a:ext>
                </a:extLst>
              </a:tr>
              <a:tr h="370840">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+7 to -7</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5.1</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4.8</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6.3</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2.5</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4.2</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7.0</a:t>
                      </a:r>
                      <a:endParaRPr lang="en-GB" sz="11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21096672"/>
                  </a:ext>
                </a:extLst>
              </a:tr>
            </a:tbl>
          </a:graphicData>
        </a:graphic>
      </p:graphicFrame>
      <p:sp>
        <p:nvSpPr>
          <p:cNvPr id="62" name="TextBox 61">
            <a:extLst>
              <a:ext uri="{FF2B5EF4-FFF2-40B4-BE49-F238E27FC236}">
                <a16:creationId xmlns:a16="http://schemas.microsoft.com/office/drawing/2014/main" id="{94BFCBBB-3723-4B88-A102-31AD91567E12}"/>
              </a:ext>
            </a:extLst>
          </p:cNvPr>
          <p:cNvSpPr txBox="1"/>
          <p:nvPr/>
        </p:nvSpPr>
        <p:spPr bwMode="auto">
          <a:xfrm>
            <a:off x="2593978" y="3812719"/>
            <a:ext cx="12532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1400" kern="0" dirty="0">
                <a:solidFill>
                  <a:schemeClr val="tx1"/>
                </a:solidFill>
                <a:latin typeface="+mn-lt"/>
                <a:ea typeface="+mn-ea"/>
              </a:rPr>
              <a:t>How have we performed?</a:t>
            </a:r>
          </a:p>
        </p:txBody>
      </p:sp>
    </p:spTree>
    <p:extLst>
      <p:ext uri="{BB962C8B-B14F-4D97-AF65-F5344CB8AC3E}">
        <p14:creationId xmlns:p14="http://schemas.microsoft.com/office/powerpoint/2010/main" val="362260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80" y="369173"/>
            <a:ext cx="8497370" cy="430887"/>
          </a:xfrm>
        </p:spPr>
        <p:txBody>
          <a:bodyPr anchor="ctr"/>
          <a:lstStyle/>
          <a:p>
            <a:r>
              <a:rPr lang="en-GB" b="1" dirty="0"/>
              <a:t>Quick poll</a:t>
            </a:r>
          </a:p>
        </p:txBody>
      </p:sp>
      <p:sp>
        <p:nvSpPr>
          <p:cNvPr id="5" name="Rectangle 4"/>
          <p:cNvSpPr/>
          <p:nvPr/>
        </p:nvSpPr>
        <p:spPr bwMode="auto">
          <a:xfrm>
            <a:off x="682723" y="1620327"/>
            <a:ext cx="2542615" cy="43175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0" name="Rectangle 9"/>
          <p:cNvSpPr/>
          <p:nvPr/>
        </p:nvSpPr>
        <p:spPr bwMode="auto">
          <a:xfrm>
            <a:off x="682723" y="797302"/>
            <a:ext cx="7928052" cy="678757"/>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Should we be financially incentivised on Shrinkage energy procurement? </a:t>
            </a:r>
          </a:p>
        </p:txBody>
      </p:sp>
      <p:sp>
        <p:nvSpPr>
          <p:cNvPr id="7" name="Rectangle 6"/>
          <p:cNvSpPr/>
          <p:nvPr/>
        </p:nvSpPr>
        <p:spPr bwMode="auto">
          <a:xfrm>
            <a:off x="3664528" y="1635234"/>
            <a:ext cx="2217637" cy="41685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Unsure</a:t>
            </a:r>
          </a:p>
        </p:txBody>
      </p:sp>
      <p:sp>
        <p:nvSpPr>
          <p:cNvPr id="9" name="Rectangle 8"/>
          <p:cNvSpPr/>
          <p:nvPr/>
        </p:nvSpPr>
        <p:spPr bwMode="auto">
          <a:xfrm>
            <a:off x="6317673" y="1635510"/>
            <a:ext cx="2293102" cy="4165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No</a:t>
            </a:r>
          </a:p>
        </p:txBody>
      </p:sp>
      <p:sp>
        <p:nvSpPr>
          <p:cNvPr id="8" name="Rectangle 7"/>
          <p:cNvSpPr/>
          <p:nvPr/>
        </p:nvSpPr>
        <p:spPr bwMode="auto">
          <a:xfrm>
            <a:off x="682722" y="2886113"/>
            <a:ext cx="2542615"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1" name="Rectangle 10"/>
          <p:cNvSpPr/>
          <p:nvPr/>
        </p:nvSpPr>
        <p:spPr bwMode="auto">
          <a:xfrm>
            <a:off x="682722" y="2260780"/>
            <a:ext cx="7928052" cy="430887"/>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Have we explained what beyond BAU looks like? </a:t>
            </a:r>
          </a:p>
        </p:txBody>
      </p:sp>
      <p:sp>
        <p:nvSpPr>
          <p:cNvPr id="14" name="Rectangle 13"/>
          <p:cNvSpPr/>
          <p:nvPr/>
        </p:nvSpPr>
        <p:spPr bwMode="auto">
          <a:xfrm>
            <a:off x="6317673" y="2886113"/>
            <a:ext cx="2293102"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5" name="Rectangle 14"/>
          <p:cNvSpPr/>
          <p:nvPr/>
        </p:nvSpPr>
        <p:spPr bwMode="auto">
          <a:xfrm>
            <a:off x="3662686" y="2886113"/>
            <a:ext cx="2217637"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12" name="Rectangle 11">
            <a:extLst>
              <a:ext uri="{FF2B5EF4-FFF2-40B4-BE49-F238E27FC236}">
                <a16:creationId xmlns:a16="http://schemas.microsoft.com/office/drawing/2014/main" id="{97C8B990-72E6-4006-B6EC-58472107E170}"/>
              </a:ext>
            </a:extLst>
          </p:cNvPr>
          <p:cNvSpPr/>
          <p:nvPr/>
        </p:nvSpPr>
        <p:spPr bwMode="auto">
          <a:xfrm>
            <a:off x="686260" y="4197467"/>
            <a:ext cx="2542615"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3" name="Rectangle 12">
            <a:extLst>
              <a:ext uri="{FF2B5EF4-FFF2-40B4-BE49-F238E27FC236}">
                <a16:creationId xmlns:a16="http://schemas.microsoft.com/office/drawing/2014/main" id="{E30A7436-DC75-46B4-9515-B9284C084D7F}"/>
              </a:ext>
            </a:extLst>
          </p:cNvPr>
          <p:cNvSpPr/>
          <p:nvPr/>
        </p:nvSpPr>
        <p:spPr bwMode="auto">
          <a:xfrm>
            <a:off x="686260" y="3529599"/>
            <a:ext cx="7928052" cy="523558"/>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Do you agree with our RIIO-2 initial position? </a:t>
            </a:r>
          </a:p>
        </p:txBody>
      </p:sp>
      <p:sp>
        <p:nvSpPr>
          <p:cNvPr id="16" name="Rectangle 15">
            <a:extLst>
              <a:ext uri="{FF2B5EF4-FFF2-40B4-BE49-F238E27FC236}">
                <a16:creationId xmlns:a16="http://schemas.microsoft.com/office/drawing/2014/main" id="{AC31E61F-1F51-4CBF-98A4-44E8EB1ECFD4}"/>
              </a:ext>
            </a:extLst>
          </p:cNvPr>
          <p:cNvSpPr/>
          <p:nvPr/>
        </p:nvSpPr>
        <p:spPr bwMode="auto">
          <a:xfrm>
            <a:off x="6321211" y="4197467"/>
            <a:ext cx="2293102"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7" name="Rectangle 16">
            <a:extLst>
              <a:ext uri="{FF2B5EF4-FFF2-40B4-BE49-F238E27FC236}">
                <a16:creationId xmlns:a16="http://schemas.microsoft.com/office/drawing/2014/main" id="{E3F261F7-F3F1-46EC-9569-207231E2E9B1}"/>
              </a:ext>
            </a:extLst>
          </p:cNvPr>
          <p:cNvSpPr/>
          <p:nvPr/>
        </p:nvSpPr>
        <p:spPr bwMode="auto">
          <a:xfrm>
            <a:off x="3666224" y="4197467"/>
            <a:ext cx="2217637"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18" name="TextBox 17">
            <a:extLst>
              <a:ext uri="{FF2B5EF4-FFF2-40B4-BE49-F238E27FC236}">
                <a16:creationId xmlns:a16="http://schemas.microsoft.com/office/drawing/2014/main" id="{8704F1E2-CEEC-4DD0-A157-DD03D9AADC84}"/>
              </a:ext>
            </a:extLst>
          </p:cNvPr>
          <p:cNvSpPr txBox="1"/>
          <p:nvPr/>
        </p:nvSpPr>
        <p:spPr bwMode="auto">
          <a:xfrm>
            <a:off x="682722" y="4672431"/>
            <a:ext cx="7928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800" b="0" kern="0" dirty="0">
                <a:solidFill>
                  <a:schemeClr val="tx1"/>
                </a:solidFill>
                <a:latin typeface="+mn-lt"/>
                <a:ea typeface="+mn-ea"/>
              </a:rPr>
              <a:t>Please add any comments</a:t>
            </a:r>
          </a:p>
        </p:txBody>
      </p:sp>
    </p:spTree>
    <p:extLst>
      <p:ext uri="{BB962C8B-B14F-4D97-AF65-F5344CB8AC3E}">
        <p14:creationId xmlns:p14="http://schemas.microsoft.com/office/powerpoint/2010/main" val="61362175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Greenhouse Gas</a:t>
            </a:r>
          </a:p>
        </p:txBody>
      </p:sp>
      <p:graphicFrame>
        <p:nvGraphicFramePr>
          <p:cNvPr id="6" name="Table 5"/>
          <p:cNvGraphicFramePr>
            <a:graphicFrameLocks noGrp="1"/>
          </p:cNvGraphicFramePr>
          <p:nvPr>
            <p:extLst>
              <p:ext uri="{D42A27DB-BD31-4B8C-83A1-F6EECF244321}">
                <p14:modId xmlns:p14="http://schemas.microsoft.com/office/powerpoint/2010/main" val="3789656085"/>
              </p:ext>
            </p:extLst>
          </p:nvPr>
        </p:nvGraphicFramePr>
        <p:xfrm>
          <a:off x="322779" y="3340718"/>
          <a:ext cx="8497371" cy="1661160"/>
        </p:xfrm>
        <a:graphic>
          <a:graphicData uri="http://schemas.openxmlformats.org/drawingml/2006/table">
            <a:tbl>
              <a:tblPr firstRow="1" bandRow="1"/>
              <a:tblGrid>
                <a:gridCol w="2410482">
                  <a:extLst>
                    <a:ext uri="{9D8B030D-6E8A-4147-A177-3AD203B41FA5}">
                      <a16:colId xmlns:a16="http://schemas.microsoft.com/office/drawing/2014/main" val="2689698967"/>
                    </a:ext>
                  </a:extLst>
                </a:gridCol>
                <a:gridCol w="3717235">
                  <a:extLst>
                    <a:ext uri="{9D8B030D-6E8A-4147-A177-3AD203B41FA5}">
                      <a16:colId xmlns:a16="http://schemas.microsoft.com/office/drawing/2014/main" val="2946194344"/>
                    </a:ext>
                  </a:extLst>
                </a:gridCol>
                <a:gridCol w="2369654">
                  <a:extLst>
                    <a:ext uri="{9D8B030D-6E8A-4147-A177-3AD203B41FA5}">
                      <a16:colId xmlns:a16="http://schemas.microsoft.com/office/drawing/2014/main" val="44387610"/>
                    </a:ext>
                  </a:extLst>
                </a:gridCol>
              </a:tblGrid>
              <a:tr h="226641">
                <a:tc>
                  <a:txBody>
                    <a:bodyPr/>
                    <a:lstStyle/>
                    <a:p>
                      <a:pPr algn="ctr"/>
                      <a:r>
                        <a:rPr lang="en-GB" sz="1200" b="0" dirty="0">
                          <a:solidFill>
                            <a:schemeClr val="bg1"/>
                          </a:solidFill>
                          <a:latin typeface="+mn-lt"/>
                        </a:rPr>
                        <a:t>No Incentive (BAU)</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algn="ctr"/>
                      <a:r>
                        <a:rPr lang="en-GB" sz="1200" b="0" dirty="0">
                          <a:solidFill>
                            <a:schemeClr val="bg1"/>
                          </a:solidFill>
                          <a:latin typeface="+mn-lt"/>
                        </a:rPr>
                        <a:t>Incentive</a:t>
                      </a:r>
                      <a:r>
                        <a:rPr lang="en-GB" sz="1200" b="0" baseline="0" dirty="0">
                          <a:solidFill>
                            <a:schemeClr val="bg1"/>
                          </a:solidFill>
                          <a:latin typeface="+mn-lt"/>
                        </a:rPr>
                        <a:t> (exceeding BAU)</a:t>
                      </a:r>
                      <a:r>
                        <a:rPr lang="en-GB" sz="1200" b="0" dirty="0">
                          <a:solidFill>
                            <a:schemeClr val="bg1"/>
                          </a:solidFill>
                          <a:latin typeface="+mn-lt"/>
                        </a:rPr>
                        <a:t>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algn="ctr"/>
                      <a:r>
                        <a:rPr lang="en-GB" sz="1200" b="0" dirty="0">
                          <a:solidFill>
                            <a:schemeClr val="bg1"/>
                          </a:solidFill>
                          <a:latin typeface="+mn-lt"/>
                        </a:rPr>
                        <a:t>Value</a:t>
                      </a:r>
                      <a:r>
                        <a:rPr lang="en-GB" sz="1200" b="0" baseline="0" dirty="0">
                          <a:solidFill>
                            <a:schemeClr val="bg1"/>
                          </a:solidFill>
                          <a:latin typeface="+mn-lt"/>
                        </a:rPr>
                        <a:t> for Consumers</a:t>
                      </a:r>
                      <a:endParaRPr lang="en-GB" sz="1200" b="0" dirty="0">
                        <a:solidFill>
                          <a:schemeClr val="bg1"/>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725921538"/>
                  </a:ext>
                </a:extLst>
              </a:tr>
              <a:tr h="1088461">
                <a:tc>
                  <a:txBody>
                    <a:bodyPr/>
                    <a:lstStyle/>
                    <a:p>
                      <a:pPr marL="171450" indent="-171450">
                        <a:buFont typeface="Arial" panose="020B0604020202020204" pitchFamily="34" charset="0"/>
                        <a:buChar char="•"/>
                      </a:pPr>
                      <a:r>
                        <a:rPr lang="en-GB" sz="1000" b="0" dirty="0">
                          <a:solidFill>
                            <a:schemeClr val="tx1">
                              <a:lumMod val="50000"/>
                            </a:schemeClr>
                          </a:solidFill>
                          <a:latin typeface="+mn-lt"/>
                        </a:rPr>
                        <a:t>Venting levels driven</a:t>
                      </a:r>
                      <a:r>
                        <a:rPr lang="en-GB" sz="1000" b="0" baseline="0" dirty="0">
                          <a:solidFill>
                            <a:schemeClr val="tx1">
                              <a:lumMod val="50000"/>
                            </a:schemeClr>
                          </a:solidFill>
                          <a:latin typeface="+mn-lt"/>
                        </a:rPr>
                        <a:t> primarily by operational requirement</a:t>
                      </a:r>
                      <a:endParaRPr lang="en-GB" sz="1000" b="0" baseline="0" dirty="0">
                        <a:solidFill>
                          <a:srgbClr val="00B050"/>
                        </a:solidFill>
                        <a:latin typeface="+mn-lt"/>
                      </a:endParaRPr>
                    </a:p>
                    <a:p>
                      <a:pPr marL="171450" indent="-171450">
                        <a:buFont typeface="Arial" panose="020B0604020202020204" pitchFamily="34" charset="0"/>
                        <a:buChar char="•"/>
                      </a:pPr>
                      <a:r>
                        <a:rPr lang="en-GB" sz="1000" b="0" baseline="0" dirty="0">
                          <a:solidFill>
                            <a:schemeClr val="tx1">
                              <a:lumMod val="50000"/>
                            </a:schemeClr>
                          </a:solidFill>
                          <a:latin typeface="+mn-lt"/>
                        </a:rPr>
                        <a:t>Environmental consideration becomes more focussed on compliance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171450" indent="-171450">
                        <a:buFont typeface="Arial" panose="020B0604020202020204" pitchFamily="34" charset="0"/>
                        <a:buChar char="•"/>
                      </a:pPr>
                      <a:r>
                        <a:rPr lang="en-GB" sz="1000" b="0" dirty="0">
                          <a:solidFill>
                            <a:schemeClr val="tx1">
                              <a:lumMod val="50000"/>
                            </a:schemeClr>
                          </a:solidFill>
                          <a:latin typeface="+mn-lt"/>
                        </a:rPr>
                        <a:t>Continual review of GHG impacts</a:t>
                      </a:r>
                      <a:r>
                        <a:rPr lang="en-GB" sz="1000" b="0" baseline="0" dirty="0">
                          <a:solidFill>
                            <a:schemeClr val="tx1">
                              <a:lumMod val="50000"/>
                            </a:schemeClr>
                          </a:solidFill>
                          <a:latin typeface="+mn-lt"/>
                        </a:rPr>
                        <a:t> of </a:t>
                      </a:r>
                      <a:r>
                        <a:rPr lang="en-GB" sz="1000" b="0" dirty="0">
                          <a:solidFill>
                            <a:schemeClr val="tx1">
                              <a:lumMod val="50000"/>
                            </a:schemeClr>
                          </a:solidFill>
                          <a:latin typeface="+mn-lt"/>
                        </a:rPr>
                        <a:t>our</a:t>
                      </a:r>
                      <a:r>
                        <a:rPr lang="en-GB" sz="1000" b="0" baseline="0" dirty="0">
                          <a:solidFill>
                            <a:schemeClr val="tx1">
                              <a:lumMod val="50000"/>
                            </a:schemeClr>
                          </a:solidFill>
                          <a:latin typeface="+mn-lt"/>
                        </a:rPr>
                        <a:t> </a:t>
                      </a:r>
                      <a:r>
                        <a:rPr lang="en-GB" sz="1000" b="0" dirty="0">
                          <a:solidFill>
                            <a:schemeClr val="tx1">
                              <a:lumMod val="50000"/>
                            </a:schemeClr>
                          </a:solidFill>
                          <a:latin typeface="+mn-lt"/>
                        </a:rPr>
                        <a:t>maintenance planning and compressor strategies</a:t>
                      </a:r>
                      <a:r>
                        <a:rPr lang="en-GB" sz="1000" b="0" baseline="0" dirty="0">
                          <a:solidFill>
                            <a:schemeClr val="tx1">
                              <a:lumMod val="50000"/>
                            </a:schemeClr>
                          </a:solidFill>
                          <a:latin typeface="+mn-lt"/>
                        </a:rPr>
                        <a:t> </a:t>
                      </a:r>
                      <a:r>
                        <a:rPr lang="en-GB" sz="1000" b="0" dirty="0">
                          <a:solidFill>
                            <a:schemeClr val="tx1">
                              <a:lumMod val="50000"/>
                            </a:schemeClr>
                          </a:solidFill>
                          <a:latin typeface="+mn-lt"/>
                        </a:rPr>
                        <a:t>to</a:t>
                      </a:r>
                      <a:r>
                        <a:rPr lang="en-GB" sz="1000" b="0" baseline="0" dirty="0">
                          <a:solidFill>
                            <a:schemeClr val="tx1">
                              <a:lumMod val="50000"/>
                            </a:schemeClr>
                          </a:solidFill>
                          <a:latin typeface="+mn-lt"/>
                        </a:rPr>
                        <a:t> focus on evolving and adapting to changing requirements </a:t>
                      </a:r>
                    </a:p>
                    <a:p>
                      <a:pPr marL="171450" indent="-171450">
                        <a:buFont typeface="Arial" panose="020B0604020202020204" pitchFamily="34" charset="0"/>
                        <a:buChar char="•"/>
                      </a:pPr>
                      <a:r>
                        <a:rPr lang="en-GB" sz="1000" b="0" baseline="0" dirty="0">
                          <a:solidFill>
                            <a:schemeClr val="tx1">
                              <a:lumMod val="50000"/>
                            </a:schemeClr>
                          </a:solidFill>
                          <a:latin typeface="+mn-lt"/>
                        </a:rPr>
                        <a:t>Investing in innovation of processes and technology to reduce frequency of maintenance based depressurisation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171450" indent="-171450">
                        <a:buFont typeface="Arial" panose="020B0604020202020204" pitchFamily="34" charset="0"/>
                        <a:buChar char="•"/>
                      </a:pPr>
                      <a:r>
                        <a:rPr lang="en-US" sz="1000" b="0" dirty="0">
                          <a:solidFill>
                            <a:schemeClr val="tx1">
                              <a:lumMod val="50000"/>
                            </a:schemeClr>
                          </a:solidFill>
                          <a:latin typeface="+mn-lt"/>
                        </a:rPr>
                        <a:t>We’ve heard that improving the environment (air quality, carbon emissions, local community and the environment) is very important for domestic consumers</a:t>
                      </a:r>
                    </a:p>
                    <a:p>
                      <a:pPr marL="171450" indent="-171450">
                        <a:buFont typeface="Arial" panose="020B0604020202020204" pitchFamily="34" charset="0"/>
                        <a:buChar char="•"/>
                      </a:pPr>
                      <a:r>
                        <a:rPr lang="en-US" sz="1000" b="0" dirty="0">
                          <a:solidFill>
                            <a:schemeClr val="tx1">
                              <a:lumMod val="50000"/>
                            </a:schemeClr>
                          </a:solidFill>
                          <a:latin typeface="+mn-lt"/>
                        </a:rPr>
                        <a:t>This incentive will help drive progress in this area over and above our baseline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463338601"/>
                  </a:ext>
                </a:extLst>
              </a:tr>
            </a:tbl>
          </a:graphicData>
        </a:graphic>
      </p:graphicFrame>
      <p:sp>
        <p:nvSpPr>
          <p:cNvPr id="2" name="Rectangle 1">
            <a:extLst>
              <a:ext uri="{FF2B5EF4-FFF2-40B4-BE49-F238E27FC236}">
                <a16:creationId xmlns:a16="http://schemas.microsoft.com/office/drawing/2014/main" id="{EB889385-448B-4551-9A3A-26D72D26F6F8}"/>
              </a:ext>
            </a:extLst>
          </p:cNvPr>
          <p:cNvSpPr/>
          <p:nvPr/>
        </p:nvSpPr>
        <p:spPr bwMode="auto">
          <a:xfrm>
            <a:off x="322780" y="1922822"/>
            <a:ext cx="3642934" cy="12946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171450" indent="-171450">
              <a:buClr>
                <a:schemeClr val="bg1"/>
              </a:buClr>
              <a:buFont typeface="Arial" panose="020B0604020202020204" pitchFamily="34" charset="0"/>
              <a:buChar char="•"/>
            </a:pPr>
            <a:r>
              <a:rPr lang="en-US" sz="1200" b="0" dirty="0">
                <a:solidFill>
                  <a:schemeClr val="bg1"/>
                </a:solidFill>
              </a:rPr>
              <a:t>Currently </a:t>
            </a:r>
            <a:r>
              <a:rPr lang="en-US" sz="1200" b="0" dirty="0" err="1">
                <a:solidFill>
                  <a:schemeClr val="bg1"/>
                </a:solidFill>
              </a:rPr>
              <a:t>penalised</a:t>
            </a:r>
            <a:r>
              <a:rPr lang="en-US" sz="1200" b="0" dirty="0">
                <a:solidFill>
                  <a:schemeClr val="bg1"/>
                </a:solidFill>
              </a:rPr>
              <a:t> for each </a:t>
            </a:r>
            <a:r>
              <a:rPr lang="en-US" sz="1200" b="0" dirty="0" err="1">
                <a:solidFill>
                  <a:schemeClr val="bg1"/>
                </a:solidFill>
              </a:rPr>
              <a:t>tonne</a:t>
            </a:r>
            <a:r>
              <a:rPr lang="en-US" sz="1200" b="0" dirty="0">
                <a:solidFill>
                  <a:schemeClr val="bg1"/>
                </a:solidFill>
              </a:rPr>
              <a:t> of methane emitted per annum over a target of 2,897t (CO2 equivalent)</a:t>
            </a:r>
          </a:p>
          <a:p>
            <a:pPr marL="171450" indent="-171450">
              <a:buClr>
                <a:schemeClr val="bg1"/>
              </a:buClr>
              <a:buFont typeface="Arial" panose="020B0604020202020204" pitchFamily="34" charset="0"/>
              <a:buChar char="•"/>
            </a:pPr>
            <a:r>
              <a:rPr lang="en-US" sz="1200" b="0" dirty="0">
                <a:solidFill>
                  <a:schemeClr val="bg1"/>
                </a:solidFill>
              </a:rPr>
              <a:t>The current scheme has an unlimited financial downside, and no financial upside for emitting less than target</a:t>
            </a:r>
          </a:p>
        </p:txBody>
      </p:sp>
      <p:sp>
        <p:nvSpPr>
          <p:cNvPr id="9" name="Rectangle 8">
            <a:extLst>
              <a:ext uri="{FF2B5EF4-FFF2-40B4-BE49-F238E27FC236}">
                <a16:creationId xmlns:a16="http://schemas.microsoft.com/office/drawing/2014/main" id="{0CEF6145-B8B0-4F63-8D41-FFF58C574078}"/>
              </a:ext>
            </a:extLst>
          </p:cNvPr>
          <p:cNvSpPr/>
          <p:nvPr/>
        </p:nvSpPr>
        <p:spPr bwMode="auto">
          <a:xfrm>
            <a:off x="4331426" y="1922822"/>
            <a:ext cx="4454527" cy="129469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285750" lvl="0" indent="-285750">
              <a:buClr>
                <a:schemeClr val="bg1"/>
              </a:buClr>
              <a:buFont typeface="Arial" panose="020B0604020202020204" pitchFamily="34" charset="0"/>
              <a:buChar char="•"/>
            </a:pPr>
            <a:r>
              <a:rPr lang="en-US" sz="1200" b="0" dirty="0">
                <a:solidFill>
                  <a:schemeClr val="bg1"/>
                </a:solidFill>
              </a:rPr>
              <a:t>Retain scheme with more penal rates but include an upside and cap/collar to encourage investment and innovation to further reduce emissions</a:t>
            </a:r>
          </a:p>
          <a:p>
            <a:pPr marL="285750" lvl="0" indent="-285750">
              <a:buClr>
                <a:schemeClr val="bg1"/>
              </a:buClr>
              <a:buFont typeface="Arial" panose="020B0604020202020204" pitchFamily="34" charset="0"/>
              <a:buChar char="•"/>
            </a:pPr>
            <a:r>
              <a:rPr lang="en-US" sz="1200" b="0" dirty="0">
                <a:solidFill>
                  <a:schemeClr val="bg1"/>
                </a:solidFill>
              </a:rPr>
              <a:t>Potentially include within a broader environmental incentive package</a:t>
            </a:r>
          </a:p>
          <a:p>
            <a:pPr marL="285750" lvl="0" indent="-285750">
              <a:buClr>
                <a:schemeClr val="bg1"/>
              </a:buClr>
              <a:buFont typeface="Arial" panose="020B0604020202020204" pitchFamily="34" charset="0"/>
              <a:buChar char="•"/>
            </a:pPr>
            <a:r>
              <a:rPr lang="en-US" sz="1200" b="0" dirty="0">
                <a:solidFill>
                  <a:schemeClr val="bg1"/>
                </a:solidFill>
              </a:rPr>
              <a:t>Cap and collar +£1.5m to -£1.5m</a:t>
            </a:r>
          </a:p>
        </p:txBody>
      </p:sp>
      <p:sp>
        <p:nvSpPr>
          <p:cNvPr id="4" name="Rectangle 3">
            <a:extLst>
              <a:ext uri="{FF2B5EF4-FFF2-40B4-BE49-F238E27FC236}">
                <a16:creationId xmlns:a16="http://schemas.microsoft.com/office/drawing/2014/main" id="{57D0649B-27D3-440F-9A51-0F42B7B569C8}"/>
              </a:ext>
            </a:extLst>
          </p:cNvPr>
          <p:cNvSpPr/>
          <p:nvPr/>
        </p:nvSpPr>
        <p:spPr>
          <a:xfrm>
            <a:off x="322779" y="1556649"/>
            <a:ext cx="4149893" cy="369332"/>
          </a:xfrm>
          <a:prstGeom prst="rect">
            <a:avLst/>
          </a:prstGeom>
        </p:spPr>
        <p:txBody>
          <a:bodyPr wrap="square">
            <a:spAutoFit/>
          </a:bodyPr>
          <a:lstStyle/>
          <a:p>
            <a:pPr algn="ctr">
              <a:buClr>
                <a:schemeClr val="bg1"/>
              </a:buClr>
            </a:pPr>
            <a:r>
              <a:rPr lang="en-US" dirty="0">
                <a:solidFill>
                  <a:schemeClr val="accent3"/>
                </a:solidFill>
              </a:rPr>
              <a:t>RIIO-1 Incentive</a:t>
            </a:r>
          </a:p>
        </p:txBody>
      </p:sp>
      <p:sp>
        <p:nvSpPr>
          <p:cNvPr id="7" name="Rectangle 6">
            <a:extLst>
              <a:ext uri="{FF2B5EF4-FFF2-40B4-BE49-F238E27FC236}">
                <a16:creationId xmlns:a16="http://schemas.microsoft.com/office/drawing/2014/main" id="{BE51FF79-63B0-4500-A161-9176C2CF012E}"/>
              </a:ext>
            </a:extLst>
          </p:cNvPr>
          <p:cNvSpPr/>
          <p:nvPr/>
        </p:nvSpPr>
        <p:spPr>
          <a:xfrm>
            <a:off x="4671330" y="1556649"/>
            <a:ext cx="4015470" cy="369332"/>
          </a:xfrm>
          <a:prstGeom prst="rect">
            <a:avLst/>
          </a:prstGeom>
        </p:spPr>
        <p:txBody>
          <a:bodyPr wrap="square">
            <a:spAutoFit/>
          </a:bodyPr>
          <a:lstStyle/>
          <a:p>
            <a:pPr algn="ctr"/>
            <a:r>
              <a:rPr lang="en-GB" dirty="0">
                <a:solidFill>
                  <a:schemeClr val="accent2"/>
                </a:solidFill>
                <a:cs typeface="Arial"/>
              </a:rPr>
              <a:t>RIIO-2 Initial position</a:t>
            </a:r>
            <a:r>
              <a:rPr lang="en-GB" b="0" dirty="0">
                <a:solidFill>
                  <a:schemeClr val="accent2"/>
                </a:solidFill>
                <a:cs typeface="Arial"/>
              </a:rPr>
              <a:t> </a:t>
            </a:r>
            <a:endParaRPr lang="en-GB" dirty="0">
              <a:solidFill>
                <a:schemeClr val="accent2"/>
              </a:solidFill>
            </a:endParaRPr>
          </a:p>
        </p:txBody>
      </p:sp>
      <p:sp>
        <p:nvSpPr>
          <p:cNvPr id="11" name="Text Placeholder 2">
            <a:extLst>
              <a:ext uri="{FF2B5EF4-FFF2-40B4-BE49-F238E27FC236}">
                <a16:creationId xmlns:a16="http://schemas.microsoft.com/office/drawing/2014/main" id="{72910999-25C9-47BE-AB1D-8EFEE788A8F1}"/>
              </a:ext>
            </a:extLst>
          </p:cNvPr>
          <p:cNvSpPr txBox="1">
            <a:spLocks/>
          </p:cNvSpPr>
          <p:nvPr/>
        </p:nvSpPr>
        <p:spPr>
          <a:xfrm>
            <a:off x="254200" y="778828"/>
            <a:ext cx="8257340" cy="777821"/>
          </a:xfrm>
          <a:prstGeom prst="rect">
            <a:avLst/>
          </a:prstGeom>
        </p:spPr>
        <p:txBody>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r>
              <a:rPr lang="en-GB" sz="1400" dirty="0"/>
              <a:t>Methane gas is vented as part of normal operation of compressor fleet from depressurisation for maintenance and stand-down, or natural loss while the compressor is pressurised (running and standby) </a:t>
            </a:r>
          </a:p>
        </p:txBody>
      </p:sp>
      <p:sp>
        <p:nvSpPr>
          <p:cNvPr id="10" name="Isosceles Triangle 9">
            <a:extLst>
              <a:ext uri="{FF2B5EF4-FFF2-40B4-BE49-F238E27FC236}">
                <a16:creationId xmlns:a16="http://schemas.microsoft.com/office/drawing/2014/main" id="{ED074C4A-7533-435C-85E4-89FBF46EDB63}"/>
              </a:ext>
            </a:extLst>
          </p:cNvPr>
          <p:cNvSpPr/>
          <p:nvPr/>
        </p:nvSpPr>
        <p:spPr bwMode="auto">
          <a:xfrm rot="5400000">
            <a:off x="3882756" y="2452481"/>
            <a:ext cx="531628" cy="246278"/>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sp>
        <p:nvSpPr>
          <p:cNvPr id="5" name="Rectangle 4">
            <a:extLst>
              <a:ext uri="{FF2B5EF4-FFF2-40B4-BE49-F238E27FC236}">
                <a16:creationId xmlns:a16="http://schemas.microsoft.com/office/drawing/2014/main" id="{60BFD2A9-821A-4D66-9D57-CD5C3A764C58}"/>
              </a:ext>
            </a:extLst>
          </p:cNvPr>
          <p:cNvSpPr/>
          <p:nvPr/>
        </p:nvSpPr>
        <p:spPr bwMode="auto">
          <a:xfrm>
            <a:off x="7147932" y="1"/>
            <a:ext cx="1996067" cy="267572"/>
          </a:xfrm>
          <a:prstGeom prst="rect">
            <a:avLst/>
          </a:prstGeom>
          <a:solidFill>
            <a:schemeClr val="tx2"/>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r">
              <a:spcAft>
                <a:spcPts val="450"/>
              </a:spcAft>
            </a:pPr>
            <a:r>
              <a:rPr lang="en-GB" sz="1800" dirty="0">
                <a:solidFill>
                  <a:schemeClr val="bg1"/>
                </a:solidFill>
                <a:latin typeface="+mn-lt"/>
                <a:cs typeface="Arial"/>
              </a:rPr>
              <a:t>Retain &amp; amend</a:t>
            </a:r>
          </a:p>
        </p:txBody>
      </p:sp>
    </p:spTree>
    <p:extLst>
      <p:ext uri="{BB962C8B-B14F-4D97-AF65-F5344CB8AC3E}">
        <p14:creationId xmlns:p14="http://schemas.microsoft.com/office/powerpoint/2010/main" val="1543654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4BF26D-5FB9-4B31-A499-48653E871E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92023" y="2629993"/>
            <a:ext cx="2994578" cy="2245934"/>
          </a:xfrm>
          <a:prstGeom prst="rect">
            <a:avLst/>
          </a:prstGeom>
        </p:spPr>
      </p:pic>
      <p:sp>
        <p:nvSpPr>
          <p:cNvPr id="3" name="Title 2">
            <a:extLst>
              <a:ext uri="{FF2B5EF4-FFF2-40B4-BE49-F238E27FC236}">
                <a16:creationId xmlns:a16="http://schemas.microsoft.com/office/drawing/2014/main" id="{892D69A7-E762-4A96-8105-0CB202583AEE}"/>
              </a:ext>
            </a:extLst>
          </p:cNvPr>
          <p:cNvSpPr>
            <a:spLocks noGrp="1"/>
          </p:cNvSpPr>
          <p:nvPr>
            <p:ph type="title"/>
          </p:nvPr>
        </p:nvSpPr>
        <p:spPr/>
        <p:txBody>
          <a:bodyPr/>
          <a:lstStyle/>
          <a:p>
            <a:r>
              <a:rPr lang="en-GB" dirty="0"/>
              <a:t>Greenhouse Gas – How have we performed?</a:t>
            </a:r>
            <a:endParaRPr lang="en-GB" dirty="0">
              <a:highlight>
                <a:srgbClr val="FFFF00"/>
              </a:highlight>
            </a:endParaRPr>
          </a:p>
        </p:txBody>
      </p:sp>
      <p:graphicFrame>
        <p:nvGraphicFramePr>
          <p:cNvPr id="2" name="Table 1">
            <a:extLst>
              <a:ext uri="{FF2B5EF4-FFF2-40B4-BE49-F238E27FC236}">
                <a16:creationId xmlns:a16="http://schemas.microsoft.com/office/drawing/2014/main" id="{15CB33D4-3D1E-4B15-84CF-21F11C962472}"/>
              </a:ext>
            </a:extLst>
          </p:cNvPr>
          <p:cNvGraphicFramePr>
            <a:graphicFrameLocks noGrp="1"/>
          </p:cNvGraphicFramePr>
          <p:nvPr>
            <p:extLst>
              <p:ext uri="{D42A27DB-BD31-4B8C-83A1-F6EECF244321}">
                <p14:modId xmlns:p14="http://schemas.microsoft.com/office/powerpoint/2010/main" val="3268648920"/>
              </p:ext>
            </p:extLst>
          </p:nvPr>
        </p:nvGraphicFramePr>
        <p:xfrm>
          <a:off x="203753" y="898314"/>
          <a:ext cx="5463623" cy="2270148"/>
        </p:xfrm>
        <a:graphic>
          <a:graphicData uri="http://schemas.openxmlformats.org/drawingml/2006/table">
            <a:tbl>
              <a:tblPr firstRow="1" bandRow="1">
                <a:tableStyleId>{5C22544A-7EE6-4342-B048-85BDC9FD1C3A}</a:tableStyleId>
              </a:tblPr>
              <a:tblGrid>
                <a:gridCol w="1255665">
                  <a:extLst>
                    <a:ext uri="{9D8B030D-6E8A-4147-A177-3AD203B41FA5}">
                      <a16:colId xmlns:a16="http://schemas.microsoft.com/office/drawing/2014/main" val="1079593448"/>
                    </a:ext>
                  </a:extLst>
                </a:gridCol>
                <a:gridCol w="736474">
                  <a:extLst>
                    <a:ext uri="{9D8B030D-6E8A-4147-A177-3AD203B41FA5}">
                      <a16:colId xmlns:a16="http://schemas.microsoft.com/office/drawing/2014/main" val="3747006071"/>
                    </a:ext>
                  </a:extLst>
                </a:gridCol>
                <a:gridCol w="638548">
                  <a:extLst>
                    <a:ext uri="{9D8B030D-6E8A-4147-A177-3AD203B41FA5}">
                      <a16:colId xmlns:a16="http://schemas.microsoft.com/office/drawing/2014/main" val="780540855"/>
                    </a:ext>
                  </a:extLst>
                </a:gridCol>
                <a:gridCol w="688435">
                  <a:extLst>
                    <a:ext uri="{9D8B030D-6E8A-4147-A177-3AD203B41FA5}">
                      <a16:colId xmlns:a16="http://schemas.microsoft.com/office/drawing/2014/main" val="706387353"/>
                    </a:ext>
                  </a:extLst>
                </a:gridCol>
                <a:gridCol w="699367">
                  <a:extLst>
                    <a:ext uri="{9D8B030D-6E8A-4147-A177-3AD203B41FA5}">
                      <a16:colId xmlns:a16="http://schemas.microsoft.com/office/drawing/2014/main" val="1503233918"/>
                    </a:ext>
                  </a:extLst>
                </a:gridCol>
                <a:gridCol w="787908">
                  <a:extLst>
                    <a:ext uri="{9D8B030D-6E8A-4147-A177-3AD203B41FA5}">
                      <a16:colId xmlns:a16="http://schemas.microsoft.com/office/drawing/2014/main" val="1363015795"/>
                    </a:ext>
                  </a:extLst>
                </a:gridCol>
                <a:gridCol w="657226">
                  <a:extLst>
                    <a:ext uri="{9D8B030D-6E8A-4147-A177-3AD203B41FA5}">
                      <a16:colId xmlns:a16="http://schemas.microsoft.com/office/drawing/2014/main" val="3691525077"/>
                    </a:ext>
                  </a:extLst>
                </a:gridCol>
              </a:tblGrid>
              <a:tr h="415948">
                <a:tc>
                  <a:txBody>
                    <a:bodyPr/>
                    <a:lstStyle/>
                    <a:p>
                      <a:pPr algn="l">
                        <a:lnSpc>
                          <a:spcPct val="125000"/>
                        </a:lnSpc>
                        <a:spcAft>
                          <a:spcPts val="0"/>
                        </a:spcAft>
                      </a:pPr>
                      <a:r>
                        <a:rPr lang="en-GB" sz="1050" b="1" cap="none" spc="0" baseline="0" dirty="0">
                          <a:solidFill>
                            <a:schemeClr val="bg1"/>
                          </a:solidFill>
                          <a:effectLst/>
                          <a:latin typeface="+mn-lt"/>
                          <a:ea typeface="MS Gothic" panose="020B0609070205080204" pitchFamily="49" charset="-128"/>
                          <a:cs typeface="Arial" panose="020B0604020202020204" pitchFamily="34" charset="0"/>
                        </a:rPr>
                        <a:t>Incentive Costs</a:t>
                      </a:r>
                      <a:endParaRPr lang="en-GB" sz="1400" cap="none" spc="100" baseline="0" dirty="0">
                        <a:solidFill>
                          <a:schemeClr val="bg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b="1" cap="all" spc="100" dirty="0">
                          <a:solidFill>
                            <a:srgbClr val="FFFFFF"/>
                          </a:solidFill>
                          <a:effectLst/>
                          <a:latin typeface="+mn-lt"/>
                          <a:ea typeface="MS Gothic" panose="020B0609070205080204" pitchFamily="49" charset="-128"/>
                          <a:cs typeface="Arial" panose="020B0604020202020204" pitchFamily="34" charset="0"/>
                        </a:rPr>
                        <a:t>2013/14</a:t>
                      </a:r>
                      <a:endParaRPr lang="en-GB" sz="1100" cap="all" spc="100" dirty="0">
                        <a:solidFill>
                          <a:srgbClr val="6A2C92"/>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b="1" cap="all" spc="100" dirty="0">
                          <a:solidFill>
                            <a:srgbClr val="FFFFFF"/>
                          </a:solidFill>
                          <a:effectLst/>
                          <a:latin typeface="+mn-lt"/>
                          <a:ea typeface="MS Gothic" panose="020B0609070205080204" pitchFamily="49" charset="-128"/>
                          <a:cs typeface="Arial" panose="020B0604020202020204" pitchFamily="34" charset="0"/>
                        </a:rPr>
                        <a:t>2014/15</a:t>
                      </a:r>
                      <a:endParaRPr lang="en-GB" sz="1100" cap="all" spc="100" dirty="0">
                        <a:solidFill>
                          <a:srgbClr val="6A2C92"/>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b="1" cap="all" spc="100" dirty="0">
                          <a:solidFill>
                            <a:srgbClr val="FFFFFF"/>
                          </a:solidFill>
                          <a:effectLst/>
                          <a:latin typeface="+mn-lt"/>
                          <a:ea typeface="MS Gothic" panose="020B0609070205080204" pitchFamily="49" charset="-128"/>
                          <a:cs typeface="Arial" panose="020B0604020202020204" pitchFamily="34" charset="0"/>
                        </a:rPr>
                        <a:t>2015/16</a:t>
                      </a:r>
                      <a:endParaRPr lang="en-GB" sz="1100" cap="all" spc="100" dirty="0">
                        <a:solidFill>
                          <a:srgbClr val="6A2C92"/>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b="1" cap="all" spc="100" dirty="0">
                          <a:solidFill>
                            <a:srgbClr val="FFFFFF"/>
                          </a:solidFill>
                          <a:effectLst/>
                          <a:latin typeface="+mn-lt"/>
                          <a:ea typeface="MS Gothic" panose="020B0609070205080204" pitchFamily="49" charset="-128"/>
                          <a:cs typeface="Arial" panose="020B0604020202020204" pitchFamily="34" charset="0"/>
                        </a:rPr>
                        <a:t>2016/17</a:t>
                      </a:r>
                      <a:endParaRPr lang="en-GB" sz="1100" cap="all" spc="100" dirty="0">
                        <a:solidFill>
                          <a:srgbClr val="6A2C92"/>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b="1" cap="all" spc="100" dirty="0">
                          <a:solidFill>
                            <a:srgbClr val="FFFFFF"/>
                          </a:solidFill>
                          <a:effectLst/>
                          <a:latin typeface="+mn-lt"/>
                          <a:ea typeface="MS Gothic" panose="020B0609070205080204" pitchFamily="49" charset="-128"/>
                          <a:cs typeface="Arial" panose="020B0604020202020204" pitchFamily="34" charset="0"/>
                        </a:rPr>
                        <a:t>2017/18</a:t>
                      </a:r>
                      <a:endParaRPr lang="en-GB" sz="1100" cap="all" spc="100" dirty="0">
                        <a:solidFill>
                          <a:srgbClr val="6A2C92"/>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b="1" cap="all" spc="100" dirty="0">
                          <a:solidFill>
                            <a:srgbClr val="FFFFFF"/>
                          </a:solidFill>
                          <a:effectLst/>
                          <a:latin typeface="+mn-lt"/>
                          <a:ea typeface="MS Gothic" panose="020B0609070205080204" pitchFamily="49" charset="-128"/>
                          <a:cs typeface="Arial" panose="020B0604020202020204" pitchFamily="34" charset="0"/>
                        </a:rPr>
                        <a:t>2018/19</a:t>
                      </a:r>
                      <a:endParaRPr lang="en-GB" sz="1100" cap="all" spc="100" dirty="0">
                        <a:solidFill>
                          <a:srgbClr val="6A2C92"/>
                        </a:solidFill>
                        <a:effectLst/>
                        <a:latin typeface="+mn-lt"/>
                        <a:ea typeface="MS Gothic" panose="020B0609070205080204" pitchFamily="49" charset="-128"/>
                        <a:cs typeface="Arial" panose="020B0604020202020204" pitchFamily="34" charset="0"/>
                      </a:endParaRPr>
                    </a:p>
                  </a:txBody>
                  <a:tcPr marL="8890" marR="8890" marT="8890" marB="0" anchor="ctr"/>
                </a:tc>
                <a:extLst>
                  <a:ext uri="{0D108BD9-81ED-4DB2-BD59-A6C34878D82A}">
                    <a16:rowId xmlns:a16="http://schemas.microsoft.com/office/drawing/2014/main" val="2144712074"/>
                  </a:ext>
                </a:extLst>
              </a:tr>
              <a:tr h="370840">
                <a:tc>
                  <a:txBody>
                    <a:bodyPr/>
                    <a:lstStyle/>
                    <a:p>
                      <a:pPr algn="l">
                        <a:lnSpc>
                          <a:spcPct val="125000"/>
                        </a:lnSpc>
                        <a:spcAft>
                          <a:spcPts val="0"/>
                        </a:spcAft>
                      </a:pPr>
                      <a:r>
                        <a:rPr lang="en-GB" sz="1050" b="1" cap="none" spc="0" baseline="0" dirty="0">
                          <a:solidFill>
                            <a:schemeClr val="bg1"/>
                          </a:solidFill>
                          <a:effectLst/>
                          <a:latin typeface="+mn-lt"/>
                          <a:ea typeface="MS Gothic" panose="020B0609070205080204" pitchFamily="49" charset="-128"/>
                          <a:cs typeface="Arial" panose="020B0604020202020204" pitchFamily="34" charset="0"/>
                        </a:rPr>
                        <a:t>Total vent (tonnes)</a:t>
                      </a:r>
                      <a:endParaRPr lang="en-GB" sz="1400" cap="none" spc="100" baseline="0" dirty="0">
                        <a:solidFill>
                          <a:schemeClr val="bg1"/>
                        </a:solidFill>
                        <a:effectLst/>
                        <a:latin typeface="+mn-lt"/>
                        <a:ea typeface="MS Gothic" panose="020B0609070205080204" pitchFamily="49" charset="-128"/>
                        <a:cs typeface="Arial" panose="020B0604020202020204" pitchFamily="34" charset="0"/>
                      </a:endParaRPr>
                    </a:p>
                  </a:txBody>
                  <a:tcPr marL="8890" marR="8890" marT="8890" marB="0" anchor="ctr">
                    <a:solidFill>
                      <a:schemeClr val="accent1"/>
                    </a:solidFill>
                  </a:tcP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3332</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2857</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2882</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3590</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3928</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2870</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extLst>
                  <a:ext uri="{0D108BD9-81ED-4DB2-BD59-A6C34878D82A}">
                    <a16:rowId xmlns:a16="http://schemas.microsoft.com/office/drawing/2014/main" val="3736217242"/>
                  </a:ext>
                </a:extLst>
              </a:tr>
              <a:tr h="370840">
                <a:tc>
                  <a:txBody>
                    <a:bodyPr/>
                    <a:lstStyle/>
                    <a:p>
                      <a:pPr algn="l">
                        <a:lnSpc>
                          <a:spcPct val="125000"/>
                        </a:lnSpc>
                        <a:spcAft>
                          <a:spcPts val="0"/>
                        </a:spcAft>
                      </a:pPr>
                      <a:r>
                        <a:rPr lang="en-GB" sz="1050" b="1" cap="none" spc="0" baseline="0" dirty="0">
                          <a:solidFill>
                            <a:schemeClr val="bg1"/>
                          </a:solidFill>
                          <a:effectLst/>
                          <a:latin typeface="+mn-lt"/>
                          <a:ea typeface="MS Gothic" panose="020B0609070205080204" pitchFamily="49" charset="-128"/>
                          <a:cs typeface="Arial" panose="020B0604020202020204" pitchFamily="34" charset="0"/>
                        </a:rPr>
                        <a:t>Allowance (tonnes)</a:t>
                      </a:r>
                      <a:endParaRPr lang="en-GB" sz="1400" cap="none" spc="100" baseline="0" dirty="0">
                        <a:solidFill>
                          <a:schemeClr val="bg1"/>
                        </a:solidFill>
                        <a:effectLst/>
                        <a:latin typeface="+mn-lt"/>
                        <a:ea typeface="MS Gothic" panose="020B0609070205080204" pitchFamily="49" charset="-128"/>
                        <a:cs typeface="Arial" panose="020B0604020202020204" pitchFamily="34" charset="0"/>
                      </a:endParaRPr>
                    </a:p>
                  </a:txBody>
                  <a:tcPr marL="8890" marR="8890" marT="8890" marB="0" anchor="ctr">
                    <a:solidFill>
                      <a:schemeClr val="accent1"/>
                    </a:solidFill>
                  </a:tcPr>
                </a:tc>
                <a:tc>
                  <a:txBody>
                    <a:bodyPr/>
                    <a:lstStyle/>
                    <a:p>
                      <a:pPr algn="ctr">
                        <a:lnSpc>
                          <a:spcPct val="125000"/>
                        </a:lnSpc>
                        <a:spcAft>
                          <a:spcPts val="0"/>
                        </a:spcAft>
                      </a:pPr>
                      <a:r>
                        <a:rPr lang="en-GB" sz="900" cap="all" spc="100">
                          <a:solidFill>
                            <a:schemeClr val="tx1"/>
                          </a:solidFill>
                          <a:effectLst/>
                          <a:latin typeface="+mn-lt"/>
                          <a:ea typeface="MS Gothic" panose="020B0609070205080204" pitchFamily="49" charset="-128"/>
                          <a:cs typeface="Arial" panose="020B0604020202020204" pitchFamily="34" charset="0"/>
                        </a:rPr>
                        <a:t>2917</a:t>
                      </a:r>
                      <a:endParaRPr lang="en-GB" sz="1100" cap="all" spc="10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2829</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2744</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2897</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2897</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2897</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extLst>
                  <a:ext uri="{0D108BD9-81ED-4DB2-BD59-A6C34878D82A}">
                    <a16:rowId xmlns:a16="http://schemas.microsoft.com/office/drawing/2014/main" val="3212643507"/>
                  </a:ext>
                </a:extLst>
              </a:tr>
              <a:tr h="370840">
                <a:tc>
                  <a:txBody>
                    <a:bodyPr/>
                    <a:lstStyle/>
                    <a:p>
                      <a:pPr algn="l">
                        <a:lnSpc>
                          <a:spcPct val="125000"/>
                        </a:lnSpc>
                        <a:spcAft>
                          <a:spcPts val="0"/>
                        </a:spcAft>
                      </a:pPr>
                      <a:r>
                        <a:rPr lang="en-GB" sz="1050" b="1" cap="none" spc="0" baseline="0" dirty="0">
                          <a:solidFill>
                            <a:schemeClr val="bg1"/>
                          </a:solidFill>
                          <a:effectLst/>
                          <a:latin typeface="+mn-lt"/>
                          <a:ea typeface="MS Gothic" panose="020B0609070205080204" pitchFamily="49" charset="-128"/>
                          <a:cs typeface="Arial" panose="020B0604020202020204" pitchFamily="34" charset="0"/>
                        </a:rPr>
                        <a:t>Difference (tonnes)</a:t>
                      </a:r>
                      <a:endParaRPr lang="en-GB" sz="1400" cap="none" spc="100" baseline="0" dirty="0">
                        <a:solidFill>
                          <a:schemeClr val="bg1"/>
                        </a:solidFill>
                        <a:effectLst/>
                        <a:latin typeface="+mn-lt"/>
                        <a:ea typeface="MS Gothic" panose="020B0609070205080204" pitchFamily="49" charset="-128"/>
                        <a:cs typeface="Arial" panose="020B0604020202020204" pitchFamily="34" charset="0"/>
                      </a:endParaRPr>
                    </a:p>
                  </a:txBody>
                  <a:tcPr marL="8890" marR="8890" marT="8890" marB="0" anchor="ctr">
                    <a:solidFill>
                      <a:schemeClr val="accent1"/>
                    </a:solidFill>
                  </a:tcPr>
                </a:tc>
                <a:tc>
                  <a:txBody>
                    <a:bodyPr/>
                    <a:lstStyle/>
                    <a:p>
                      <a:pPr algn="ctr">
                        <a:lnSpc>
                          <a:spcPct val="125000"/>
                        </a:lnSpc>
                        <a:spcAft>
                          <a:spcPts val="0"/>
                        </a:spcAft>
                      </a:pPr>
                      <a:r>
                        <a:rPr lang="en-GB" sz="900" cap="all" spc="100">
                          <a:solidFill>
                            <a:schemeClr val="tx1"/>
                          </a:solidFill>
                          <a:effectLst/>
                          <a:latin typeface="+mn-lt"/>
                          <a:ea typeface="MS Gothic" panose="020B0609070205080204" pitchFamily="49" charset="-128"/>
                          <a:cs typeface="Arial" panose="020B0604020202020204" pitchFamily="34" charset="0"/>
                        </a:rPr>
                        <a:t>327</a:t>
                      </a:r>
                      <a:endParaRPr lang="en-GB" sz="1100" cap="all" spc="10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a:solidFill>
                            <a:schemeClr val="tx1"/>
                          </a:solidFill>
                          <a:effectLst/>
                          <a:latin typeface="+mn-lt"/>
                          <a:ea typeface="MS Gothic" panose="020B0609070205080204" pitchFamily="49" charset="-128"/>
                          <a:cs typeface="Arial" panose="020B0604020202020204" pitchFamily="34" charset="0"/>
                        </a:rPr>
                        <a:t>-25</a:t>
                      </a:r>
                      <a:endParaRPr lang="en-GB" sz="1100" cap="all" spc="10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77</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693</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1031</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-27</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extLst>
                  <a:ext uri="{0D108BD9-81ED-4DB2-BD59-A6C34878D82A}">
                    <a16:rowId xmlns:a16="http://schemas.microsoft.com/office/drawing/2014/main" val="2631388789"/>
                  </a:ext>
                </a:extLst>
              </a:tr>
              <a:tr h="370840">
                <a:tc>
                  <a:txBody>
                    <a:bodyPr/>
                    <a:lstStyle/>
                    <a:p>
                      <a:pPr algn="l">
                        <a:lnSpc>
                          <a:spcPct val="125000"/>
                        </a:lnSpc>
                        <a:spcAft>
                          <a:spcPts val="0"/>
                        </a:spcAft>
                      </a:pPr>
                      <a:r>
                        <a:rPr lang="en-GB" sz="1050" b="1" cap="none" spc="0" baseline="0" dirty="0">
                          <a:solidFill>
                            <a:schemeClr val="bg1"/>
                          </a:solidFill>
                          <a:effectLst/>
                          <a:latin typeface="+mn-lt"/>
                          <a:ea typeface="MS Gothic" panose="020B0609070205080204" pitchFamily="49" charset="-128"/>
                          <a:cs typeface="Arial" panose="020B0604020202020204" pitchFamily="34" charset="0"/>
                        </a:rPr>
                        <a:t>NTCC</a:t>
                      </a:r>
                      <a:endParaRPr lang="en-GB" sz="1400" cap="none" spc="100" baseline="0" dirty="0">
                        <a:solidFill>
                          <a:schemeClr val="bg1"/>
                        </a:solidFill>
                        <a:effectLst/>
                        <a:latin typeface="+mn-lt"/>
                        <a:ea typeface="MS Gothic" panose="020B0609070205080204" pitchFamily="49" charset="-128"/>
                        <a:cs typeface="Arial" panose="020B0604020202020204" pitchFamily="34" charset="0"/>
                      </a:endParaRPr>
                    </a:p>
                  </a:txBody>
                  <a:tcPr marL="8890" marR="8890" marT="8890" marB="0" anchor="ctr">
                    <a:solidFill>
                      <a:schemeClr val="accent1"/>
                    </a:solidFill>
                  </a:tcPr>
                </a:tc>
                <a:tc>
                  <a:txBody>
                    <a:bodyPr/>
                    <a:lstStyle/>
                    <a:p>
                      <a:pPr algn="ctr">
                        <a:lnSpc>
                          <a:spcPct val="125000"/>
                        </a:lnSpc>
                        <a:spcAft>
                          <a:spcPts val="0"/>
                        </a:spcAft>
                      </a:pPr>
                      <a:r>
                        <a:rPr lang="en-GB" sz="900" cap="all" spc="100">
                          <a:solidFill>
                            <a:schemeClr val="tx1"/>
                          </a:solidFill>
                          <a:effectLst/>
                          <a:latin typeface="+mn-lt"/>
                          <a:ea typeface="MS Gothic" panose="020B0609070205080204" pitchFamily="49" charset="-128"/>
                          <a:cs typeface="Arial" panose="020B0604020202020204" pitchFamily="34" charset="0"/>
                        </a:rPr>
                        <a:t>£ 1,302</a:t>
                      </a:r>
                      <a:endParaRPr lang="en-GB" sz="1100" cap="all" spc="10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a:solidFill>
                            <a:schemeClr val="tx1"/>
                          </a:solidFill>
                          <a:effectLst/>
                          <a:latin typeface="+mn-lt"/>
                          <a:ea typeface="MS Gothic" panose="020B0609070205080204" pitchFamily="49" charset="-128"/>
                          <a:cs typeface="Arial" panose="020B0604020202020204" pitchFamily="34" charset="0"/>
                        </a:rPr>
                        <a:t>£ 1,364</a:t>
                      </a:r>
                      <a:endParaRPr lang="en-GB" sz="1100" cap="all" spc="10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a:solidFill>
                            <a:schemeClr val="tx1"/>
                          </a:solidFill>
                          <a:effectLst/>
                          <a:latin typeface="+mn-lt"/>
                          <a:ea typeface="MS Gothic" panose="020B0609070205080204" pitchFamily="49" charset="-128"/>
                          <a:cs typeface="Arial" panose="020B0604020202020204" pitchFamily="34" charset="0"/>
                        </a:rPr>
                        <a:t>£ 1,417</a:t>
                      </a:r>
                      <a:endParaRPr lang="en-GB" sz="1100" cap="all" spc="10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£ 1,348</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£ 1,368</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£1,447</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extLst>
                  <a:ext uri="{0D108BD9-81ED-4DB2-BD59-A6C34878D82A}">
                    <a16:rowId xmlns:a16="http://schemas.microsoft.com/office/drawing/2014/main" val="1950397467"/>
                  </a:ext>
                </a:extLst>
              </a:tr>
              <a:tr h="370840">
                <a:tc>
                  <a:txBody>
                    <a:bodyPr/>
                    <a:lstStyle/>
                    <a:p>
                      <a:pPr algn="l">
                        <a:lnSpc>
                          <a:spcPct val="125000"/>
                        </a:lnSpc>
                        <a:spcAft>
                          <a:spcPts val="0"/>
                        </a:spcAft>
                      </a:pPr>
                      <a:r>
                        <a:rPr lang="en-GB" sz="1050" b="1" cap="none" spc="0" baseline="0" dirty="0">
                          <a:solidFill>
                            <a:schemeClr val="bg1"/>
                          </a:solidFill>
                          <a:effectLst/>
                          <a:latin typeface="+mn-lt"/>
                          <a:ea typeface="MS Gothic" panose="020B0609070205080204" pitchFamily="49" charset="-128"/>
                          <a:cs typeface="Arial" panose="020B0604020202020204" pitchFamily="34" charset="0"/>
                        </a:rPr>
                        <a:t>Incentive Cost</a:t>
                      </a:r>
                      <a:endParaRPr lang="en-GB" sz="1400" cap="none" spc="100" baseline="0" dirty="0">
                        <a:solidFill>
                          <a:schemeClr val="bg1"/>
                        </a:solidFill>
                        <a:effectLst/>
                        <a:latin typeface="+mn-lt"/>
                        <a:ea typeface="MS Gothic" panose="020B0609070205080204" pitchFamily="49" charset="-128"/>
                        <a:cs typeface="Arial" panose="020B0604020202020204" pitchFamily="34" charset="0"/>
                      </a:endParaRPr>
                    </a:p>
                  </a:txBody>
                  <a:tcPr marL="8890" marR="8890" marT="8890" marB="0" anchor="ctr">
                    <a:solidFill>
                      <a:schemeClr val="accent1"/>
                    </a:solidFill>
                  </a:tcPr>
                </a:tc>
                <a:tc>
                  <a:txBody>
                    <a:bodyPr/>
                    <a:lstStyle/>
                    <a:p>
                      <a:pPr algn="ctr">
                        <a:lnSpc>
                          <a:spcPct val="125000"/>
                        </a:lnSpc>
                        <a:spcAft>
                          <a:spcPts val="0"/>
                        </a:spcAft>
                      </a:pPr>
                      <a:r>
                        <a:rPr lang="en-GB" sz="900" cap="all" spc="100">
                          <a:solidFill>
                            <a:schemeClr val="tx1"/>
                          </a:solidFill>
                          <a:effectLst/>
                          <a:latin typeface="+mn-lt"/>
                          <a:ea typeface="MS Gothic" panose="020B0609070205080204" pitchFamily="49" charset="-128"/>
                          <a:cs typeface="Arial" panose="020B0604020202020204" pitchFamily="34" charset="0"/>
                        </a:rPr>
                        <a:t>-£425,754</a:t>
                      </a:r>
                      <a:endParaRPr lang="en-GB" sz="1100" cap="all" spc="10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a:solidFill>
                            <a:schemeClr val="tx1"/>
                          </a:solidFill>
                          <a:effectLst/>
                          <a:latin typeface="+mn-lt"/>
                          <a:ea typeface="MS Gothic" panose="020B0609070205080204" pitchFamily="49" charset="-128"/>
                          <a:cs typeface="Arial" panose="020B0604020202020204" pitchFamily="34" charset="0"/>
                        </a:rPr>
                        <a:t>£ -</a:t>
                      </a:r>
                      <a:endParaRPr lang="en-GB" sz="1100" cap="all" spc="10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a:solidFill>
                            <a:schemeClr val="tx1"/>
                          </a:solidFill>
                          <a:effectLst/>
                          <a:latin typeface="+mn-lt"/>
                          <a:ea typeface="MS Gothic" panose="020B0609070205080204" pitchFamily="49" charset="-128"/>
                          <a:cs typeface="Arial" panose="020B0604020202020204" pitchFamily="34" charset="0"/>
                        </a:rPr>
                        <a:t>-£109,109</a:t>
                      </a:r>
                      <a:endParaRPr lang="en-GB" sz="1100" cap="all" spc="10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-£934,164</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-£1,410,408</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tc>
                  <a:txBody>
                    <a:bodyPr/>
                    <a:lstStyle/>
                    <a:p>
                      <a:pPr algn="ctr">
                        <a:lnSpc>
                          <a:spcPct val="125000"/>
                        </a:lnSpc>
                        <a:spcAft>
                          <a:spcPts val="0"/>
                        </a:spcAft>
                      </a:pPr>
                      <a:r>
                        <a:rPr lang="en-GB" sz="900" cap="all" spc="100" dirty="0">
                          <a:solidFill>
                            <a:schemeClr val="tx1"/>
                          </a:solidFill>
                          <a:effectLst/>
                          <a:latin typeface="+mn-lt"/>
                          <a:ea typeface="MS Gothic" panose="020B0609070205080204" pitchFamily="49" charset="-128"/>
                          <a:cs typeface="Arial" panose="020B0604020202020204" pitchFamily="34" charset="0"/>
                        </a:rPr>
                        <a:t>£ -</a:t>
                      </a:r>
                      <a:endParaRPr lang="en-GB" sz="1100" cap="all" spc="100" dirty="0">
                        <a:solidFill>
                          <a:schemeClr val="tx1"/>
                        </a:solidFill>
                        <a:effectLst/>
                        <a:latin typeface="+mn-lt"/>
                        <a:ea typeface="MS Gothic" panose="020B0609070205080204" pitchFamily="49" charset="-128"/>
                        <a:cs typeface="Arial" panose="020B0604020202020204" pitchFamily="34" charset="0"/>
                      </a:endParaRPr>
                    </a:p>
                  </a:txBody>
                  <a:tcPr marL="8890" marR="8890" marT="8890" marB="0" anchor="ctr"/>
                </a:tc>
                <a:extLst>
                  <a:ext uri="{0D108BD9-81ED-4DB2-BD59-A6C34878D82A}">
                    <a16:rowId xmlns:a16="http://schemas.microsoft.com/office/drawing/2014/main" val="3447134222"/>
                  </a:ext>
                </a:extLst>
              </a:tr>
            </a:tbl>
          </a:graphicData>
        </a:graphic>
      </p:graphicFrame>
      <p:pic>
        <p:nvPicPr>
          <p:cNvPr id="9" name="Picture 8">
            <a:extLst>
              <a:ext uri="{FF2B5EF4-FFF2-40B4-BE49-F238E27FC236}">
                <a16:creationId xmlns:a16="http://schemas.microsoft.com/office/drawing/2014/main" id="{77DF36B8-A16E-40C2-A226-7037D88741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1700" y="1145796"/>
            <a:ext cx="2662776" cy="1775184"/>
          </a:xfrm>
          <a:prstGeom prst="rect">
            <a:avLst/>
          </a:prstGeom>
        </p:spPr>
      </p:pic>
    </p:spTree>
    <p:extLst>
      <p:ext uri="{BB962C8B-B14F-4D97-AF65-F5344CB8AC3E}">
        <p14:creationId xmlns:p14="http://schemas.microsoft.com/office/powerpoint/2010/main" val="361489313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80" y="369173"/>
            <a:ext cx="8497370" cy="430887"/>
          </a:xfrm>
        </p:spPr>
        <p:txBody>
          <a:bodyPr anchor="ctr"/>
          <a:lstStyle/>
          <a:p>
            <a:r>
              <a:rPr lang="en-GB" b="1" dirty="0"/>
              <a:t>Quick poll</a:t>
            </a:r>
          </a:p>
        </p:txBody>
      </p:sp>
      <p:sp>
        <p:nvSpPr>
          <p:cNvPr id="5" name="Rectangle 4"/>
          <p:cNvSpPr/>
          <p:nvPr/>
        </p:nvSpPr>
        <p:spPr bwMode="auto">
          <a:xfrm>
            <a:off x="682723" y="1620327"/>
            <a:ext cx="2542615" cy="43175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0" name="Rectangle 9"/>
          <p:cNvSpPr/>
          <p:nvPr/>
        </p:nvSpPr>
        <p:spPr bwMode="auto">
          <a:xfrm>
            <a:off x="682723" y="782395"/>
            <a:ext cx="7928052" cy="693664"/>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Should we be financially incentivised on Greenhouse Gas? </a:t>
            </a:r>
          </a:p>
        </p:txBody>
      </p:sp>
      <p:sp>
        <p:nvSpPr>
          <p:cNvPr id="7" name="Rectangle 6"/>
          <p:cNvSpPr/>
          <p:nvPr/>
        </p:nvSpPr>
        <p:spPr bwMode="auto">
          <a:xfrm>
            <a:off x="3664528" y="1635234"/>
            <a:ext cx="2217637" cy="41685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Unsure</a:t>
            </a:r>
          </a:p>
        </p:txBody>
      </p:sp>
      <p:sp>
        <p:nvSpPr>
          <p:cNvPr id="9" name="Rectangle 8"/>
          <p:cNvSpPr/>
          <p:nvPr/>
        </p:nvSpPr>
        <p:spPr bwMode="auto">
          <a:xfrm>
            <a:off x="6317673" y="1635510"/>
            <a:ext cx="2293102" cy="4165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No</a:t>
            </a:r>
          </a:p>
        </p:txBody>
      </p:sp>
      <p:sp>
        <p:nvSpPr>
          <p:cNvPr id="8" name="Rectangle 7"/>
          <p:cNvSpPr/>
          <p:nvPr/>
        </p:nvSpPr>
        <p:spPr bwMode="auto">
          <a:xfrm>
            <a:off x="682722" y="2886113"/>
            <a:ext cx="2542615"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1" name="Rectangle 10"/>
          <p:cNvSpPr/>
          <p:nvPr/>
        </p:nvSpPr>
        <p:spPr bwMode="auto">
          <a:xfrm>
            <a:off x="682722" y="2260780"/>
            <a:ext cx="7928052" cy="430887"/>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Have we explained what beyond BAU looks like? </a:t>
            </a:r>
          </a:p>
        </p:txBody>
      </p:sp>
      <p:sp>
        <p:nvSpPr>
          <p:cNvPr id="14" name="Rectangle 13"/>
          <p:cNvSpPr/>
          <p:nvPr/>
        </p:nvSpPr>
        <p:spPr bwMode="auto">
          <a:xfrm>
            <a:off x="6317673" y="2886113"/>
            <a:ext cx="2293102"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5" name="Rectangle 14"/>
          <p:cNvSpPr/>
          <p:nvPr/>
        </p:nvSpPr>
        <p:spPr bwMode="auto">
          <a:xfrm>
            <a:off x="3662686" y="2886113"/>
            <a:ext cx="2217637"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12" name="Rectangle 11">
            <a:extLst>
              <a:ext uri="{FF2B5EF4-FFF2-40B4-BE49-F238E27FC236}">
                <a16:creationId xmlns:a16="http://schemas.microsoft.com/office/drawing/2014/main" id="{97C8B990-72E6-4006-B6EC-58472107E170}"/>
              </a:ext>
            </a:extLst>
          </p:cNvPr>
          <p:cNvSpPr/>
          <p:nvPr/>
        </p:nvSpPr>
        <p:spPr bwMode="auto">
          <a:xfrm>
            <a:off x="686260" y="4197467"/>
            <a:ext cx="2542615"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3" name="Rectangle 12">
            <a:extLst>
              <a:ext uri="{FF2B5EF4-FFF2-40B4-BE49-F238E27FC236}">
                <a16:creationId xmlns:a16="http://schemas.microsoft.com/office/drawing/2014/main" id="{E30A7436-DC75-46B4-9515-B9284C084D7F}"/>
              </a:ext>
            </a:extLst>
          </p:cNvPr>
          <p:cNvSpPr/>
          <p:nvPr/>
        </p:nvSpPr>
        <p:spPr bwMode="auto">
          <a:xfrm>
            <a:off x="686260" y="3529599"/>
            <a:ext cx="7928052" cy="523558"/>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Do you agree with our RIIO-2 initial position? </a:t>
            </a:r>
          </a:p>
        </p:txBody>
      </p:sp>
      <p:sp>
        <p:nvSpPr>
          <p:cNvPr id="16" name="Rectangle 15">
            <a:extLst>
              <a:ext uri="{FF2B5EF4-FFF2-40B4-BE49-F238E27FC236}">
                <a16:creationId xmlns:a16="http://schemas.microsoft.com/office/drawing/2014/main" id="{AC31E61F-1F51-4CBF-98A4-44E8EB1ECFD4}"/>
              </a:ext>
            </a:extLst>
          </p:cNvPr>
          <p:cNvSpPr/>
          <p:nvPr/>
        </p:nvSpPr>
        <p:spPr bwMode="auto">
          <a:xfrm>
            <a:off x="6321211" y="4197467"/>
            <a:ext cx="2293102"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7" name="Rectangle 16">
            <a:extLst>
              <a:ext uri="{FF2B5EF4-FFF2-40B4-BE49-F238E27FC236}">
                <a16:creationId xmlns:a16="http://schemas.microsoft.com/office/drawing/2014/main" id="{E3F261F7-F3F1-46EC-9569-207231E2E9B1}"/>
              </a:ext>
            </a:extLst>
          </p:cNvPr>
          <p:cNvSpPr/>
          <p:nvPr/>
        </p:nvSpPr>
        <p:spPr bwMode="auto">
          <a:xfrm>
            <a:off x="3666224" y="4197467"/>
            <a:ext cx="2217637"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18" name="TextBox 17">
            <a:extLst>
              <a:ext uri="{FF2B5EF4-FFF2-40B4-BE49-F238E27FC236}">
                <a16:creationId xmlns:a16="http://schemas.microsoft.com/office/drawing/2014/main" id="{674E8543-6A55-4DAF-9C61-0E9E21BC6479}"/>
              </a:ext>
            </a:extLst>
          </p:cNvPr>
          <p:cNvSpPr txBox="1"/>
          <p:nvPr/>
        </p:nvSpPr>
        <p:spPr bwMode="auto">
          <a:xfrm>
            <a:off x="682722" y="4672431"/>
            <a:ext cx="7928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800" b="0" kern="0" dirty="0">
                <a:solidFill>
                  <a:schemeClr val="tx1"/>
                </a:solidFill>
                <a:latin typeface="+mn-lt"/>
                <a:ea typeface="+mn-ea"/>
              </a:rPr>
              <a:t>Please add any comments</a:t>
            </a:r>
          </a:p>
        </p:txBody>
      </p:sp>
    </p:spTree>
    <p:extLst>
      <p:ext uri="{BB962C8B-B14F-4D97-AF65-F5344CB8AC3E}">
        <p14:creationId xmlns:p14="http://schemas.microsoft.com/office/powerpoint/2010/main" val="336886735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B2FCA6-74ED-4902-BAF8-FA1A8747D4BD}"/>
              </a:ext>
            </a:extLst>
          </p:cNvPr>
          <p:cNvSpPr>
            <a:spLocks noGrp="1"/>
          </p:cNvSpPr>
          <p:nvPr>
            <p:ph type="title"/>
          </p:nvPr>
        </p:nvSpPr>
        <p:spPr/>
        <p:txBody>
          <a:bodyPr/>
          <a:lstStyle/>
          <a:p>
            <a:r>
              <a:rPr lang="en-GB" dirty="0"/>
              <a:t>Potential Environmental Action Plan Scorecard Incentive</a:t>
            </a:r>
          </a:p>
        </p:txBody>
      </p:sp>
      <p:sp>
        <p:nvSpPr>
          <p:cNvPr id="5" name="Rectangle 4">
            <a:extLst>
              <a:ext uri="{FF2B5EF4-FFF2-40B4-BE49-F238E27FC236}">
                <a16:creationId xmlns:a16="http://schemas.microsoft.com/office/drawing/2014/main" id="{3D7C4465-2F73-40F5-ACB7-E330CB5ADD41}"/>
              </a:ext>
            </a:extLst>
          </p:cNvPr>
          <p:cNvSpPr/>
          <p:nvPr/>
        </p:nvSpPr>
        <p:spPr bwMode="auto">
          <a:xfrm>
            <a:off x="340598" y="1982456"/>
            <a:ext cx="4072376" cy="116327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marL="285750" lvl="0" indent="-285750">
              <a:buClr>
                <a:schemeClr val="bg1"/>
              </a:buClr>
              <a:buFont typeface="Arial" panose="020B0604020202020204" pitchFamily="34" charset="0"/>
              <a:buChar char="•"/>
            </a:pPr>
            <a:r>
              <a:rPr lang="en-US" sz="1400" b="0" dirty="0">
                <a:solidFill>
                  <a:schemeClr val="bg1"/>
                </a:solidFill>
              </a:rPr>
              <a:t>Still devising the areas and challenge levels</a:t>
            </a:r>
          </a:p>
          <a:p>
            <a:pPr marL="285750" lvl="0" indent="-285750">
              <a:buClr>
                <a:schemeClr val="bg1"/>
              </a:buClr>
              <a:buFont typeface="Arial" panose="020B0604020202020204" pitchFamily="34" charset="0"/>
              <a:buChar char="•"/>
            </a:pPr>
            <a:r>
              <a:rPr lang="en-US" sz="1400" b="0" dirty="0">
                <a:solidFill>
                  <a:schemeClr val="bg1"/>
                </a:solidFill>
              </a:rPr>
              <a:t>Scorecard approach</a:t>
            </a:r>
          </a:p>
          <a:p>
            <a:pPr marL="285750" lvl="0" indent="-285750">
              <a:buClr>
                <a:schemeClr val="bg1"/>
              </a:buClr>
              <a:buFont typeface="Arial" panose="020B0604020202020204" pitchFamily="34" charset="0"/>
              <a:buChar char="•"/>
            </a:pPr>
            <a:r>
              <a:rPr lang="en-US" sz="1400" b="0" dirty="0">
                <a:solidFill>
                  <a:schemeClr val="bg1"/>
                </a:solidFill>
              </a:rPr>
              <a:t>Should it include GHG?</a:t>
            </a:r>
          </a:p>
        </p:txBody>
      </p:sp>
      <p:sp>
        <p:nvSpPr>
          <p:cNvPr id="7" name="Rectangle 6">
            <a:extLst>
              <a:ext uri="{FF2B5EF4-FFF2-40B4-BE49-F238E27FC236}">
                <a16:creationId xmlns:a16="http://schemas.microsoft.com/office/drawing/2014/main" id="{1236AC12-A263-419E-A2E5-F0D56DBD6246}"/>
              </a:ext>
            </a:extLst>
          </p:cNvPr>
          <p:cNvSpPr/>
          <p:nvPr/>
        </p:nvSpPr>
        <p:spPr>
          <a:xfrm>
            <a:off x="264573" y="1556649"/>
            <a:ext cx="4015470" cy="369332"/>
          </a:xfrm>
          <a:prstGeom prst="rect">
            <a:avLst/>
          </a:prstGeom>
        </p:spPr>
        <p:txBody>
          <a:bodyPr wrap="square">
            <a:spAutoFit/>
          </a:bodyPr>
          <a:lstStyle/>
          <a:p>
            <a:pPr algn="ctr"/>
            <a:r>
              <a:rPr lang="en-GB" dirty="0">
                <a:solidFill>
                  <a:schemeClr val="accent2"/>
                </a:solidFill>
                <a:cs typeface="Arial"/>
              </a:rPr>
              <a:t>RIIO-2 Initial position</a:t>
            </a:r>
            <a:r>
              <a:rPr lang="en-GB" b="0" dirty="0">
                <a:solidFill>
                  <a:schemeClr val="accent2"/>
                </a:solidFill>
                <a:cs typeface="Arial"/>
              </a:rPr>
              <a:t> </a:t>
            </a:r>
            <a:endParaRPr lang="en-GB" dirty="0">
              <a:solidFill>
                <a:schemeClr val="accent2"/>
              </a:solidFill>
            </a:endParaRPr>
          </a:p>
        </p:txBody>
      </p:sp>
      <p:sp>
        <p:nvSpPr>
          <p:cNvPr id="8" name="Text Placeholder 2">
            <a:extLst>
              <a:ext uri="{FF2B5EF4-FFF2-40B4-BE49-F238E27FC236}">
                <a16:creationId xmlns:a16="http://schemas.microsoft.com/office/drawing/2014/main" id="{BC49B0F8-2C40-4469-A490-CA47FFC0B729}"/>
              </a:ext>
            </a:extLst>
          </p:cNvPr>
          <p:cNvSpPr txBox="1">
            <a:spLocks/>
          </p:cNvSpPr>
          <p:nvPr/>
        </p:nvSpPr>
        <p:spPr>
          <a:xfrm>
            <a:off x="254200" y="778828"/>
            <a:ext cx="8257340" cy="777821"/>
          </a:xfrm>
          <a:prstGeom prst="rect">
            <a:avLst/>
          </a:prstGeom>
        </p:spPr>
        <p:txBody>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r>
              <a:rPr lang="en-GB" sz="1400" dirty="0"/>
              <a:t>A</a:t>
            </a:r>
            <a:r>
              <a:rPr lang="en-US" sz="1400" dirty="0"/>
              <a:t> potential new ODI to </a:t>
            </a:r>
            <a:r>
              <a:rPr lang="en-US" sz="1400" dirty="0" err="1"/>
              <a:t>incentivise</a:t>
            </a:r>
            <a:r>
              <a:rPr lang="en-US" sz="1400" dirty="0"/>
              <a:t> additional performance above and beyond our baseline commitments in our Environmental Action Plan. This is in development and we will share potential areas, metrics and targets when available. </a:t>
            </a:r>
            <a:endParaRPr lang="en-GB" sz="1400" dirty="0"/>
          </a:p>
        </p:txBody>
      </p:sp>
      <p:graphicFrame>
        <p:nvGraphicFramePr>
          <p:cNvPr id="10" name="Table 9">
            <a:extLst>
              <a:ext uri="{FF2B5EF4-FFF2-40B4-BE49-F238E27FC236}">
                <a16:creationId xmlns:a16="http://schemas.microsoft.com/office/drawing/2014/main" id="{2677C510-84A3-4849-8B82-9F18A2C749DA}"/>
              </a:ext>
            </a:extLst>
          </p:cNvPr>
          <p:cNvGraphicFramePr>
            <a:graphicFrameLocks noGrp="1"/>
          </p:cNvGraphicFramePr>
          <p:nvPr>
            <p:extLst>
              <p:ext uri="{D42A27DB-BD31-4B8C-83A1-F6EECF244321}">
                <p14:modId xmlns:p14="http://schemas.microsoft.com/office/powerpoint/2010/main" val="2024019807"/>
              </p:ext>
            </p:extLst>
          </p:nvPr>
        </p:nvGraphicFramePr>
        <p:xfrm>
          <a:off x="322263" y="3556938"/>
          <a:ext cx="8497371" cy="1432560"/>
        </p:xfrm>
        <a:graphic>
          <a:graphicData uri="http://schemas.openxmlformats.org/drawingml/2006/table">
            <a:tbl>
              <a:tblPr firstRow="1" bandRow="1"/>
              <a:tblGrid>
                <a:gridCol w="2182398">
                  <a:extLst>
                    <a:ext uri="{9D8B030D-6E8A-4147-A177-3AD203B41FA5}">
                      <a16:colId xmlns:a16="http://schemas.microsoft.com/office/drawing/2014/main" val="241857067"/>
                    </a:ext>
                  </a:extLst>
                </a:gridCol>
                <a:gridCol w="2961861">
                  <a:extLst>
                    <a:ext uri="{9D8B030D-6E8A-4147-A177-3AD203B41FA5}">
                      <a16:colId xmlns:a16="http://schemas.microsoft.com/office/drawing/2014/main" val="2566695646"/>
                    </a:ext>
                  </a:extLst>
                </a:gridCol>
                <a:gridCol w="3353112">
                  <a:extLst>
                    <a:ext uri="{9D8B030D-6E8A-4147-A177-3AD203B41FA5}">
                      <a16:colId xmlns:a16="http://schemas.microsoft.com/office/drawing/2014/main" val="1110422514"/>
                    </a:ext>
                  </a:extLst>
                </a:gridCol>
              </a:tblGrid>
              <a:tr h="226641">
                <a:tc>
                  <a:txBody>
                    <a:bodyPr/>
                    <a:lstStyle/>
                    <a:p>
                      <a:pPr algn="ctr"/>
                      <a:r>
                        <a:rPr lang="en-GB" sz="1200" b="0" dirty="0">
                          <a:solidFill>
                            <a:schemeClr val="bg1"/>
                          </a:solidFill>
                          <a:latin typeface="+mn-lt"/>
                        </a:rPr>
                        <a:t>No Incentive (BAU)</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algn="ctr"/>
                      <a:r>
                        <a:rPr lang="en-GB" sz="1200" b="0" dirty="0">
                          <a:solidFill>
                            <a:schemeClr val="bg1"/>
                          </a:solidFill>
                          <a:latin typeface="+mn-lt"/>
                        </a:rPr>
                        <a:t>Incentive</a:t>
                      </a:r>
                      <a:r>
                        <a:rPr lang="en-GB" sz="1200" b="0" baseline="0" dirty="0">
                          <a:solidFill>
                            <a:schemeClr val="bg1"/>
                          </a:solidFill>
                          <a:latin typeface="+mn-lt"/>
                        </a:rPr>
                        <a:t> (exceeding BAU)</a:t>
                      </a:r>
                      <a:r>
                        <a:rPr lang="en-GB" sz="1200" b="0" dirty="0">
                          <a:solidFill>
                            <a:schemeClr val="bg1"/>
                          </a:solidFill>
                          <a:latin typeface="+mn-lt"/>
                        </a:rPr>
                        <a:t>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algn="ctr"/>
                      <a:r>
                        <a:rPr lang="en-GB" sz="1200" b="0" dirty="0">
                          <a:solidFill>
                            <a:schemeClr val="bg1"/>
                          </a:solidFill>
                          <a:latin typeface="+mn-lt"/>
                        </a:rPr>
                        <a:t>Value</a:t>
                      </a:r>
                      <a:r>
                        <a:rPr lang="en-GB" sz="1200" b="0" baseline="0" dirty="0">
                          <a:solidFill>
                            <a:schemeClr val="bg1"/>
                          </a:solidFill>
                          <a:latin typeface="+mn-lt"/>
                        </a:rPr>
                        <a:t> for Consumers</a:t>
                      </a:r>
                      <a:endParaRPr lang="en-GB" sz="1200" b="0" dirty="0">
                        <a:solidFill>
                          <a:schemeClr val="bg1"/>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377162062"/>
                  </a:ext>
                </a:extLst>
              </a:tr>
              <a:tr h="1088461">
                <a:tc>
                  <a:txBody>
                    <a:bodyPr/>
                    <a:lstStyle/>
                    <a:p>
                      <a:pPr marL="171450" indent="-171450">
                        <a:buFont typeface="Arial" panose="020B0604020202020204" pitchFamily="34" charset="0"/>
                        <a:buChar char="•"/>
                      </a:pPr>
                      <a:r>
                        <a:rPr lang="en-GB" sz="1000" b="0" baseline="0" dirty="0">
                          <a:solidFill>
                            <a:schemeClr val="tx1">
                              <a:lumMod val="50000"/>
                            </a:schemeClr>
                          </a:solidFill>
                          <a:latin typeface="+mn-lt"/>
                        </a:rPr>
                        <a:t>Environmental considerations  focussed on achieving corporate aims and compliance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171450" indent="-171450">
                        <a:buFont typeface="Arial" panose="020B0604020202020204" pitchFamily="34" charset="0"/>
                        <a:buChar char="•"/>
                      </a:pPr>
                      <a:r>
                        <a:rPr lang="en-GB" sz="1000" b="0" dirty="0">
                          <a:solidFill>
                            <a:schemeClr val="tx1">
                              <a:lumMod val="50000"/>
                            </a:schemeClr>
                          </a:solidFill>
                          <a:latin typeface="+mn-lt"/>
                        </a:rPr>
                        <a:t>Driving performance across a number of environmental areas within the business</a:t>
                      </a:r>
                      <a:endParaRPr lang="en-GB" sz="1000" b="0" baseline="0" dirty="0">
                        <a:solidFill>
                          <a:schemeClr val="tx1">
                            <a:lumMod val="50000"/>
                          </a:schemeClr>
                        </a:solidFill>
                        <a:latin typeface="+mn-lt"/>
                      </a:endParaRPr>
                    </a:p>
                    <a:p>
                      <a:pPr marL="171450" indent="-171450">
                        <a:buFont typeface="Arial" panose="020B0604020202020204" pitchFamily="34" charset="0"/>
                        <a:buChar char="•"/>
                      </a:pPr>
                      <a:r>
                        <a:rPr lang="en-GB" sz="1000" b="0" baseline="0" dirty="0">
                          <a:solidFill>
                            <a:schemeClr val="tx1">
                              <a:lumMod val="50000"/>
                            </a:schemeClr>
                          </a:solidFill>
                          <a:latin typeface="+mn-lt"/>
                        </a:rPr>
                        <a:t>Investing in achieving swifter or more challenging change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171450" indent="-171450">
                        <a:buFont typeface="Arial" panose="020B0604020202020204" pitchFamily="34" charset="0"/>
                        <a:buChar char="•"/>
                      </a:pPr>
                      <a:r>
                        <a:rPr lang="en-GB" sz="1000" b="0" dirty="0">
                          <a:solidFill>
                            <a:schemeClr val="tx1">
                              <a:lumMod val="50000"/>
                            </a:schemeClr>
                          </a:solidFill>
                          <a:latin typeface="+mn-lt"/>
                        </a:rPr>
                        <a:t>Reduced environmental</a:t>
                      </a:r>
                      <a:r>
                        <a:rPr lang="en-GB" sz="1000" b="0" baseline="0" dirty="0">
                          <a:solidFill>
                            <a:schemeClr val="tx1">
                              <a:lumMod val="50000"/>
                            </a:schemeClr>
                          </a:solidFill>
                          <a:latin typeface="+mn-lt"/>
                        </a:rPr>
                        <a:t> impact</a:t>
                      </a:r>
                    </a:p>
                    <a:p>
                      <a:pPr marL="171450" indent="-171450">
                        <a:buFont typeface="Arial" panose="020B0604020202020204" pitchFamily="34" charset="0"/>
                        <a:buChar char="•"/>
                      </a:pPr>
                      <a:r>
                        <a:rPr lang="en-US" sz="1000" b="0" baseline="0" dirty="0">
                          <a:solidFill>
                            <a:schemeClr val="tx1">
                              <a:lumMod val="50000"/>
                            </a:schemeClr>
                          </a:solidFill>
                          <a:latin typeface="+mn-lt"/>
                        </a:rPr>
                        <a:t>We’ve heard that air quality, carbon emissions and  our role in the local community are very important for domestic consumers</a:t>
                      </a:r>
                    </a:p>
                    <a:p>
                      <a:pPr marL="171450" indent="-171450">
                        <a:buFont typeface="Arial" panose="020B0604020202020204" pitchFamily="34" charset="0"/>
                        <a:buChar char="•"/>
                      </a:pPr>
                      <a:r>
                        <a:rPr lang="en-US" sz="1000" b="0" baseline="0" dirty="0">
                          <a:solidFill>
                            <a:schemeClr val="tx1">
                              <a:lumMod val="50000"/>
                            </a:schemeClr>
                          </a:solidFill>
                          <a:latin typeface="+mn-lt"/>
                        </a:rPr>
                        <a:t>This incentive will help drive progress in this area over and above our baseline</a:t>
                      </a:r>
                      <a:endParaRPr lang="en-GB" sz="1000" b="0" strike="dblStrike" baseline="0" dirty="0">
                        <a:solidFill>
                          <a:srgbClr val="00B050"/>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851358444"/>
                  </a:ext>
                </a:extLst>
              </a:tr>
            </a:tbl>
          </a:graphicData>
        </a:graphic>
      </p:graphicFrame>
      <p:pic>
        <p:nvPicPr>
          <p:cNvPr id="13" name="Picture 12">
            <a:extLst>
              <a:ext uri="{FF2B5EF4-FFF2-40B4-BE49-F238E27FC236}">
                <a16:creationId xmlns:a16="http://schemas.microsoft.com/office/drawing/2014/main" id="{1C9CB311-6B59-4320-B951-2480E8079D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4462" y="1403482"/>
            <a:ext cx="4278974" cy="1924992"/>
          </a:xfrm>
          <a:prstGeom prst="rect">
            <a:avLst/>
          </a:prstGeom>
        </p:spPr>
      </p:pic>
      <p:sp>
        <p:nvSpPr>
          <p:cNvPr id="14" name="Rectangle 13">
            <a:extLst>
              <a:ext uri="{FF2B5EF4-FFF2-40B4-BE49-F238E27FC236}">
                <a16:creationId xmlns:a16="http://schemas.microsoft.com/office/drawing/2014/main" id="{BF495A9A-E503-4064-A4AA-4E2C437D5D11}"/>
              </a:ext>
            </a:extLst>
          </p:cNvPr>
          <p:cNvSpPr/>
          <p:nvPr/>
        </p:nvSpPr>
        <p:spPr bwMode="auto">
          <a:xfrm>
            <a:off x="6951643" y="1"/>
            <a:ext cx="2192357" cy="267572"/>
          </a:xfrm>
          <a:prstGeom prst="rect">
            <a:avLst/>
          </a:prstGeom>
          <a:solidFill>
            <a:schemeClr val="tx2"/>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r">
              <a:spcAft>
                <a:spcPts val="450"/>
              </a:spcAft>
            </a:pPr>
            <a:r>
              <a:rPr lang="en-GB" dirty="0">
                <a:solidFill>
                  <a:schemeClr val="bg1"/>
                </a:solidFill>
                <a:cs typeface="Arial"/>
              </a:rPr>
              <a:t>Potential New ODI</a:t>
            </a:r>
            <a:endParaRPr lang="en-GB" sz="1800" dirty="0">
              <a:solidFill>
                <a:schemeClr val="bg1"/>
              </a:solidFill>
              <a:latin typeface="+mn-lt"/>
              <a:cs typeface="Arial"/>
            </a:endParaRPr>
          </a:p>
        </p:txBody>
      </p:sp>
      <p:sp>
        <p:nvSpPr>
          <p:cNvPr id="15" name="TextBox 14">
            <a:extLst>
              <a:ext uri="{FF2B5EF4-FFF2-40B4-BE49-F238E27FC236}">
                <a16:creationId xmlns:a16="http://schemas.microsoft.com/office/drawing/2014/main" id="{B2CF7291-3606-4930-A9EB-03BFC118CB60}"/>
              </a:ext>
            </a:extLst>
          </p:cNvPr>
          <p:cNvSpPr txBox="1"/>
          <p:nvPr/>
        </p:nvSpPr>
        <p:spPr bwMode="auto">
          <a:xfrm>
            <a:off x="7166335" y="2413591"/>
            <a:ext cx="1382233"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400" b="0" dirty="0">
                <a:solidFill>
                  <a:schemeClr val="tx1"/>
                </a:solidFill>
              </a:rPr>
              <a:t>Example for illustration purpose only</a:t>
            </a:r>
            <a:endParaRPr lang="en-GB" sz="1400" b="0" kern="0" dirty="0">
              <a:solidFill>
                <a:schemeClr val="tx1"/>
              </a:solidFill>
              <a:latin typeface="+mn-lt"/>
              <a:ea typeface="+mn-ea"/>
            </a:endParaRPr>
          </a:p>
        </p:txBody>
      </p:sp>
    </p:spTree>
    <p:extLst>
      <p:ext uri="{BB962C8B-B14F-4D97-AF65-F5344CB8AC3E}">
        <p14:creationId xmlns:p14="http://schemas.microsoft.com/office/powerpoint/2010/main" val="93562146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80" y="369173"/>
            <a:ext cx="8497370" cy="430887"/>
          </a:xfrm>
        </p:spPr>
        <p:txBody>
          <a:bodyPr anchor="ctr"/>
          <a:lstStyle/>
          <a:p>
            <a:r>
              <a:rPr lang="en-GB" b="1" dirty="0"/>
              <a:t>Quick poll</a:t>
            </a:r>
          </a:p>
        </p:txBody>
      </p:sp>
      <p:sp>
        <p:nvSpPr>
          <p:cNvPr id="5" name="Rectangle 4"/>
          <p:cNvSpPr/>
          <p:nvPr/>
        </p:nvSpPr>
        <p:spPr bwMode="auto">
          <a:xfrm>
            <a:off x="682723" y="1832985"/>
            <a:ext cx="2542615" cy="523558"/>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0" name="Rectangle 9"/>
          <p:cNvSpPr/>
          <p:nvPr/>
        </p:nvSpPr>
        <p:spPr bwMode="auto">
          <a:xfrm>
            <a:off x="682723" y="952501"/>
            <a:ext cx="7928052" cy="742950"/>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Should we be incentivised on a wider suite of environmental metrics in principle? </a:t>
            </a:r>
          </a:p>
        </p:txBody>
      </p:sp>
      <p:sp>
        <p:nvSpPr>
          <p:cNvPr id="7" name="Rectangle 6"/>
          <p:cNvSpPr/>
          <p:nvPr/>
        </p:nvSpPr>
        <p:spPr bwMode="auto">
          <a:xfrm>
            <a:off x="3664528" y="1847892"/>
            <a:ext cx="2217637" cy="523558"/>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Unsure</a:t>
            </a:r>
          </a:p>
        </p:txBody>
      </p:sp>
      <p:sp>
        <p:nvSpPr>
          <p:cNvPr id="9" name="Rectangle 8"/>
          <p:cNvSpPr/>
          <p:nvPr/>
        </p:nvSpPr>
        <p:spPr bwMode="auto">
          <a:xfrm>
            <a:off x="6317673" y="1848168"/>
            <a:ext cx="2293102" cy="523558"/>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No</a:t>
            </a:r>
          </a:p>
        </p:txBody>
      </p:sp>
      <p:sp>
        <p:nvSpPr>
          <p:cNvPr id="8" name="Rectangle 7"/>
          <p:cNvSpPr/>
          <p:nvPr/>
        </p:nvSpPr>
        <p:spPr bwMode="auto">
          <a:xfrm>
            <a:off x="682722" y="3736725"/>
            <a:ext cx="2542615" cy="523558"/>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1" name="Rectangle 10"/>
          <p:cNvSpPr/>
          <p:nvPr/>
        </p:nvSpPr>
        <p:spPr bwMode="auto">
          <a:xfrm>
            <a:off x="682722" y="2571750"/>
            <a:ext cx="7928052" cy="1048669"/>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Do you think greenhouse gas should be included in this wider environmental action plan scorecard measure? </a:t>
            </a:r>
          </a:p>
        </p:txBody>
      </p:sp>
      <p:sp>
        <p:nvSpPr>
          <p:cNvPr id="14" name="Rectangle 13"/>
          <p:cNvSpPr/>
          <p:nvPr/>
        </p:nvSpPr>
        <p:spPr bwMode="auto">
          <a:xfrm>
            <a:off x="6317673" y="3736725"/>
            <a:ext cx="2293102" cy="523558"/>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5" name="Rectangle 14"/>
          <p:cNvSpPr/>
          <p:nvPr/>
        </p:nvSpPr>
        <p:spPr bwMode="auto">
          <a:xfrm>
            <a:off x="3662686" y="3736725"/>
            <a:ext cx="2217637" cy="523558"/>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Unsure</a:t>
            </a:r>
          </a:p>
        </p:txBody>
      </p:sp>
      <p:sp>
        <p:nvSpPr>
          <p:cNvPr id="12" name="TextBox 11">
            <a:extLst>
              <a:ext uri="{FF2B5EF4-FFF2-40B4-BE49-F238E27FC236}">
                <a16:creationId xmlns:a16="http://schemas.microsoft.com/office/drawing/2014/main" id="{ABC96B62-0685-491C-A663-1ED9F3ADA6D4}"/>
              </a:ext>
            </a:extLst>
          </p:cNvPr>
          <p:cNvSpPr txBox="1"/>
          <p:nvPr/>
        </p:nvSpPr>
        <p:spPr bwMode="auto">
          <a:xfrm>
            <a:off x="682722" y="4672431"/>
            <a:ext cx="7928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800" b="0" kern="0" dirty="0">
                <a:solidFill>
                  <a:schemeClr val="tx1"/>
                </a:solidFill>
                <a:latin typeface="+mn-lt"/>
                <a:ea typeface="+mn-ea"/>
              </a:rPr>
              <a:t>Please add any comments</a:t>
            </a:r>
          </a:p>
        </p:txBody>
      </p:sp>
    </p:spTree>
    <p:extLst>
      <p:ext uri="{BB962C8B-B14F-4D97-AF65-F5344CB8AC3E}">
        <p14:creationId xmlns:p14="http://schemas.microsoft.com/office/powerpoint/2010/main" val="119773474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EB9DBB-A87E-4357-869B-00633AEEFA39}"/>
              </a:ext>
            </a:extLst>
          </p:cNvPr>
          <p:cNvSpPr>
            <a:spLocks noGrp="1"/>
          </p:cNvSpPr>
          <p:nvPr>
            <p:ph type="title"/>
          </p:nvPr>
        </p:nvSpPr>
        <p:spPr/>
        <p:txBody>
          <a:bodyPr/>
          <a:lstStyle/>
          <a:p>
            <a:r>
              <a:rPr lang="en-GB" dirty="0"/>
              <a:t>RIIO 1 Customer Satisfaction Lessons Learnt</a:t>
            </a:r>
          </a:p>
        </p:txBody>
      </p:sp>
      <p:graphicFrame>
        <p:nvGraphicFramePr>
          <p:cNvPr id="11" name="Chart 10">
            <a:extLst>
              <a:ext uri="{FF2B5EF4-FFF2-40B4-BE49-F238E27FC236}">
                <a16:creationId xmlns:a16="http://schemas.microsoft.com/office/drawing/2014/main" id="{535EBDA2-06C4-49FC-AF07-B31F2D20BD83}"/>
              </a:ext>
            </a:extLst>
          </p:cNvPr>
          <p:cNvGraphicFramePr>
            <a:graphicFrameLocks/>
          </p:cNvGraphicFramePr>
          <p:nvPr>
            <p:extLst>
              <p:ext uri="{D42A27DB-BD31-4B8C-83A1-F6EECF244321}">
                <p14:modId xmlns:p14="http://schemas.microsoft.com/office/powerpoint/2010/main" val="1670406228"/>
              </p:ext>
            </p:extLst>
          </p:nvPr>
        </p:nvGraphicFramePr>
        <p:xfrm>
          <a:off x="436418" y="871373"/>
          <a:ext cx="3938155" cy="2308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7F879E69-B6B0-40B8-9E1C-C0DB74791B8B}"/>
              </a:ext>
            </a:extLst>
          </p:cNvPr>
          <p:cNvGraphicFramePr>
            <a:graphicFrameLocks/>
          </p:cNvGraphicFramePr>
          <p:nvPr>
            <p:extLst>
              <p:ext uri="{D42A27DB-BD31-4B8C-83A1-F6EECF244321}">
                <p14:modId xmlns:p14="http://schemas.microsoft.com/office/powerpoint/2010/main" val="1003035404"/>
              </p:ext>
            </p:extLst>
          </p:nvPr>
        </p:nvGraphicFramePr>
        <p:xfrm>
          <a:off x="4572000" y="871373"/>
          <a:ext cx="424815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1120F04B-1242-4712-BACD-28A5E027BD3B}"/>
              </a:ext>
            </a:extLst>
          </p:cNvPr>
          <p:cNvSpPr txBox="1"/>
          <p:nvPr/>
        </p:nvSpPr>
        <p:spPr bwMode="auto">
          <a:xfrm>
            <a:off x="441614" y="3493168"/>
            <a:ext cx="3808268" cy="11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450"/>
              </a:spcAft>
            </a:pPr>
            <a:r>
              <a:rPr lang="en-GB" sz="1500" b="0" dirty="0">
                <a:solidFill>
                  <a:schemeClr val="tx1"/>
                </a:solidFill>
              </a:rPr>
              <a:t>43%</a:t>
            </a:r>
            <a:r>
              <a:rPr lang="en-GB" sz="1200" b="0" dirty="0">
                <a:solidFill>
                  <a:schemeClr val="tx1"/>
                </a:solidFill>
              </a:rPr>
              <a:t> </a:t>
            </a:r>
            <a:r>
              <a:rPr lang="en-GB" sz="1050" b="0" dirty="0">
                <a:solidFill>
                  <a:schemeClr val="tx1"/>
                </a:solidFill>
              </a:rPr>
              <a:t>of customer contacts responding take more than one NGG ‘service’ area into account when scoring – their average score was </a:t>
            </a:r>
            <a:r>
              <a:rPr lang="en-GB" sz="1500" b="0" dirty="0">
                <a:solidFill>
                  <a:schemeClr val="tx1"/>
                </a:solidFill>
              </a:rPr>
              <a:t>7.55</a:t>
            </a:r>
            <a:r>
              <a:rPr lang="en-GB" sz="1200" b="0" dirty="0">
                <a:solidFill>
                  <a:schemeClr val="tx1"/>
                </a:solidFill>
              </a:rPr>
              <a:t> </a:t>
            </a:r>
            <a:r>
              <a:rPr lang="en-GB" sz="1050" b="0" dirty="0">
                <a:solidFill>
                  <a:schemeClr val="tx1"/>
                </a:solidFill>
              </a:rPr>
              <a:t>last year</a:t>
            </a:r>
          </a:p>
          <a:p>
            <a:pPr>
              <a:spcAft>
                <a:spcPts val="450"/>
              </a:spcAft>
            </a:pPr>
            <a:r>
              <a:rPr lang="en-GB" sz="1050" dirty="0"/>
              <a:t>In contrast the remaining </a:t>
            </a:r>
            <a:r>
              <a:rPr lang="en-GB" sz="1500" dirty="0"/>
              <a:t>57%</a:t>
            </a:r>
            <a:r>
              <a:rPr lang="en-GB" sz="1200" dirty="0"/>
              <a:t> </a:t>
            </a:r>
            <a:r>
              <a:rPr lang="en-GB" sz="1050" dirty="0"/>
              <a:t>who only experienced one NGG service area or event,  scored</a:t>
            </a:r>
            <a:r>
              <a:rPr lang="en-GB" sz="1200" dirty="0"/>
              <a:t> </a:t>
            </a:r>
            <a:r>
              <a:rPr lang="en-GB" sz="1500" dirty="0"/>
              <a:t>8.00</a:t>
            </a:r>
            <a:endParaRPr lang="en-GB" sz="1500" b="0" dirty="0">
              <a:solidFill>
                <a:schemeClr val="tx1"/>
              </a:solidFill>
            </a:endParaRPr>
          </a:p>
        </p:txBody>
      </p:sp>
      <p:sp>
        <p:nvSpPr>
          <p:cNvPr id="14" name="TextBox 13">
            <a:extLst>
              <a:ext uri="{FF2B5EF4-FFF2-40B4-BE49-F238E27FC236}">
                <a16:creationId xmlns:a16="http://schemas.microsoft.com/office/drawing/2014/main" id="{9DBB5C6F-A1D5-429B-BC27-F084F2BDCEC4}"/>
              </a:ext>
            </a:extLst>
          </p:cNvPr>
          <p:cNvSpPr txBox="1"/>
          <p:nvPr/>
        </p:nvSpPr>
        <p:spPr bwMode="auto">
          <a:xfrm>
            <a:off x="4572000" y="2928773"/>
            <a:ext cx="4135582" cy="1762021"/>
          </a:xfrm>
          <a:prstGeom prst="rect">
            <a:avLst/>
          </a:prstGeom>
          <a:solidFill>
            <a:schemeClr val="accent3"/>
          </a:solidFill>
          <a:ln>
            <a:noFill/>
          </a:ln>
          <a:extLst/>
        </p:spPr>
        <p:txBody>
          <a:bodyPr vert="horz" wrap="square" lIns="0" tIns="0" rIns="0" bIns="0" numCol="1" rtlCol="0" anchor="t" anchorCtr="0" compatLnSpc="1">
            <a:prstTxWarp prst="textNoShape">
              <a:avLst/>
            </a:prstTxWarp>
            <a:spAutoFit/>
          </a:bodyPr>
          <a:lstStyle/>
          <a:p>
            <a:pPr marL="134541">
              <a:spcAft>
                <a:spcPts val="450"/>
              </a:spcAft>
            </a:pPr>
            <a:r>
              <a:rPr lang="en-GB" sz="1350" dirty="0">
                <a:solidFill>
                  <a:schemeClr val="bg1"/>
                </a:solidFill>
              </a:rPr>
              <a:t>What we have learnt :</a:t>
            </a:r>
          </a:p>
          <a:p>
            <a:pPr marL="134541">
              <a:spcAft>
                <a:spcPts val="450"/>
              </a:spcAft>
            </a:pPr>
            <a:endParaRPr lang="en-GB" sz="750" dirty="0">
              <a:solidFill>
                <a:schemeClr val="bg1"/>
              </a:solidFill>
            </a:endParaRPr>
          </a:p>
          <a:p>
            <a:pPr marL="134541">
              <a:spcAft>
                <a:spcPts val="450"/>
              </a:spcAft>
            </a:pPr>
            <a:r>
              <a:rPr lang="en-GB" sz="1350" b="0" dirty="0">
                <a:solidFill>
                  <a:schemeClr val="bg1"/>
                </a:solidFill>
              </a:rPr>
              <a:t>Improving one or two areas is not enough – We need to provide a </a:t>
            </a:r>
            <a:r>
              <a:rPr lang="en-GB" sz="1350" dirty="0">
                <a:solidFill>
                  <a:schemeClr val="bg1"/>
                </a:solidFill>
              </a:rPr>
              <a:t>consistently great experience across all our touchpoints </a:t>
            </a:r>
            <a:r>
              <a:rPr lang="en-GB" sz="1350" b="0" dirty="0">
                <a:solidFill>
                  <a:schemeClr val="bg1"/>
                </a:solidFill>
              </a:rPr>
              <a:t>and therefore all our NGG service areas should continue to be the focus for the Customer Satisfaction measurement.</a:t>
            </a:r>
          </a:p>
          <a:p>
            <a:pPr marL="134541">
              <a:spcAft>
                <a:spcPts val="450"/>
              </a:spcAft>
            </a:pPr>
            <a:endParaRPr lang="en-GB" sz="1350" b="0" dirty="0">
              <a:solidFill>
                <a:schemeClr val="bg1"/>
              </a:solidFill>
            </a:endParaRPr>
          </a:p>
        </p:txBody>
      </p:sp>
      <p:sp>
        <p:nvSpPr>
          <p:cNvPr id="15" name="TextBox 14">
            <a:extLst>
              <a:ext uri="{FF2B5EF4-FFF2-40B4-BE49-F238E27FC236}">
                <a16:creationId xmlns:a16="http://schemas.microsoft.com/office/drawing/2014/main" id="{AA7A745E-BE08-4495-A3BB-06785031B12B}"/>
              </a:ext>
            </a:extLst>
          </p:cNvPr>
          <p:cNvSpPr txBox="1"/>
          <p:nvPr/>
        </p:nvSpPr>
        <p:spPr bwMode="auto">
          <a:xfrm>
            <a:off x="431221" y="3020260"/>
            <a:ext cx="381346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450"/>
              </a:spcAft>
            </a:pPr>
            <a:r>
              <a:rPr lang="en-US" sz="1350" i="1" dirty="0"/>
              <a:t>Is your score solely based on your interactions with this service area or event?</a:t>
            </a:r>
            <a:endParaRPr lang="en-GB" sz="1350" b="0" i="1" dirty="0" err="1">
              <a:solidFill>
                <a:schemeClr val="tx1"/>
              </a:solidFill>
            </a:endParaRPr>
          </a:p>
        </p:txBody>
      </p:sp>
      <p:sp>
        <p:nvSpPr>
          <p:cNvPr id="16" name="Rectangle 15">
            <a:extLst>
              <a:ext uri="{FF2B5EF4-FFF2-40B4-BE49-F238E27FC236}">
                <a16:creationId xmlns:a16="http://schemas.microsoft.com/office/drawing/2014/main" id="{3FC4FA8A-9680-45F8-B2CB-0D9CD3E8A83C}"/>
              </a:ext>
            </a:extLst>
          </p:cNvPr>
          <p:cNvSpPr/>
          <p:nvPr/>
        </p:nvSpPr>
        <p:spPr bwMode="auto">
          <a:xfrm>
            <a:off x="306532" y="2928774"/>
            <a:ext cx="4073237" cy="1740329"/>
          </a:xfrm>
          <a:prstGeom prst="rect">
            <a:avLst/>
          </a:prstGeom>
          <a:noFill/>
          <a:ln w="9525" cap="flat" cmpd="sng" algn="ctr">
            <a:solidFill>
              <a:schemeClr val="tx1"/>
            </a:solidFill>
            <a:prstDash val="dash"/>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a:spcAft>
                <a:spcPts val="338"/>
              </a:spcAft>
            </a:pPr>
            <a:endParaRPr lang="en-GB" sz="1350" dirty="0" err="1">
              <a:solidFill>
                <a:schemeClr val="bg1"/>
              </a:solidFill>
              <a:cs typeface="Arial"/>
            </a:endParaRPr>
          </a:p>
        </p:txBody>
      </p:sp>
      <p:sp>
        <p:nvSpPr>
          <p:cNvPr id="17" name="Rectangle 16">
            <a:extLst>
              <a:ext uri="{FF2B5EF4-FFF2-40B4-BE49-F238E27FC236}">
                <a16:creationId xmlns:a16="http://schemas.microsoft.com/office/drawing/2014/main" id="{6118CD5D-26C5-4A1B-8915-ED7ECFBB4F09}"/>
              </a:ext>
            </a:extLst>
          </p:cNvPr>
          <p:cNvSpPr/>
          <p:nvPr/>
        </p:nvSpPr>
        <p:spPr bwMode="auto">
          <a:xfrm>
            <a:off x="7147933" y="1"/>
            <a:ext cx="1996067" cy="267572"/>
          </a:xfrm>
          <a:prstGeom prst="rect">
            <a:avLst/>
          </a:prstGeom>
          <a:solidFill>
            <a:schemeClr val="tx2"/>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r" defTabSz="914378">
              <a:spcAft>
                <a:spcPts val="450"/>
              </a:spcAft>
              <a:buClr>
                <a:srgbClr val="55555A"/>
              </a:buClr>
            </a:pPr>
            <a:r>
              <a:rPr lang="en-GB" dirty="0">
                <a:solidFill>
                  <a:srgbClr val="FFFFFF"/>
                </a:solidFill>
                <a:latin typeface="Arial"/>
                <a:ea typeface="ＭＳ Ｐゴシック"/>
                <a:cs typeface="Arial"/>
              </a:rPr>
              <a:t>Retain &amp; Update</a:t>
            </a:r>
          </a:p>
        </p:txBody>
      </p:sp>
    </p:spTree>
    <p:extLst>
      <p:ext uri="{BB962C8B-B14F-4D97-AF65-F5344CB8AC3E}">
        <p14:creationId xmlns:p14="http://schemas.microsoft.com/office/powerpoint/2010/main" val="290996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346076" y="370112"/>
            <a:ext cx="8337550" cy="408677"/>
          </a:xfrm>
        </p:spPr>
        <p:txBody>
          <a:bodyPr/>
          <a:lstStyle/>
          <a:p>
            <a:pPr eaLnBrk="1" hangingPunct="1"/>
            <a:r>
              <a:rPr lang="en-GB" altLang="en-US" b="1" dirty="0"/>
              <a:t>Logistics</a:t>
            </a:r>
          </a:p>
        </p:txBody>
      </p:sp>
      <p:graphicFrame>
        <p:nvGraphicFramePr>
          <p:cNvPr id="2" name="Diagram 1"/>
          <p:cNvGraphicFramePr/>
          <p:nvPr>
            <p:extLst>
              <p:ext uri="{D42A27DB-BD31-4B8C-83A1-F6EECF244321}">
                <p14:modId xmlns:p14="http://schemas.microsoft.com/office/powerpoint/2010/main" val="2178145523"/>
              </p:ext>
            </p:extLst>
          </p:nvPr>
        </p:nvGraphicFramePr>
        <p:xfrm>
          <a:off x="-1188640" y="1097189"/>
          <a:ext cx="11377264" cy="325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629208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Customer Satisfaction </a:t>
            </a:r>
            <a:r>
              <a:rPr lang="en-GB" sz="1800" dirty="0"/>
              <a:t>(of Experience)</a:t>
            </a:r>
          </a:p>
        </p:txBody>
      </p:sp>
      <p:sp>
        <p:nvSpPr>
          <p:cNvPr id="9" name="Rectangle 8">
            <a:extLst>
              <a:ext uri="{FF2B5EF4-FFF2-40B4-BE49-F238E27FC236}">
                <a16:creationId xmlns:a16="http://schemas.microsoft.com/office/drawing/2014/main" id="{0CEF6145-B8B0-4F63-8D41-FFF58C574078}"/>
              </a:ext>
            </a:extLst>
          </p:cNvPr>
          <p:cNvSpPr/>
          <p:nvPr/>
        </p:nvSpPr>
        <p:spPr bwMode="auto">
          <a:xfrm>
            <a:off x="363678" y="1479464"/>
            <a:ext cx="2202715" cy="2976647"/>
          </a:xfrm>
          <a:prstGeom prst="rect">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139304" indent="-139304" defTabSz="914378">
              <a:buClr>
                <a:srgbClr val="FFFFFF"/>
              </a:buClr>
              <a:buFont typeface="Arial" panose="020B0604020202020204" pitchFamily="34" charset="0"/>
              <a:buChar char="•"/>
            </a:pPr>
            <a:r>
              <a:rPr lang="en-US" sz="1200" b="0" dirty="0">
                <a:solidFill>
                  <a:srgbClr val="FFFFFF"/>
                </a:solidFill>
                <a:latin typeface="Arial"/>
                <a:ea typeface="ＭＳ Ｐゴシック"/>
              </a:rPr>
              <a:t>To survey customer contacts when they                                                      have passed through key                                                                 touchpoints in all NGG                                                  core service areas</a:t>
            </a:r>
          </a:p>
          <a:p>
            <a:pPr marL="139304" indent="-139304" defTabSz="914378">
              <a:buClr>
                <a:srgbClr val="FFFFFF"/>
              </a:buClr>
              <a:buFont typeface="Arial" panose="020B0604020202020204" pitchFamily="34" charset="0"/>
              <a:buChar char="•"/>
            </a:pPr>
            <a:r>
              <a:rPr lang="en-US" sz="1200" b="0" dirty="0">
                <a:solidFill>
                  <a:srgbClr val="FFFFFF"/>
                </a:solidFill>
                <a:latin typeface="Arial"/>
                <a:ea typeface="ＭＳ Ｐゴシック"/>
              </a:rPr>
              <a:t>Avoid surveying any customer contact twice within a 90 day period (survey fatigue)</a:t>
            </a:r>
          </a:p>
          <a:p>
            <a:pPr marL="139304" indent="-139304" defTabSz="914378">
              <a:buClr>
                <a:srgbClr val="FFFFFF"/>
              </a:buClr>
              <a:buFont typeface="Arial" panose="020B0604020202020204" pitchFamily="34" charset="0"/>
              <a:buChar char="•"/>
            </a:pPr>
            <a:r>
              <a:rPr lang="en-US" sz="1200" b="0" dirty="0">
                <a:solidFill>
                  <a:srgbClr val="FFFFFF"/>
                </a:solidFill>
                <a:latin typeface="Arial"/>
                <a:ea typeface="ＭＳ Ｐゴシック"/>
              </a:rPr>
              <a:t>Asks satisfaction question of that touchpoint and NGG overall, and open question on what improvements need to be made</a:t>
            </a:r>
          </a:p>
        </p:txBody>
      </p:sp>
      <p:sp>
        <p:nvSpPr>
          <p:cNvPr id="7" name="Rectangle 6">
            <a:extLst>
              <a:ext uri="{FF2B5EF4-FFF2-40B4-BE49-F238E27FC236}">
                <a16:creationId xmlns:a16="http://schemas.microsoft.com/office/drawing/2014/main" id="{BE51FF79-63B0-4500-A161-9176C2CF012E}"/>
              </a:ext>
            </a:extLst>
          </p:cNvPr>
          <p:cNvSpPr/>
          <p:nvPr/>
        </p:nvSpPr>
        <p:spPr>
          <a:xfrm>
            <a:off x="254199" y="1117608"/>
            <a:ext cx="3050111" cy="369332"/>
          </a:xfrm>
          <a:prstGeom prst="rect">
            <a:avLst/>
          </a:prstGeom>
          <a:noFill/>
        </p:spPr>
        <p:txBody>
          <a:bodyPr wrap="square">
            <a:spAutoFit/>
          </a:bodyPr>
          <a:lstStyle/>
          <a:p>
            <a:pPr defTabSz="914378">
              <a:buClr>
                <a:srgbClr val="55555A"/>
              </a:buClr>
            </a:pPr>
            <a:r>
              <a:rPr lang="en-GB" dirty="0">
                <a:solidFill>
                  <a:schemeClr val="accent3"/>
                </a:solidFill>
                <a:latin typeface="Arial"/>
                <a:ea typeface="ＭＳ Ｐゴシック"/>
                <a:cs typeface="Arial"/>
              </a:rPr>
              <a:t>RIIO-2 How</a:t>
            </a:r>
            <a:endParaRPr lang="en-GB" dirty="0">
              <a:solidFill>
                <a:schemeClr val="accent3"/>
              </a:solidFill>
              <a:latin typeface="Arial"/>
              <a:ea typeface="ＭＳ Ｐゴシック"/>
            </a:endParaRPr>
          </a:p>
        </p:txBody>
      </p:sp>
      <p:sp>
        <p:nvSpPr>
          <p:cNvPr id="11" name="Text Placeholder 2">
            <a:extLst>
              <a:ext uri="{FF2B5EF4-FFF2-40B4-BE49-F238E27FC236}">
                <a16:creationId xmlns:a16="http://schemas.microsoft.com/office/drawing/2014/main" id="{72910999-25C9-47BE-AB1D-8EFEE788A8F1}"/>
              </a:ext>
            </a:extLst>
          </p:cNvPr>
          <p:cNvSpPr txBox="1">
            <a:spLocks/>
          </p:cNvSpPr>
          <p:nvPr/>
        </p:nvSpPr>
        <p:spPr>
          <a:xfrm>
            <a:off x="254200" y="687389"/>
            <a:ext cx="8805980" cy="777821"/>
          </a:xfrm>
          <a:prstGeom prst="rect">
            <a:avLst/>
          </a:prstGeom>
        </p:spPr>
        <p:txBody>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defTabSz="914378">
              <a:buClr>
                <a:srgbClr val="55555A"/>
              </a:buClr>
            </a:pPr>
            <a:r>
              <a:rPr lang="en-US" sz="1200" b="0" dirty="0">
                <a:solidFill>
                  <a:schemeClr val="tx1"/>
                </a:solidFill>
                <a:latin typeface="Arial"/>
                <a:ea typeface="ＭＳ Ｐゴシック"/>
              </a:rPr>
              <a:t>How we operate our day to day services has an impact on our customers time, effort and ability to make informed decisions which in turn impacts their operating costs. </a:t>
            </a:r>
          </a:p>
        </p:txBody>
      </p:sp>
      <p:sp>
        <p:nvSpPr>
          <p:cNvPr id="13" name="Rectangle 12">
            <a:extLst>
              <a:ext uri="{FF2B5EF4-FFF2-40B4-BE49-F238E27FC236}">
                <a16:creationId xmlns:a16="http://schemas.microsoft.com/office/drawing/2014/main" id="{464F31EF-D8A7-472C-AC2E-3C3FE1FBFA2E}"/>
              </a:ext>
            </a:extLst>
          </p:cNvPr>
          <p:cNvSpPr/>
          <p:nvPr/>
        </p:nvSpPr>
        <p:spPr bwMode="auto">
          <a:xfrm>
            <a:off x="7147933" y="1"/>
            <a:ext cx="1996067" cy="267572"/>
          </a:xfrm>
          <a:prstGeom prst="rect">
            <a:avLst/>
          </a:prstGeom>
          <a:solidFill>
            <a:schemeClr val="tx2"/>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r" defTabSz="914378">
              <a:spcAft>
                <a:spcPts val="450"/>
              </a:spcAft>
              <a:buClr>
                <a:srgbClr val="55555A"/>
              </a:buClr>
            </a:pPr>
            <a:r>
              <a:rPr lang="en-GB" dirty="0">
                <a:solidFill>
                  <a:srgbClr val="FFFFFF"/>
                </a:solidFill>
                <a:latin typeface="Arial"/>
                <a:ea typeface="ＭＳ Ｐゴシック"/>
                <a:cs typeface="Arial"/>
              </a:rPr>
              <a:t>Retain &amp; Update</a:t>
            </a:r>
          </a:p>
        </p:txBody>
      </p:sp>
      <p:sp>
        <p:nvSpPr>
          <p:cNvPr id="14" name="Rectangle 13">
            <a:extLst>
              <a:ext uri="{FF2B5EF4-FFF2-40B4-BE49-F238E27FC236}">
                <a16:creationId xmlns:a16="http://schemas.microsoft.com/office/drawing/2014/main" id="{F8F07661-6F1B-4D14-844D-75F205A7B756}"/>
              </a:ext>
            </a:extLst>
          </p:cNvPr>
          <p:cNvSpPr/>
          <p:nvPr/>
        </p:nvSpPr>
        <p:spPr bwMode="auto">
          <a:xfrm>
            <a:off x="5122069" y="1298757"/>
            <a:ext cx="3836729" cy="148806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203597" indent="-203597" defTabSz="914378">
              <a:buClr>
                <a:srgbClr val="FFFFFF"/>
              </a:buClr>
              <a:buFont typeface="Arial" panose="020B0604020202020204" pitchFamily="34" charset="0"/>
              <a:buChar char="•"/>
            </a:pPr>
            <a:r>
              <a:rPr lang="en-US" sz="1200" b="0" dirty="0">
                <a:solidFill>
                  <a:srgbClr val="FFFFFF"/>
                </a:solidFill>
                <a:latin typeface="Arial"/>
                <a:ea typeface="ＭＳ Ｐゴシック"/>
              </a:rPr>
              <a:t>Retain penalty/reward incentive to push going above and beyond</a:t>
            </a:r>
          </a:p>
          <a:p>
            <a:pPr marL="203597" indent="-203597" defTabSz="914378">
              <a:buClr>
                <a:srgbClr val="FFFFFF"/>
              </a:buClr>
              <a:buFont typeface="Arial" panose="020B0604020202020204" pitchFamily="34" charset="0"/>
              <a:buChar char="•"/>
            </a:pPr>
            <a:r>
              <a:rPr lang="en-US" sz="1200" b="0" dirty="0">
                <a:solidFill>
                  <a:srgbClr val="FFFFFF"/>
                </a:solidFill>
                <a:latin typeface="Arial"/>
                <a:ea typeface="ＭＳ Ｐゴシック"/>
              </a:rPr>
              <a:t>Update baseline, cap and collar using delta between where NGG started at beginning of RIIO 1 (7.15) to average of last 3 years performance (c7.81) – pushing baseline from 6.9 to 7.6 and the cap TBC</a:t>
            </a:r>
          </a:p>
        </p:txBody>
      </p:sp>
      <p:sp>
        <p:nvSpPr>
          <p:cNvPr id="15" name="Rectangle 14">
            <a:extLst>
              <a:ext uri="{FF2B5EF4-FFF2-40B4-BE49-F238E27FC236}">
                <a16:creationId xmlns:a16="http://schemas.microsoft.com/office/drawing/2014/main" id="{5E8BF473-268A-4A4D-ABAE-CB23C68AE269}"/>
              </a:ext>
            </a:extLst>
          </p:cNvPr>
          <p:cNvSpPr/>
          <p:nvPr/>
        </p:nvSpPr>
        <p:spPr>
          <a:xfrm>
            <a:off x="5058607" y="952507"/>
            <a:ext cx="3050111" cy="369332"/>
          </a:xfrm>
          <a:prstGeom prst="rect">
            <a:avLst/>
          </a:prstGeom>
        </p:spPr>
        <p:txBody>
          <a:bodyPr wrap="square">
            <a:spAutoFit/>
          </a:bodyPr>
          <a:lstStyle/>
          <a:p>
            <a:pPr defTabSz="914378">
              <a:buClr>
                <a:srgbClr val="55555A"/>
              </a:buClr>
            </a:pPr>
            <a:r>
              <a:rPr lang="en-GB" dirty="0">
                <a:solidFill>
                  <a:srgbClr val="00BEB4"/>
                </a:solidFill>
                <a:latin typeface="Arial"/>
                <a:ea typeface="ＭＳ Ｐゴシック"/>
                <a:cs typeface="Arial"/>
              </a:rPr>
              <a:t>RIIO-2 What</a:t>
            </a:r>
            <a:endParaRPr lang="en-GB" dirty="0">
              <a:solidFill>
                <a:srgbClr val="00BEB4"/>
              </a:solidFill>
              <a:latin typeface="Arial"/>
              <a:ea typeface="ＭＳ Ｐゴシック"/>
            </a:endParaRPr>
          </a:p>
        </p:txBody>
      </p:sp>
      <p:graphicFrame>
        <p:nvGraphicFramePr>
          <p:cNvPr id="6" name="Table 5">
            <a:extLst>
              <a:ext uri="{FF2B5EF4-FFF2-40B4-BE49-F238E27FC236}">
                <a16:creationId xmlns:a16="http://schemas.microsoft.com/office/drawing/2014/main" id="{BFBE7060-FFDE-41D9-A59B-25C014E0FFBE}"/>
              </a:ext>
            </a:extLst>
          </p:cNvPr>
          <p:cNvGraphicFramePr>
            <a:graphicFrameLocks noGrp="1"/>
          </p:cNvGraphicFramePr>
          <p:nvPr>
            <p:extLst>
              <p:ext uri="{D42A27DB-BD31-4B8C-83A1-F6EECF244321}">
                <p14:modId xmlns:p14="http://schemas.microsoft.com/office/powerpoint/2010/main" val="3126695726"/>
              </p:ext>
            </p:extLst>
          </p:nvPr>
        </p:nvGraphicFramePr>
        <p:xfrm>
          <a:off x="2675872" y="1474796"/>
          <a:ext cx="2281353" cy="3199637"/>
        </p:xfrm>
        <a:graphic>
          <a:graphicData uri="http://schemas.openxmlformats.org/drawingml/2006/table">
            <a:tbl>
              <a:tblPr firstRow="1" bandRow="1">
                <a:tableStyleId>{69C7853C-536D-4A76-A0AE-DD22124D55A5}</a:tableStyleId>
              </a:tblPr>
              <a:tblGrid>
                <a:gridCol w="1662527">
                  <a:extLst>
                    <a:ext uri="{9D8B030D-6E8A-4147-A177-3AD203B41FA5}">
                      <a16:colId xmlns:a16="http://schemas.microsoft.com/office/drawing/2014/main" val="4275029125"/>
                    </a:ext>
                  </a:extLst>
                </a:gridCol>
                <a:gridCol w="618826">
                  <a:extLst>
                    <a:ext uri="{9D8B030D-6E8A-4147-A177-3AD203B41FA5}">
                      <a16:colId xmlns:a16="http://schemas.microsoft.com/office/drawing/2014/main" val="4234141847"/>
                    </a:ext>
                  </a:extLst>
                </a:gridCol>
              </a:tblGrid>
              <a:tr h="251896">
                <a:tc>
                  <a:txBody>
                    <a:bodyPr/>
                    <a:lstStyle/>
                    <a:p>
                      <a:pPr algn="l" fontAlgn="b"/>
                      <a:r>
                        <a:rPr lang="en-GB" sz="1200" u="none" strike="noStrike" dirty="0">
                          <a:effectLst/>
                        </a:rPr>
                        <a:t>Service Areas</a:t>
                      </a:r>
                      <a:endParaRPr lang="en-GB" sz="1200" b="1" i="0" u="none" strike="noStrike" dirty="0">
                        <a:solidFill>
                          <a:schemeClr val="bg1"/>
                        </a:solidFill>
                        <a:effectLst/>
                        <a:latin typeface="Calibri" panose="020F0502020204030204" pitchFamily="34" charset="0"/>
                      </a:endParaRPr>
                    </a:p>
                  </a:txBody>
                  <a:tcPr marL="7144" marR="7144" marT="7144" marB="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r>
                        <a:rPr lang="en-GB" sz="1100" dirty="0"/>
                        <a:t>Nos</a:t>
                      </a:r>
                      <a:endParaRPr lang="en-GB" sz="1100" dirty="0">
                        <a:solidFill>
                          <a:schemeClr val="bg1"/>
                        </a:solidFill>
                      </a:endParaRPr>
                    </a:p>
                  </a:txBody>
                  <a:tcPr marL="68580" marR="68580" marT="34290" marB="34290">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39340594"/>
                  </a:ext>
                </a:extLst>
              </a:tr>
              <a:tr h="327184">
                <a:tc>
                  <a:txBody>
                    <a:bodyPr/>
                    <a:lstStyle/>
                    <a:p>
                      <a:pPr algn="l" fontAlgn="b"/>
                      <a:r>
                        <a:rPr lang="en-GB" sz="1100" u="none" strike="noStrike" dirty="0">
                          <a:solidFill>
                            <a:schemeClr val="bg1"/>
                          </a:solidFill>
                          <a:effectLst/>
                        </a:rPr>
                        <a:t>Network Capability and Operations</a:t>
                      </a:r>
                      <a:endParaRPr lang="en-GB" sz="1100" b="1"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rowSpan="12">
                  <a:txBody>
                    <a:bodyPr/>
                    <a:lstStyle/>
                    <a:p>
                      <a:pPr algn="ctr"/>
                      <a:r>
                        <a:rPr lang="en-GB" sz="900" dirty="0">
                          <a:solidFill>
                            <a:schemeClr val="bg1"/>
                          </a:solidFill>
                        </a:rPr>
                        <a:t>&gt;140</a:t>
                      </a:r>
                    </a:p>
                  </a:txBody>
                  <a:tcPr marL="68580" marR="68580" marT="34290" marB="3429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603080353"/>
                  </a:ext>
                </a:extLst>
              </a:tr>
              <a:tr h="144304">
                <a:tc>
                  <a:txBody>
                    <a:bodyPr/>
                    <a:lstStyle/>
                    <a:p>
                      <a:pPr algn="r" fontAlgn="b"/>
                      <a:r>
                        <a:rPr lang="en-GB" sz="900" u="none" strike="noStrike" dirty="0">
                          <a:solidFill>
                            <a:schemeClr val="bg1"/>
                          </a:solidFill>
                          <a:effectLst/>
                        </a:rPr>
                        <a:t>Emergency Planning</a:t>
                      </a:r>
                      <a:endParaRPr lang="en-GB" sz="900" b="0"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vMerge="1">
                  <a:txBody>
                    <a:bodyPr/>
                    <a:lstStyle/>
                    <a:p>
                      <a:endParaRPr lang="en-GB" dirty="0"/>
                    </a:p>
                  </a:txBody>
                  <a:tcPr/>
                </a:tc>
                <a:extLst>
                  <a:ext uri="{0D108BD9-81ED-4DB2-BD59-A6C34878D82A}">
                    <a16:rowId xmlns:a16="http://schemas.microsoft.com/office/drawing/2014/main" val="4254746907"/>
                  </a:ext>
                </a:extLst>
              </a:tr>
              <a:tr h="144304">
                <a:tc>
                  <a:txBody>
                    <a:bodyPr/>
                    <a:lstStyle/>
                    <a:p>
                      <a:pPr algn="r" fontAlgn="b"/>
                      <a:r>
                        <a:rPr lang="en-GB" sz="900" u="none" strike="noStrike" dirty="0">
                          <a:solidFill>
                            <a:schemeClr val="bg1"/>
                          </a:solidFill>
                          <a:effectLst/>
                        </a:rPr>
                        <a:t> Balancing</a:t>
                      </a:r>
                      <a:endParaRPr lang="en-GB" sz="900" b="0"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vMerge="1">
                  <a:txBody>
                    <a:bodyPr/>
                    <a:lstStyle/>
                    <a:p>
                      <a:endParaRPr lang="en-GB" dirty="0"/>
                    </a:p>
                  </a:txBody>
                  <a:tcPr/>
                </a:tc>
                <a:extLst>
                  <a:ext uri="{0D108BD9-81ED-4DB2-BD59-A6C34878D82A}">
                    <a16:rowId xmlns:a16="http://schemas.microsoft.com/office/drawing/2014/main" val="279167310"/>
                  </a:ext>
                </a:extLst>
              </a:tr>
              <a:tr h="144304">
                <a:tc>
                  <a:txBody>
                    <a:bodyPr/>
                    <a:lstStyle/>
                    <a:p>
                      <a:pPr algn="r" fontAlgn="b"/>
                      <a:r>
                        <a:rPr lang="en-GB" sz="900" u="none" strike="noStrike" dirty="0">
                          <a:solidFill>
                            <a:schemeClr val="bg1"/>
                          </a:solidFill>
                          <a:effectLst/>
                        </a:rPr>
                        <a:t>Capacity</a:t>
                      </a:r>
                      <a:endParaRPr lang="en-GB" sz="900" b="0"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vMerge="1">
                  <a:txBody>
                    <a:bodyPr/>
                    <a:lstStyle/>
                    <a:p>
                      <a:endParaRPr lang="en-GB" dirty="0"/>
                    </a:p>
                  </a:txBody>
                  <a:tcPr/>
                </a:tc>
                <a:extLst>
                  <a:ext uri="{0D108BD9-81ED-4DB2-BD59-A6C34878D82A}">
                    <a16:rowId xmlns:a16="http://schemas.microsoft.com/office/drawing/2014/main" val="3960337248"/>
                  </a:ext>
                </a:extLst>
              </a:tr>
              <a:tr h="144304">
                <a:tc>
                  <a:txBody>
                    <a:bodyPr/>
                    <a:lstStyle/>
                    <a:p>
                      <a:pPr algn="r" fontAlgn="b"/>
                      <a:r>
                        <a:rPr lang="en-GB" sz="900" u="none" strike="noStrike" dirty="0">
                          <a:solidFill>
                            <a:schemeClr val="bg1"/>
                          </a:solidFill>
                          <a:effectLst/>
                        </a:rPr>
                        <a:t>Connections Offer</a:t>
                      </a:r>
                      <a:endParaRPr lang="en-GB" sz="900" b="0"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vMerge="1">
                  <a:txBody>
                    <a:bodyPr/>
                    <a:lstStyle/>
                    <a:p>
                      <a:endParaRPr lang="en-GB" dirty="0"/>
                    </a:p>
                  </a:txBody>
                  <a:tcPr/>
                </a:tc>
                <a:extLst>
                  <a:ext uri="{0D108BD9-81ED-4DB2-BD59-A6C34878D82A}">
                    <a16:rowId xmlns:a16="http://schemas.microsoft.com/office/drawing/2014/main" val="3796281304"/>
                  </a:ext>
                </a:extLst>
              </a:tr>
              <a:tr h="144304">
                <a:tc>
                  <a:txBody>
                    <a:bodyPr/>
                    <a:lstStyle/>
                    <a:p>
                      <a:pPr algn="r" fontAlgn="b"/>
                      <a:r>
                        <a:rPr lang="en-GB" sz="900" u="none" strike="noStrike" dirty="0">
                          <a:solidFill>
                            <a:schemeClr val="bg1"/>
                          </a:solidFill>
                          <a:effectLst/>
                        </a:rPr>
                        <a:t>Connections Design and Build</a:t>
                      </a:r>
                      <a:endParaRPr lang="en-GB" sz="900" b="0"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vMerge="1">
                  <a:txBody>
                    <a:bodyPr/>
                    <a:lstStyle/>
                    <a:p>
                      <a:endParaRPr lang="en-GB" dirty="0"/>
                    </a:p>
                  </a:txBody>
                  <a:tcPr/>
                </a:tc>
                <a:extLst>
                  <a:ext uri="{0D108BD9-81ED-4DB2-BD59-A6C34878D82A}">
                    <a16:rowId xmlns:a16="http://schemas.microsoft.com/office/drawing/2014/main" val="1276723627"/>
                  </a:ext>
                </a:extLst>
              </a:tr>
              <a:tr h="144304">
                <a:tc>
                  <a:txBody>
                    <a:bodyPr/>
                    <a:lstStyle/>
                    <a:p>
                      <a:pPr algn="r" fontAlgn="b"/>
                      <a:r>
                        <a:rPr lang="en-GB" sz="900" u="none" strike="noStrike" dirty="0">
                          <a:solidFill>
                            <a:schemeClr val="bg1"/>
                          </a:solidFill>
                          <a:effectLst/>
                        </a:rPr>
                        <a:t>Maintenance</a:t>
                      </a:r>
                      <a:endParaRPr lang="en-GB" sz="900" b="0"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vMerge="1">
                  <a:txBody>
                    <a:bodyPr/>
                    <a:lstStyle/>
                    <a:p>
                      <a:endParaRPr lang="en-GB" dirty="0"/>
                    </a:p>
                  </a:txBody>
                  <a:tcPr/>
                </a:tc>
                <a:extLst>
                  <a:ext uri="{0D108BD9-81ED-4DB2-BD59-A6C34878D82A}">
                    <a16:rowId xmlns:a16="http://schemas.microsoft.com/office/drawing/2014/main" val="3551170226"/>
                  </a:ext>
                </a:extLst>
              </a:tr>
              <a:tr h="144304">
                <a:tc>
                  <a:txBody>
                    <a:bodyPr/>
                    <a:lstStyle/>
                    <a:p>
                      <a:pPr algn="r" fontAlgn="b"/>
                      <a:r>
                        <a:rPr lang="en-GB" sz="900" u="none" strike="noStrike" dirty="0">
                          <a:solidFill>
                            <a:schemeClr val="bg1"/>
                          </a:solidFill>
                          <a:effectLst/>
                        </a:rPr>
                        <a:t>Mods </a:t>
                      </a:r>
                      <a:endParaRPr lang="en-GB" sz="900" b="0"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vMerge="1">
                  <a:txBody>
                    <a:bodyPr/>
                    <a:lstStyle/>
                    <a:p>
                      <a:endParaRPr lang="en-GB" dirty="0"/>
                    </a:p>
                  </a:txBody>
                  <a:tcPr/>
                </a:tc>
                <a:extLst>
                  <a:ext uri="{0D108BD9-81ED-4DB2-BD59-A6C34878D82A}">
                    <a16:rowId xmlns:a16="http://schemas.microsoft.com/office/drawing/2014/main" val="9450270"/>
                  </a:ext>
                </a:extLst>
              </a:tr>
              <a:tr h="144304">
                <a:tc>
                  <a:txBody>
                    <a:bodyPr/>
                    <a:lstStyle/>
                    <a:p>
                      <a:pPr algn="r" fontAlgn="b"/>
                      <a:r>
                        <a:rPr lang="en-GB" sz="900" u="none" strike="noStrike" dirty="0">
                          <a:solidFill>
                            <a:schemeClr val="bg1"/>
                          </a:solidFill>
                          <a:effectLst/>
                        </a:rPr>
                        <a:t>Control Centre</a:t>
                      </a:r>
                      <a:endParaRPr lang="en-GB" sz="900" b="0"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vMerge="1">
                  <a:txBody>
                    <a:bodyPr/>
                    <a:lstStyle/>
                    <a:p>
                      <a:endParaRPr lang="en-GB" dirty="0"/>
                    </a:p>
                  </a:txBody>
                  <a:tcPr/>
                </a:tc>
                <a:extLst>
                  <a:ext uri="{0D108BD9-81ED-4DB2-BD59-A6C34878D82A}">
                    <a16:rowId xmlns:a16="http://schemas.microsoft.com/office/drawing/2014/main" val="1107033901"/>
                  </a:ext>
                </a:extLst>
              </a:tr>
              <a:tr h="188345">
                <a:tc>
                  <a:txBody>
                    <a:bodyPr/>
                    <a:lstStyle/>
                    <a:p>
                      <a:pPr algn="r" fontAlgn="b"/>
                      <a:r>
                        <a:rPr lang="en-GB" sz="900" u="none" strike="noStrike" dirty="0">
                          <a:solidFill>
                            <a:schemeClr val="bg1"/>
                          </a:solidFill>
                          <a:effectLst/>
                        </a:rPr>
                        <a:t>Metering</a:t>
                      </a:r>
                      <a:endParaRPr lang="en-GB" sz="900" b="0"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vMerge="1">
                  <a:txBody>
                    <a:bodyPr/>
                    <a:lstStyle/>
                    <a:p>
                      <a:endParaRPr lang="en-GB" dirty="0"/>
                    </a:p>
                  </a:txBody>
                  <a:tcPr/>
                </a:tc>
                <a:extLst>
                  <a:ext uri="{0D108BD9-81ED-4DB2-BD59-A6C34878D82A}">
                    <a16:rowId xmlns:a16="http://schemas.microsoft.com/office/drawing/2014/main" val="2097614607"/>
                  </a:ext>
                </a:extLst>
              </a:tr>
              <a:tr h="144304">
                <a:tc>
                  <a:txBody>
                    <a:bodyPr/>
                    <a:lstStyle/>
                    <a:p>
                      <a:pPr algn="r" fontAlgn="b"/>
                      <a:r>
                        <a:rPr lang="en-GB" sz="900" u="none" strike="noStrike" dirty="0">
                          <a:solidFill>
                            <a:schemeClr val="bg1"/>
                          </a:solidFill>
                          <a:effectLst/>
                        </a:rPr>
                        <a:t>Diversions</a:t>
                      </a:r>
                      <a:endParaRPr lang="en-GB" sz="900" b="0"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vMerge="1">
                  <a:txBody>
                    <a:bodyPr/>
                    <a:lstStyle/>
                    <a:p>
                      <a:endParaRPr lang="en-GB" dirty="0"/>
                    </a:p>
                  </a:txBody>
                  <a:tcPr/>
                </a:tc>
                <a:extLst>
                  <a:ext uri="{0D108BD9-81ED-4DB2-BD59-A6C34878D82A}">
                    <a16:rowId xmlns:a16="http://schemas.microsoft.com/office/drawing/2014/main" val="1893628794"/>
                  </a:ext>
                </a:extLst>
              </a:tr>
              <a:tr h="144304">
                <a:tc>
                  <a:txBody>
                    <a:bodyPr/>
                    <a:lstStyle/>
                    <a:p>
                      <a:pPr algn="r" fontAlgn="b"/>
                      <a:r>
                        <a:rPr lang="en-GB" sz="900" u="none" strike="noStrike" dirty="0">
                          <a:solidFill>
                            <a:schemeClr val="bg1"/>
                          </a:solidFill>
                          <a:effectLst/>
                        </a:rPr>
                        <a:t>Disconnections</a:t>
                      </a:r>
                      <a:endParaRPr lang="en-GB" sz="900" b="0"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vMerge="1">
                  <a:txBody>
                    <a:bodyPr/>
                    <a:lstStyle/>
                    <a:p>
                      <a:endParaRPr lang="en-GB" dirty="0"/>
                    </a:p>
                  </a:txBody>
                  <a:tcPr/>
                </a:tc>
                <a:extLst>
                  <a:ext uri="{0D108BD9-81ED-4DB2-BD59-A6C34878D82A}">
                    <a16:rowId xmlns:a16="http://schemas.microsoft.com/office/drawing/2014/main" val="2328637907"/>
                  </a:ext>
                </a:extLst>
              </a:tr>
              <a:tr h="205740">
                <a:tc>
                  <a:txBody>
                    <a:bodyPr/>
                    <a:lstStyle/>
                    <a:p>
                      <a:pPr algn="l" fontAlgn="b"/>
                      <a:r>
                        <a:rPr lang="en-GB" sz="1100" u="none" strike="noStrike" dirty="0">
                          <a:solidFill>
                            <a:schemeClr val="bg1"/>
                          </a:solidFill>
                          <a:effectLst/>
                        </a:rPr>
                        <a:t>Future Markets</a:t>
                      </a:r>
                      <a:endParaRPr lang="en-GB" sz="1100" b="1"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GB" sz="900" dirty="0">
                          <a:solidFill>
                            <a:schemeClr val="bg1"/>
                          </a:solidFill>
                        </a:rPr>
                        <a:t>65</a:t>
                      </a:r>
                    </a:p>
                  </a:txBody>
                  <a:tcPr marL="68580" marR="68580" marT="34290" marB="3429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013722543"/>
                  </a:ext>
                </a:extLst>
              </a:tr>
              <a:tr h="327184">
                <a:tc>
                  <a:txBody>
                    <a:bodyPr/>
                    <a:lstStyle/>
                    <a:p>
                      <a:pPr algn="l" fontAlgn="b"/>
                      <a:r>
                        <a:rPr lang="en-GB" sz="1100" u="none" strike="noStrike" dirty="0">
                          <a:solidFill>
                            <a:schemeClr val="bg1"/>
                          </a:solidFill>
                          <a:effectLst/>
                        </a:rPr>
                        <a:t>Customer Liaison and Events</a:t>
                      </a:r>
                      <a:endParaRPr lang="en-GB" sz="1100" b="1"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rowSpan="3">
                  <a:txBody>
                    <a:bodyPr/>
                    <a:lstStyle/>
                    <a:p>
                      <a:pPr algn="ctr"/>
                      <a:r>
                        <a:rPr lang="en-GB" sz="900" dirty="0">
                          <a:solidFill>
                            <a:schemeClr val="bg1"/>
                          </a:solidFill>
                        </a:rPr>
                        <a:t>&gt;185</a:t>
                      </a:r>
                    </a:p>
                  </a:txBody>
                  <a:tcPr marL="68580" marR="68580" marT="34290" marB="3429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572192891"/>
                  </a:ext>
                </a:extLst>
              </a:tr>
              <a:tr h="144304">
                <a:tc>
                  <a:txBody>
                    <a:bodyPr/>
                    <a:lstStyle/>
                    <a:p>
                      <a:pPr algn="r" fontAlgn="b"/>
                      <a:r>
                        <a:rPr lang="en-GB" sz="900" u="none" strike="noStrike" dirty="0">
                          <a:solidFill>
                            <a:schemeClr val="bg1"/>
                          </a:solidFill>
                          <a:effectLst/>
                        </a:rPr>
                        <a:t>Forums</a:t>
                      </a:r>
                      <a:endParaRPr lang="en-GB" sz="900" b="0"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vMerge="1">
                  <a:txBody>
                    <a:bodyPr/>
                    <a:lstStyle/>
                    <a:p>
                      <a:endParaRPr lang="en-GB" dirty="0"/>
                    </a:p>
                  </a:txBody>
                  <a:tcPr/>
                </a:tc>
                <a:extLst>
                  <a:ext uri="{0D108BD9-81ED-4DB2-BD59-A6C34878D82A}">
                    <a16:rowId xmlns:a16="http://schemas.microsoft.com/office/drawing/2014/main" val="1097303349"/>
                  </a:ext>
                </a:extLst>
              </a:tr>
              <a:tr h="144304">
                <a:tc>
                  <a:txBody>
                    <a:bodyPr/>
                    <a:lstStyle/>
                    <a:p>
                      <a:pPr algn="r" fontAlgn="b"/>
                      <a:r>
                        <a:rPr lang="en-GB" sz="900" u="none" strike="noStrike" dirty="0">
                          <a:solidFill>
                            <a:schemeClr val="bg1"/>
                          </a:solidFill>
                          <a:effectLst/>
                        </a:rPr>
                        <a:t>Account Management</a:t>
                      </a:r>
                      <a:endParaRPr lang="en-GB" sz="900" b="0" i="0" u="none" strike="noStrike" dirty="0">
                        <a:solidFill>
                          <a:schemeClr val="bg1"/>
                        </a:solidFill>
                        <a:effectLst/>
                        <a:latin typeface="Calibri" panose="020F0502020204030204" pitchFamily="34" charset="0"/>
                      </a:endParaRPr>
                    </a:p>
                  </a:txBody>
                  <a:tcPr marL="7144" marR="7144" marT="7144"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vMerge="1">
                  <a:txBody>
                    <a:bodyPr/>
                    <a:lstStyle/>
                    <a:p>
                      <a:endParaRPr lang="en-GB" dirty="0"/>
                    </a:p>
                  </a:txBody>
                  <a:tcPr/>
                </a:tc>
                <a:extLst>
                  <a:ext uri="{0D108BD9-81ED-4DB2-BD59-A6C34878D82A}">
                    <a16:rowId xmlns:a16="http://schemas.microsoft.com/office/drawing/2014/main" val="2515020475"/>
                  </a:ext>
                </a:extLst>
              </a:tr>
            </a:tbl>
          </a:graphicData>
        </a:graphic>
      </p:graphicFrame>
      <p:sp>
        <p:nvSpPr>
          <p:cNvPr id="12" name="Rectangle 11">
            <a:extLst>
              <a:ext uri="{FF2B5EF4-FFF2-40B4-BE49-F238E27FC236}">
                <a16:creationId xmlns:a16="http://schemas.microsoft.com/office/drawing/2014/main" id="{479A31BC-1CE0-42DA-85F3-418E8D8EAE54}"/>
              </a:ext>
            </a:extLst>
          </p:cNvPr>
          <p:cNvSpPr/>
          <p:nvPr/>
        </p:nvSpPr>
        <p:spPr bwMode="auto">
          <a:xfrm>
            <a:off x="5122069" y="3158295"/>
            <a:ext cx="3836729" cy="1820104"/>
          </a:xfrm>
          <a:prstGeom prst="rect">
            <a:avLst/>
          </a:prstGeom>
          <a:solidFill>
            <a:schemeClr val="accent4"/>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203597" indent="-203597" defTabSz="914378">
              <a:buClr>
                <a:srgbClr val="FFFFFF"/>
              </a:buClr>
              <a:buFont typeface="Arial" panose="020B0604020202020204" pitchFamily="34" charset="0"/>
              <a:buChar char="•"/>
            </a:pPr>
            <a:r>
              <a:rPr lang="en-US" sz="1200" b="0" dirty="0">
                <a:solidFill>
                  <a:srgbClr val="FFFFFF"/>
                </a:solidFill>
              </a:rPr>
              <a:t>Re invest in necessary continual improvement to meet change in demand –people, systems etc</a:t>
            </a:r>
          </a:p>
          <a:p>
            <a:pPr marL="203597" indent="-203597" defTabSz="914378">
              <a:buClr>
                <a:srgbClr val="FFFFFF"/>
              </a:buClr>
              <a:buFont typeface="Arial" panose="020B0604020202020204" pitchFamily="34" charset="0"/>
              <a:buChar char="•"/>
            </a:pPr>
            <a:r>
              <a:rPr lang="en-US" sz="1200" b="0" dirty="0">
                <a:solidFill>
                  <a:srgbClr val="FFFFFF"/>
                </a:solidFill>
              </a:rPr>
              <a:t>Re invest in adapting service proposition based on varying customer segment needs</a:t>
            </a:r>
          </a:p>
          <a:p>
            <a:pPr marL="203597" indent="-203597" defTabSz="914378">
              <a:buClr>
                <a:srgbClr val="FFFFFF"/>
              </a:buClr>
              <a:buFont typeface="Arial" panose="020B0604020202020204" pitchFamily="34" charset="0"/>
              <a:buChar char="•"/>
            </a:pPr>
            <a:r>
              <a:rPr lang="en-US" sz="1200" b="0" dirty="0">
                <a:solidFill>
                  <a:srgbClr val="FFFFFF"/>
                </a:solidFill>
              </a:rPr>
              <a:t>Continue to perform beyond our regulatory obligations</a:t>
            </a:r>
          </a:p>
          <a:p>
            <a:pPr marL="203597" indent="-203597" defTabSz="914378">
              <a:buClr>
                <a:srgbClr val="FFFFFF"/>
              </a:buClr>
              <a:buFont typeface="Arial" panose="020B0604020202020204" pitchFamily="34" charset="0"/>
              <a:buChar char="•"/>
            </a:pPr>
            <a:r>
              <a:rPr lang="en-US" sz="1200" b="0" dirty="0">
                <a:solidFill>
                  <a:srgbClr val="FFFFFF"/>
                </a:solidFill>
              </a:rPr>
              <a:t>Positive impact on the operating costs of the businesses directly serving consumers</a:t>
            </a:r>
          </a:p>
        </p:txBody>
      </p:sp>
      <p:sp>
        <p:nvSpPr>
          <p:cNvPr id="16" name="Rectangle 15">
            <a:extLst>
              <a:ext uri="{FF2B5EF4-FFF2-40B4-BE49-F238E27FC236}">
                <a16:creationId xmlns:a16="http://schemas.microsoft.com/office/drawing/2014/main" id="{FCFD4AA6-D9CC-43D2-A61E-8BB359128A33}"/>
              </a:ext>
            </a:extLst>
          </p:cNvPr>
          <p:cNvSpPr/>
          <p:nvPr/>
        </p:nvSpPr>
        <p:spPr>
          <a:xfrm>
            <a:off x="5058607" y="2812045"/>
            <a:ext cx="3050111" cy="369332"/>
          </a:xfrm>
          <a:prstGeom prst="rect">
            <a:avLst/>
          </a:prstGeom>
        </p:spPr>
        <p:txBody>
          <a:bodyPr wrap="square">
            <a:spAutoFit/>
          </a:bodyPr>
          <a:lstStyle/>
          <a:p>
            <a:pPr defTabSz="914378">
              <a:buClr>
                <a:srgbClr val="55555A"/>
              </a:buClr>
            </a:pPr>
            <a:r>
              <a:rPr lang="en-GB" dirty="0">
                <a:solidFill>
                  <a:schemeClr val="accent4"/>
                </a:solidFill>
                <a:latin typeface="Arial"/>
                <a:ea typeface="ＭＳ Ｐゴシック"/>
                <a:cs typeface="Arial"/>
              </a:rPr>
              <a:t>RIIO-2 Why</a:t>
            </a:r>
            <a:endParaRPr lang="en-GB" dirty="0">
              <a:solidFill>
                <a:schemeClr val="accent4"/>
              </a:solidFill>
              <a:latin typeface="Arial"/>
              <a:ea typeface="ＭＳ Ｐゴシック"/>
            </a:endParaRPr>
          </a:p>
        </p:txBody>
      </p:sp>
    </p:spTree>
    <p:extLst>
      <p:ext uri="{BB962C8B-B14F-4D97-AF65-F5344CB8AC3E}">
        <p14:creationId xmlns:p14="http://schemas.microsoft.com/office/powerpoint/2010/main" val="221990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2" grpId="0" animBg="1"/>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80" y="369173"/>
            <a:ext cx="8497370" cy="430887"/>
          </a:xfrm>
        </p:spPr>
        <p:txBody>
          <a:bodyPr anchor="ctr"/>
          <a:lstStyle/>
          <a:p>
            <a:r>
              <a:rPr lang="en-GB" b="1" dirty="0"/>
              <a:t>Quick poll</a:t>
            </a:r>
          </a:p>
        </p:txBody>
      </p:sp>
      <p:sp>
        <p:nvSpPr>
          <p:cNvPr id="5" name="Rectangle 4"/>
          <p:cNvSpPr/>
          <p:nvPr/>
        </p:nvSpPr>
        <p:spPr bwMode="auto">
          <a:xfrm>
            <a:off x="682723" y="1620327"/>
            <a:ext cx="2542615" cy="43175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0" name="Rectangle 9"/>
          <p:cNvSpPr/>
          <p:nvPr/>
        </p:nvSpPr>
        <p:spPr bwMode="auto">
          <a:xfrm>
            <a:off x="682723" y="850900"/>
            <a:ext cx="7928052" cy="647699"/>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000" dirty="0">
                <a:solidFill>
                  <a:srgbClr val="FFFFFF"/>
                </a:solidFill>
              </a:rPr>
              <a:t>Should we be financially incentivised to continually improve the experience we provide our broad spectrum of customers?</a:t>
            </a:r>
          </a:p>
        </p:txBody>
      </p:sp>
      <p:sp>
        <p:nvSpPr>
          <p:cNvPr id="7" name="Rectangle 6"/>
          <p:cNvSpPr/>
          <p:nvPr/>
        </p:nvSpPr>
        <p:spPr bwMode="auto">
          <a:xfrm>
            <a:off x="3664528" y="1635234"/>
            <a:ext cx="2217637" cy="41685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Unsure</a:t>
            </a:r>
          </a:p>
        </p:txBody>
      </p:sp>
      <p:sp>
        <p:nvSpPr>
          <p:cNvPr id="9" name="Rectangle 8"/>
          <p:cNvSpPr/>
          <p:nvPr/>
        </p:nvSpPr>
        <p:spPr bwMode="auto">
          <a:xfrm>
            <a:off x="6317673" y="1635510"/>
            <a:ext cx="2293102" cy="41657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No</a:t>
            </a:r>
          </a:p>
        </p:txBody>
      </p:sp>
      <p:sp>
        <p:nvSpPr>
          <p:cNvPr id="8" name="Rectangle 7"/>
          <p:cNvSpPr/>
          <p:nvPr/>
        </p:nvSpPr>
        <p:spPr bwMode="auto">
          <a:xfrm>
            <a:off x="682722" y="2886113"/>
            <a:ext cx="2542615"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1" name="Rectangle 10"/>
          <p:cNvSpPr/>
          <p:nvPr/>
        </p:nvSpPr>
        <p:spPr bwMode="auto">
          <a:xfrm>
            <a:off x="682722" y="2260780"/>
            <a:ext cx="7928052" cy="430887"/>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Have we explained what beyond BAU looks like? </a:t>
            </a:r>
          </a:p>
        </p:txBody>
      </p:sp>
      <p:sp>
        <p:nvSpPr>
          <p:cNvPr id="14" name="Rectangle 13"/>
          <p:cNvSpPr/>
          <p:nvPr/>
        </p:nvSpPr>
        <p:spPr bwMode="auto">
          <a:xfrm>
            <a:off x="6317673" y="2886113"/>
            <a:ext cx="2293102"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5" name="Rectangle 14"/>
          <p:cNvSpPr/>
          <p:nvPr/>
        </p:nvSpPr>
        <p:spPr bwMode="auto">
          <a:xfrm>
            <a:off x="3662686" y="2886113"/>
            <a:ext cx="2217637" cy="43088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12" name="Rectangle 11">
            <a:extLst>
              <a:ext uri="{FF2B5EF4-FFF2-40B4-BE49-F238E27FC236}">
                <a16:creationId xmlns:a16="http://schemas.microsoft.com/office/drawing/2014/main" id="{97C8B990-72E6-4006-B6EC-58472107E170}"/>
              </a:ext>
            </a:extLst>
          </p:cNvPr>
          <p:cNvSpPr/>
          <p:nvPr/>
        </p:nvSpPr>
        <p:spPr bwMode="auto">
          <a:xfrm>
            <a:off x="686260" y="4197467"/>
            <a:ext cx="2542615"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3" name="Rectangle 12">
            <a:extLst>
              <a:ext uri="{FF2B5EF4-FFF2-40B4-BE49-F238E27FC236}">
                <a16:creationId xmlns:a16="http://schemas.microsoft.com/office/drawing/2014/main" id="{E30A7436-DC75-46B4-9515-B9284C084D7F}"/>
              </a:ext>
            </a:extLst>
          </p:cNvPr>
          <p:cNvSpPr/>
          <p:nvPr/>
        </p:nvSpPr>
        <p:spPr bwMode="auto">
          <a:xfrm>
            <a:off x="686260" y="3529599"/>
            <a:ext cx="7928052" cy="523558"/>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Do you agree with our RIIO-2 initial position? </a:t>
            </a:r>
          </a:p>
        </p:txBody>
      </p:sp>
      <p:sp>
        <p:nvSpPr>
          <p:cNvPr id="16" name="Rectangle 15">
            <a:extLst>
              <a:ext uri="{FF2B5EF4-FFF2-40B4-BE49-F238E27FC236}">
                <a16:creationId xmlns:a16="http://schemas.microsoft.com/office/drawing/2014/main" id="{AC31E61F-1F51-4CBF-98A4-44E8EB1ECFD4}"/>
              </a:ext>
            </a:extLst>
          </p:cNvPr>
          <p:cNvSpPr/>
          <p:nvPr/>
        </p:nvSpPr>
        <p:spPr bwMode="auto">
          <a:xfrm>
            <a:off x="6321211" y="4197467"/>
            <a:ext cx="2293102"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7" name="Rectangle 16">
            <a:extLst>
              <a:ext uri="{FF2B5EF4-FFF2-40B4-BE49-F238E27FC236}">
                <a16:creationId xmlns:a16="http://schemas.microsoft.com/office/drawing/2014/main" id="{E3F261F7-F3F1-46EC-9569-207231E2E9B1}"/>
              </a:ext>
            </a:extLst>
          </p:cNvPr>
          <p:cNvSpPr/>
          <p:nvPr/>
        </p:nvSpPr>
        <p:spPr bwMode="auto">
          <a:xfrm>
            <a:off x="3666224" y="4197467"/>
            <a:ext cx="2217637" cy="398879"/>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Somewhat</a:t>
            </a:r>
          </a:p>
        </p:txBody>
      </p:sp>
      <p:sp>
        <p:nvSpPr>
          <p:cNvPr id="18" name="TextBox 17">
            <a:extLst>
              <a:ext uri="{FF2B5EF4-FFF2-40B4-BE49-F238E27FC236}">
                <a16:creationId xmlns:a16="http://schemas.microsoft.com/office/drawing/2014/main" id="{674E8543-6A55-4DAF-9C61-0E9E21BC6479}"/>
              </a:ext>
            </a:extLst>
          </p:cNvPr>
          <p:cNvSpPr txBox="1"/>
          <p:nvPr/>
        </p:nvSpPr>
        <p:spPr bwMode="auto">
          <a:xfrm>
            <a:off x="682722" y="4672431"/>
            <a:ext cx="7928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800" b="0" kern="0" dirty="0">
                <a:solidFill>
                  <a:schemeClr val="tx1"/>
                </a:solidFill>
                <a:latin typeface="+mn-lt"/>
                <a:ea typeface="+mn-ea"/>
              </a:rPr>
              <a:t>Please add any comments</a:t>
            </a:r>
          </a:p>
        </p:txBody>
      </p:sp>
    </p:spTree>
    <p:extLst>
      <p:ext uri="{BB962C8B-B14F-4D97-AF65-F5344CB8AC3E}">
        <p14:creationId xmlns:p14="http://schemas.microsoft.com/office/powerpoint/2010/main" val="59163336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72910999-25C9-47BE-AB1D-8EFEE788A8F1}"/>
              </a:ext>
            </a:extLst>
          </p:cNvPr>
          <p:cNvSpPr txBox="1">
            <a:spLocks/>
          </p:cNvSpPr>
          <p:nvPr/>
        </p:nvSpPr>
        <p:spPr>
          <a:xfrm>
            <a:off x="254200" y="666799"/>
            <a:ext cx="8805980" cy="777821"/>
          </a:xfrm>
          <a:prstGeom prst="rect">
            <a:avLst/>
          </a:prstGeom>
        </p:spPr>
        <p:txBody>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defTabSz="914378">
              <a:buClr>
                <a:srgbClr val="55555A"/>
              </a:buClr>
            </a:pPr>
            <a:r>
              <a:rPr lang="en-US" sz="1400" dirty="0"/>
              <a:t>We </a:t>
            </a:r>
            <a:r>
              <a:rPr lang="en-US" sz="1400" dirty="0" err="1"/>
              <a:t>recognise</a:t>
            </a:r>
            <a:r>
              <a:rPr lang="en-US" sz="1400" dirty="0"/>
              <a:t> that how we proactively or reactively engage and  interact and with all stakeholders is as important as what the interaction is about</a:t>
            </a:r>
          </a:p>
        </p:txBody>
      </p:sp>
      <p:sp>
        <p:nvSpPr>
          <p:cNvPr id="3" name="Title 2"/>
          <p:cNvSpPr>
            <a:spLocks noGrp="1"/>
          </p:cNvSpPr>
          <p:nvPr>
            <p:ph type="title"/>
          </p:nvPr>
        </p:nvSpPr>
        <p:spPr/>
        <p:txBody>
          <a:bodyPr/>
          <a:lstStyle/>
          <a:p>
            <a:r>
              <a:rPr lang="en-GB" dirty="0"/>
              <a:t>Stakeholder Satisfaction </a:t>
            </a:r>
            <a:r>
              <a:rPr lang="en-GB" sz="1800" dirty="0"/>
              <a:t>(of Experience)</a:t>
            </a:r>
          </a:p>
        </p:txBody>
      </p:sp>
      <p:sp>
        <p:nvSpPr>
          <p:cNvPr id="9" name="Rectangle 8">
            <a:extLst>
              <a:ext uri="{FF2B5EF4-FFF2-40B4-BE49-F238E27FC236}">
                <a16:creationId xmlns:a16="http://schemas.microsoft.com/office/drawing/2014/main" id="{0CEF6145-B8B0-4F63-8D41-FFF58C574078}"/>
              </a:ext>
            </a:extLst>
          </p:cNvPr>
          <p:cNvSpPr/>
          <p:nvPr/>
        </p:nvSpPr>
        <p:spPr bwMode="auto">
          <a:xfrm>
            <a:off x="5927960" y="1589418"/>
            <a:ext cx="2825748" cy="172528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285743" indent="-285743" defTabSz="914378">
              <a:buClr>
                <a:srgbClr val="FFFFFF"/>
              </a:buClr>
              <a:buFont typeface="Arial" panose="020B0604020202020204" pitchFamily="34" charset="0"/>
              <a:buChar char="•"/>
            </a:pPr>
            <a:r>
              <a:rPr lang="en-US" sz="1400" b="0" dirty="0">
                <a:solidFill>
                  <a:srgbClr val="FFFFFF"/>
                </a:solidFill>
                <a:latin typeface="Arial"/>
                <a:ea typeface="ＭＳ Ｐゴシック"/>
              </a:rPr>
              <a:t>Continuing current method used to gather Stakeholder satisfaction</a:t>
            </a:r>
          </a:p>
          <a:p>
            <a:pPr marL="285743" indent="-285743" defTabSz="914378">
              <a:buClr>
                <a:srgbClr val="FFFFFF"/>
              </a:buClr>
              <a:buFont typeface="Arial" panose="020B0604020202020204" pitchFamily="34" charset="0"/>
              <a:buChar char="•"/>
            </a:pPr>
            <a:r>
              <a:rPr lang="en-US" sz="1400" b="0" dirty="0">
                <a:solidFill>
                  <a:srgbClr val="FFFFFF"/>
                </a:solidFill>
                <a:latin typeface="Arial"/>
                <a:ea typeface="ＭＳ Ｐゴシック"/>
              </a:rPr>
              <a:t>Annual reporting of average Stakeholder Satisfaction of quality of experience across the year on a 10 point scale</a:t>
            </a:r>
            <a:endParaRPr lang="en-US" sz="1400" b="0" dirty="0">
              <a:solidFill>
                <a:srgbClr val="FFFFFF"/>
              </a:solidFill>
            </a:endParaRPr>
          </a:p>
          <a:p>
            <a:pPr marL="285743" indent="-285743" defTabSz="914378">
              <a:buClr>
                <a:srgbClr val="FFFFFF"/>
              </a:buClr>
              <a:buFont typeface="Arial" panose="020B0604020202020204" pitchFamily="34" charset="0"/>
              <a:buChar char="•"/>
            </a:pPr>
            <a:endParaRPr lang="en-US" sz="1400" b="0" dirty="0">
              <a:solidFill>
                <a:srgbClr val="FFFFFF"/>
              </a:solidFill>
              <a:latin typeface="Arial"/>
              <a:ea typeface="ＭＳ Ｐゴシック"/>
            </a:endParaRPr>
          </a:p>
        </p:txBody>
      </p:sp>
      <p:sp>
        <p:nvSpPr>
          <p:cNvPr id="7" name="Rectangle 6">
            <a:extLst>
              <a:ext uri="{FF2B5EF4-FFF2-40B4-BE49-F238E27FC236}">
                <a16:creationId xmlns:a16="http://schemas.microsoft.com/office/drawing/2014/main" id="{BE51FF79-63B0-4500-A161-9176C2CF012E}"/>
              </a:ext>
            </a:extLst>
          </p:cNvPr>
          <p:cNvSpPr/>
          <p:nvPr/>
        </p:nvSpPr>
        <p:spPr>
          <a:xfrm>
            <a:off x="5927960" y="1232648"/>
            <a:ext cx="2825748" cy="369332"/>
          </a:xfrm>
          <a:prstGeom prst="rect">
            <a:avLst/>
          </a:prstGeom>
        </p:spPr>
        <p:txBody>
          <a:bodyPr wrap="square">
            <a:spAutoFit/>
          </a:bodyPr>
          <a:lstStyle/>
          <a:p>
            <a:pPr algn="ctr" defTabSz="914378">
              <a:buClr>
                <a:srgbClr val="55555A"/>
              </a:buClr>
            </a:pPr>
            <a:r>
              <a:rPr lang="en-GB" dirty="0">
                <a:solidFill>
                  <a:srgbClr val="00BEB4"/>
                </a:solidFill>
                <a:latin typeface="Arial"/>
                <a:ea typeface="ＭＳ Ｐゴシック"/>
                <a:cs typeface="Arial"/>
              </a:rPr>
              <a:t>RIIO-2 What</a:t>
            </a:r>
            <a:endParaRPr lang="en-GB" dirty="0">
              <a:solidFill>
                <a:srgbClr val="00BEB4"/>
              </a:solidFill>
              <a:latin typeface="Arial"/>
              <a:ea typeface="ＭＳ Ｐゴシック"/>
            </a:endParaRPr>
          </a:p>
        </p:txBody>
      </p:sp>
      <p:sp>
        <p:nvSpPr>
          <p:cNvPr id="10" name="Rectangle 9">
            <a:extLst>
              <a:ext uri="{FF2B5EF4-FFF2-40B4-BE49-F238E27FC236}">
                <a16:creationId xmlns:a16="http://schemas.microsoft.com/office/drawing/2014/main" id="{C424DC8D-B345-44C0-B848-6B358DE9F317}"/>
              </a:ext>
            </a:extLst>
          </p:cNvPr>
          <p:cNvSpPr/>
          <p:nvPr/>
        </p:nvSpPr>
        <p:spPr bwMode="auto">
          <a:xfrm>
            <a:off x="8363416" y="1"/>
            <a:ext cx="780584" cy="267572"/>
          </a:xfrm>
          <a:prstGeom prst="rect">
            <a:avLst/>
          </a:prstGeom>
          <a:solidFill>
            <a:schemeClr val="tx2"/>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r" defTabSz="914378">
              <a:spcAft>
                <a:spcPts val="450"/>
              </a:spcAft>
              <a:buClr>
                <a:srgbClr val="55555A"/>
              </a:buClr>
            </a:pPr>
            <a:r>
              <a:rPr lang="en-GB" dirty="0">
                <a:solidFill>
                  <a:srgbClr val="FFFFFF"/>
                </a:solidFill>
                <a:latin typeface="Arial"/>
                <a:ea typeface="ＭＳ Ｐゴシック"/>
                <a:cs typeface="Arial"/>
              </a:rPr>
              <a:t>New</a:t>
            </a:r>
          </a:p>
        </p:txBody>
      </p:sp>
      <p:sp>
        <p:nvSpPr>
          <p:cNvPr id="14" name="Rectangle 13">
            <a:extLst>
              <a:ext uri="{FF2B5EF4-FFF2-40B4-BE49-F238E27FC236}">
                <a16:creationId xmlns:a16="http://schemas.microsoft.com/office/drawing/2014/main" id="{8C9ECFE1-3B32-4FAE-A0D7-BBF0A7B971CA}"/>
              </a:ext>
            </a:extLst>
          </p:cNvPr>
          <p:cNvSpPr/>
          <p:nvPr/>
        </p:nvSpPr>
        <p:spPr bwMode="auto">
          <a:xfrm>
            <a:off x="254200" y="1601980"/>
            <a:ext cx="5448100" cy="172528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139304" indent="-139304" defTabSz="914378">
              <a:buClr>
                <a:srgbClr val="FFFFFF"/>
              </a:buClr>
              <a:buFont typeface="Arial" panose="020B0604020202020204" pitchFamily="34" charset="0"/>
              <a:buChar char="•"/>
            </a:pPr>
            <a:r>
              <a:rPr lang="en-US" sz="1400" b="0" dirty="0">
                <a:solidFill>
                  <a:srgbClr val="FFFFFF"/>
                </a:solidFill>
              </a:rPr>
              <a:t>To survey all stakeholder contacts (non customer) passing through  all core NGG interaction and engagement touchpoints throughout the year</a:t>
            </a:r>
          </a:p>
          <a:p>
            <a:pPr marL="139304" indent="-139304" defTabSz="914378">
              <a:buClr>
                <a:srgbClr val="FFFFFF"/>
              </a:buClr>
              <a:buFont typeface="Arial" panose="020B0604020202020204" pitchFamily="34" charset="0"/>
              <a:buChar char="•"/>
            </a:pPr>
            <a:r>
              <a:rPr lang="en-US" sz="1400" b="0" dirty="0">
                <a:solidFill>
                  <a:srgbClr val="FFFFFF"/>
                </a:solidFill>
              </a:rPr>
              <a:t>Avoid surveying any stakeholder contact twice within a 90 day period (survey fatigue)</a:t>
            </a:r>
          </a:p>
          <a:p>
            <a:pPr marL="139304" indent="-139304" defTabSz="914378">
              <a:buClr>
                <a:srgbClr val="FFFFFF"/>
              </a:buClr>
              <a:buFont typeface="Arial" panose="020B0604020202020204" pitchFamily="34" charset="0"/>
              <a:buChar char="•"/>
            </a:pPr>
            <a:r>
              <a:rPr lang="en-US" sz="1400" b="0" dirty="0">
                <a:solidFill>
                  <a:srgbClr val="FFFFFF"/>
                </a:solidFill>
              </a:rPr>
              <a:t>Asks satisfaction question of that touchpoint and NGG overall, and open question on what improvements need to be made</a:t>
            </a:r>
          </a:p>
        </p:txBody>
      </p:sp>
      <p:sp>
        <p:nvSpPr>
          <p:cNvPr id="15" name="Rectangle 14">
            <a:extLst>
              <a:ext uri="{FF2B5EF4-FFF2-40B4-BE49-F238E27FC236}">
                <a16:creationId xmlns:a16="http://schemas.microsoft.com/office/drawing/2014/main" id="{F788D35C-00A5-43B7-A387-8116606F99A0}"/>
              </a:ext>
            </a:extLst>
          </p:cNvPr>
          <p:cNvSpPr/>
          <p:nvPr/>
        </p:nvSpPr>
        <p:spPr>
          <a:xfrm>
            <a:off x="254199" y="1232648"/>
            <a:ext cx="5448100" cy="369332"/>
          </a:xfrm>
          <a:prstGeom prst="rect">
            <a:avLst/>
          </a:prstGeom>
        </p:spPr>
        <p:txBody>
          <a:bodyPr wrap="square">
            <a:spAutoFit/>
          </a:bodyPr>
          <a:lstStyle/>
          <a:p>
            <a:pPr algn="ctr" defTabSz="914378">
              <a:buClr>
                <a:srgbClr val="55555A"/>
              </a:buClr>
            </a:pPr>
            <a:r>
              <a:rPr lang="en-GB" dirty="0">
                <a:solidFill>
                  <a:schemeClr val="accent3"/>
                </a:solidFill>
                <a:latin typeface="Arial"/>
                <a:ea typeface="ＭＳ Ｐゴシック"/>
                <a:cs typeface="Arial"/>
              </a:rPr>
              <a:t>RIIO-2 How</a:t>
            </a:r>
            <a:endParaRPr lang="en-GB" dirty="0">
              <a:solidFill>
                <a:schemeClr val="accent3"/>
              </a:solidFill>
              <a:latin typeface="Arial"/>
              <a:ea typeface="ＭＳ Ｐゴシック"/>
            </a:endParaRPr>
          </a:p>
        </p:txBody>
      </p:sp>
      <p:sp>
        <p:nvSpPr>
          <p:cNvPr id="16" name="Rectangle 15">
            <a:extLst>
              <a:ext uri="{FF2B5EF4-FFF2-40B4-BE49-F238E27FC236}">
                <a16:creationId xmlns:a16="http://schemas.microsoft.com/office/drawing/2014/main" id="{FCD52F51-CBD6-44B3-8389-35DC06F192DC}"/>
              </a:ext>
            </a:extLst>
          </p:cNvPr>
          <p:cNvSpPr/>
          <p:nvPr/>
        </p:nvSpPr>
        <p:spPr>
          <a:xfrm>
            <a:off x="254200" y="3651975"/>
            <a:ext cx="3324187" cy="369332"/>
          </a:xfrm>
          <a:prstGeom prst="rect">
            <a:avLst/>
          </a:prstGeom>
        </p:spPr>
        <p:txBody>
          <a:bodyPr wrap="square">
            <a:spAutoFit/>
          </a:bodyPr>
          <a:lstStyle/>
          <a:p>
            <a:pPr defTabSz="914378">
              <a:buClr>
                <a:srgbClr val="55555A"/>
              </a:buClr>
            </a:pPr>
            <a:r>
              <a:rPr lang="en-GB" dirty="0">
                <a:solidFill>
                  <a:srgbClr val="00BEB4"/>
                </a:solidFill>
                <a:latin typeface="Arial"/>
                <a:ea typeface="ＭＳ Ｐゴシック"/>
                <a:cs typeface="Arial"/>
              </a:rPr>
              <a:t>RIIO-2 Why</a:t>
            </a:r>
            <a:endParaRPr lang="en-GB" dirty="0">
              <a:solidFill>
                <a:srgbClr val="00BEB4"/>
              </a:solidFill>
              <a:latin typeface="Arial"/>
              <a:ea typeface="ＭＳ Ｐゴシック"/>
            </a:endParaRPr>
          </a:p>
        </p:txBody>
      </p:sp>
      <p:graphicFrame>
        <p:nvGraphicFramePr>
          <p:cNvPr id="18" name="Table 17">
            <a:extLst>
              <a:ext uri="{FF2B5EF4-FFF2-40B4-BE49-F238E27FC236}">
                <a16:creationId xmlns:a16="http://schemas.microsoft.com/office/drawing/2014/main" id="{54DFBEF4-DB79-4BE8-9B85-CB8CE349AA87}"/>
              </a:ext>
            </a:extLst>
          </p:cNvPr>
          <p:cNvGraphicFramePr>
            <a:graphicFrameLocks noGrp="1"/>
          </p:cNvGraphicFramePr>
          <p:nvPr>
            <p:extLst>
              <p:ext uri="{D42A27DB-BD31-4B8C-83A1-F6EECF244321}">
                <p14:modId xmlns:p14="http://schemas.microsoft.com/office/powerpoint/2010/main" val="1084309648"/>
              </p:ext>
            </p:extLst>
          </p:nvPr>
        </p:nvGraphicFramePr>
        <p:xfrm>
          <a:off x="254200" y="3544239"/>
          <a:ext cx="8499508" cy="1166204"/>
        </p:xfrm>
        <a:graphic>
          <a:graphicData uri="http://schemas.openxmlformats.org/drawingml/2006/table">
            <a:tbl>
              <a:tblPr firstRow="1" bandRow="1"/>
              <a:tblGrid>
                <a:gridCol w="3903318">
                  <a:extLst>
                    <a:ext uri="{9D8B030D-6E8A-4147-A177-3AD203B41FA5}">
                      <a16:colId xmlns:a16="http://schemas.microsoft.com/office/drawing/2014/main" val="241857067"/>
                    </a:ext>
                  </a:extLst>
                </a:gridCol>
                <a:gridCol w="4596190">
                  <a:extLst>
                    <a:ext uri="{9D8B030D-6E8A-4147-A177-3AD203B41FA5}">
                      <a16:colId xmlns:a16="http://schemas.microsoft.com/office/drawing/2014/main" val="1110422514"/>
                    </a:ext>
                  </a:extLst>
                </a:gridCol>
              </a:tblGrid>
              <a:tr h="224778">
                <a:tc>
                  <a:txBody>
                    <a:bodyPr/>
                    <a:lstStyle/>
                    <a:p>
                      <a:pPr marL="0" indent="0" algn="ctr" rtl="0" eaLnBrk="1" fontAlgn="base" hangingPunct="1">
                        <a:spcBef>
                          <a:spcPct val="0"/>
                        </a:spcBef>
                        <a:spcAft>
                          <a:spcPts val="600"/>
                        </a:spcAft>
                        <a:buClr>
                          <a:schemeClr val="tx1"/>
                        </a:buClr>
                        <a:buFontTx/>
                        <a:buNone/>
                      </a:pPr>
                      <a:r>
                        <a:rPr lang="en-GB" sz="1200" b="0" dirty="0">
                          <a:solidFill>
                            <a:schemeClr val="bg1"/>
                          </a:solidFill>
                          <a:latin typeface="+mn-lt"/>
                          <a:ea typeface="+mn-ea"/>
                          <a:cs typeface="+mn-cs"/>
                        </a:rPr>
                        <a:t>Reputation Measure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algn="ctr"/>
                      <a:r>
                        <a:rPr lang="en-GB" sz="1200" b="0" dirty="0">
                          <a:solidFill>
                            <a:schemeClr val="bg1"/>
                          </a:solidFill>
                          <a:latin typeface="+mn-lt"/>
                        </a:rPr>
                        <a:t>Value</a:t>
                      </a:r>
                      <a:r>
                        <a:rPr lang="en-GB" sz="1200" b="0" baseline="0" dirty="0">
                          <a:solidFill>
                            <a:schemeClr val="bg1"/>
                          </a:solidFill>
                          <a:latin typeface="+mn-lt"/>
                        </a:rPr>
                        <a:t> for Consumers</a:t>
                      </a:r>
                      <a:endParaRPr lang="en-GB" sz="1200" b="0" dirty="0">
                        <a:solidFill>
                          <a:schemeClr val="bg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377162062"/>
                  </a:ext>
                </a:extLst>
              </a:tr>
              <a:tr h="891884">
                <a:tc>
                  <a:txBody>
                    <a:bodyPr/>
                    <a:lstStyle/>
                    <a:p>
                      <a:pPr marL="171450" indent="-171450">
                        <a:buFont typeface="Arial" panose="020B0604020202020204" pitchFamily="34" charset="0"/>
                        <a:buChar char="•"/>
                      </a:pPr>
                      <a:r>
                        <a:rPr lang="en-US" sz="1000" b="0" baseline="0" dirty="0">
                          <a:solidFill>
                            <a:schemeClr val="tx1">
                              <a:lumMod val="50000"/>
                            </a:schemeClr>
                          </a:solidFill>
                          <a:latin typeface="+mn-lt"/>
                        </a:rPr>
                        <a:t>Ensuring all our touchpoints with customers, stakeholders and communities are measured in a similar way so that we can have a holistic view of where we need to </a:t>
                      </a:r>
                      <a:r>
                        <a:rPr lang="en-US" sz="1000" b="0" baseline="0" dirty="0" err="1">
                          <a:solidFill>
                            <a:schemeClr val="tx1">
                              <a:lumMod val="50000"/>
                            </a:schemeClr>
                          </a:solidFill>
                          <a:latin typeface="+mn-lt"/>
                        </a:rPr>
                        <a:t>prioritise</a:t>
                      </a:r>
                      <a:r>
                        <a:rPr lang="en-US" sz="1000" b="0" baseline="0" dirty="0">
                          <a:solidFill>
                            <a:schemeClr val="tx1">
                              <a:lumMod val="50000"/>
                            </a:schemeClr>
                          </a:solidFill>
                          <a:latin typeface="+mn-lt"/>
                        </a:rPr>
                        <a:t> efforts</a:t>
                      </a:r>
                    </a:p>
                    <a:p>
                      <a:pPr marL="171450" indent="-171450">
                        <a:buFont typeface="Arial" panose="020B0604020202020204" pitchFamily="34" charset="0"/>
                        <a:buChar char="•"/>
                      </a:pPr>
                      <a:r>
                        <a:rPr lang="en-US" sz="1000" b="0" baseline="0" dirty="0" err="1">
                          <a:solidFill>
                            <a:schemeClr val="tx1">
                              <a:lumMod val="50000"/>
                            </a:schemeClr>
                          </a:solidFill>
                          <a:latin typeface="+mn-lt"/>
                        </a:rPr>
                        <a:t>Recognises</a:t>
                      </a:r>
                      <a:r>
                        <a:rPr lang="en-US" sz="1000" b="0" baseline="0" dirty="0">
                          <a:solidFill>
                            <a:schemeClr val="tx1">
                              <a:lumMod val="50000"/>
                            </a:schemeClr>
                          </a:solidFill>
                          <a:latin typeface="+mn-lt"/>
                        </a:rPr>
                        <a:t> that the experience we provide is vitally important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171450" indent="-171450">
                        <a:buFont typeface="Arial" panose="020B0604020202020204" pitchFamily="34" charset="0"/>
                        <a:buChar char="•"/>
                      </a:pPr>
                      <a:r>
                        <a:rPr lang="en-US" sz="1000" b="0" dirty="0">
                          <a:solidFill>
                            <a:schemeClr val="tx1">
                              <a:lumMod val="50000"/>
                            </a:schemeClr>
                          </a:solidFill>
                          <a:latin typeface="+mn-lt"/>
                        </a:rPr>
                        <a:t>Listening to all stakeholders, including customers and communities helps us to streamline our processes and communications so that they deliver what is needed, first time</a:t>
                      </a:r>
                    </a:p>
                    <a:p>
                      <a:pPr marL="171450" indent="-171450">
                        <a:buFont typeface="Arial" panose="020B0604020202020204" pitchFamily="34" charset="0"/>
                        <a:buChar char="•"/>
                      </a:pPr>
                      <a:r>
                        <a:rPr lang="en-US" sz="1000" b="0" dirty="0">
                          <a:solidFill>
                            <a:schemeClr val="tx1">
                              <a:lumMod val="50000"/>
                            </a:schemeClr>
                          </a:solidFill>
                          <a:latin typeface="+mn-lt"/>
                        </a:rPr>
                        <a:t>This in turn helps us to keep our costs as low as possible in future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851358444"/>
                  </a:ext>
                </a:extLst>
              </a:tr>
            </a:tbl>
          </a:graphicData>
        </a:graphic>
      </p:graphicFrame>
    </p:spTree>
    <p:extLst>
      <p:ext uri="{BB962C8B-B14F-4D97-AF65-F5344CB8AC3E}">
        <p14:creationId xmlns:p14="http://schemas.microsoft.com/office/powerpoint/2010/main" val="3659209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72910999-25C9-47BE-AB1D-8EFEE788A8F1}"/>
              </a:ext>
            </a:extLst>
          </p:cNvPr>
          <p:cNvSpPr txBox="1">
            <a:spLocks/>
          </p:cNvSpPr>
          <p:nvPr/>
        </p:nvSpPr>
        <p:spPr>
          <a:xfrm>
            <a:off x="254200" y="666799"/>
            <a:ext cx="8805980" cy="777821"/>
          </a:xfrm>
          <a:prstGeom prst="rect">
            <a:avLst/>
          </a:prstGeom>
        </p:spPr>
        <p:txBody>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defTabSz="914378">
              <a:buClr>
                <a:srgbClr val="55555A"/>
              </a:buClr>
            </a:pPr>
            <a:r>
              <a:rPr lang="en-US" sz="1400" dirty="0"/>
              <a:t>We </a:t>
            </a:r>
            <a:r>
              <a:rPr lang="en-US" sz="1400" dirty="0" err="1"/>
              <a:t>recognise</a:t>
            </a:r>
            <a:r>
              <a:rPr lang="en-US" sz="1400" dirty="0"/>
              <a:t> that how we proactively or reactively engage with those affected by our construction work – the communities and their representatives, before during and after the work has completed is extremely important to those involved</a:t>
            </a:r>
          </a:p>
        </p:txBody>
      </p:sp>
      <p:sp>
        <p:nvSpPr>
          <p:cNvPr id="3" name="Title 2"/>
          <p:cNvSpPr>
            <a:spLocks noGrp="1"/>
          </p:cNvSpPr>
          <p:nvPr>
            <p:ph type="title"/>
          </p:nvPr>
        </p:nvSpPr>
        <p:spPr/>
        <p:txBody>
          <a:bodyPr/>
          <a:lstStyle/>
          <a:p>
            <a:r>
              <a:rPr lang="en-GB" dirty="0"/>
              <a:t>Community Satisfaction </a:t>
            </a:r>
            <a:r>
              <a:rPr lang="en-GB" sz="1800" dirty="0"/>
              <a:t>(of Engagement)</a:t>
            </a:r>
          </a:p>
        </p:txBody>
      </p:sp>
      <p:sp>
        <p:nvSpPr>
          <p:cNvPr id="9" name="Rectangle 8">
            <a:extLst>
              <a:ext uri="{FF2B5EF4-FFF2-40B4-BE49-F238E27FC236}">
                <a16:creationId xmlns:a16="http://schemas.microsoft.com/office/drawing/2014/main" id="{0CEF6145-B8B0-4F63-8D41-FFF58C574078}"/>
              </a:ext>
            </a:extLst>
          </p:cNvPr>
          <p:cNvSpPr/>
          <p:nvPr/>
        </p:nvSpPr>
        <p:spPr bwMode="auto">
          <a:xfrm>
            <a:off x="4829608" y="1589418"/>
            <a:ext cx="3924100" cy="177608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285743" indent="-285743" defTabSz="914378">
              <a:buClr>
                <a:srgbClr val="FFFFFF"/>
              </a:buClr>
              <a:buFont typeface="Arial" panose="020B0604020202020204" pitchFamily="34" charset="0"/>
              <a:buChar char="•"/>
            </a:pPr>
            <a:r>
              <a:rPr lang="en-US" sz="1200" b="0" dirty="0">
                <a:solidFill>
                  <a:srgbClr val="FFFFFF"/>
                </a:solidFill>
              </a:rPr>
              <a:t>Replacing current local manual survey process with existing stakeholder and customer approach</a:t>
            </a:r>
          </a:p>
          <a:p>
            <a:pPr marL="285743" indent="-285743" defTabSz="914378">
              <a:buClr>
                <a:srgbClr val="FFFFFF"/>
              </a:buClr>
              <a:buFont typeface="Arial" panose="020B0604020202020204" pitchFamily="34" charset="0"/>
              <a:buChar char="•"/>
            </a:pPr>
            <a:r>
              <a:rPr lang="en-US" sz="1200" b="0" dirty="0">
                <a:solidFill>
                  <a:srgbClr val="FFFFFF"/>
                </a:solidFill>
              </a:rPr>
              <a:t>Data gathered at particular points of engagements, feedback provided back to Project team  at time of gathering so that action can be taken</a:t>
            </a:r>
          </a:p>
          <a:p>
            <a:pPr marL="285743" indent="-285743" defTabSz="914378">
              <a:buClr>
                <a:srgbClr val="FFFFFF"/>
              </a:buClr>
              <a:buFont typeface="Arial" panose="020B0604020202020204" pitchFamily="34" charset="0"/>
              <a:buChar char="•"/>
            </a:pPr>
            <a:r>
              <a:rPr lang="en-US" sz="1200" b="0" dirty="0">
                <a:solidFill>
                  <a:srgbClr val="FFFFFF"/>
                </a:solidFill>
              </a:rPr>
              <a:t>Annual reporting of average Community Satisfaction of quality of engagement across the year using a 10 point scale</a:t>
            </a:r>
          </a:p>
          <a:p>
            <a:pPr marL="285743" indent="-285743" defTabSz="914378">
              <a:buClr>
                <a:srgbClr val="FFFFFF"/>
              </a:buClr>
              <a:buFont typeface="Arial" panose="020B0604020202020204" pitchFamily="34" charset="0"/>
              <a:buChar char="•"/>
            </a:pPr>
            <a:endParaRPr lang="en-US" sz="1200" b="0" dirty="0">
              <a:solidFill>
                <a:srgbClr val="FFFFFF"/>
              </a:solidFill>
            </a:endParaRPr>
          </a:p>
          <a:p>
            <a:pPr marL="285743" indent="-285743" defTabSz="914378">
              <a:buClr>
                <a:srgbClr val="FFFFFF"/>
              </a:buClr>
              <a:buFont typeface="Arial" panose="020B0604020202020204" pitchFamily="34" charset="0"/>
              <a:buChar char="•"/>
            </a:pPr>
            <a:endParaRPr lang="en-US" sz="1200" b="0" dirty="0">
              <a:solidFill>
                <a:srgbClr val="FFFFFF"/>
              </a:solidFill>
            </a:endParaRPr>
          </a:p>
        </p:txBody>
      </p:sp>
      <p:sp>
        <p:nvSpPr>
          <p:cNvPr id="7" name="Rectangle 6">
            <a:extLst>
              <a:ext uri="{FF2B5EF4-FFF2-40B4-BE49-F238E27FC236}">
                <a16:creationId xmlns:a16="http://schemas.microsoft.com/office/drawing/2014/main" id="{BE51FF79-63B0-4500-A161-9176C2CF012E}"/>
              </a:ext>
            </a:extLst>
          </p:cNvPr>
          <p:cNvSpPr/>
          <p:nvPr/>
        </p:nvSpPr>
        <p:spPr>
          <a:xfrm>
            <a:off x="5927960" y="1232648"/>
            <a:ext cx="2825748" cy="369332"/>
          </a:xfrm>
          <a:prstGeom prst="rect">
            <a:avLst/>
          </a:prstGeom>
        </p:spPr>
        <p:txBody>
          <a:bodyPr wrap="square">
            <a:spAutoFit/>
          </a:bodyPr>
          <a:lstStyle/>
          <a:p>
            <a:pPr algn="ctr" defTabSz="914378">
              <a:buClr>
                <a:srgbClr val="55555A"/>
              </a:buClr>
            </a:pPr>
            <a:r>
              <a:rPr lang="en-GB" dirty="0">
                <a:solidFill>
                  <a:srgbClr val="00BEB4"/>
                </a:solidFill>
                <a:latin typeface="Arial"/>
                <a:ea typeface="ＭＳ Ｐゴシック"/>
                <a:cs typeface="Arial"/>
              </a:rPr>
              <a:t>RIIO-2 What</a:t>
            </a:r>
            <a:endParaRPr lang="en-GB" dirty="0">
              <a:solidFill>
                <a:srgbClr val="00BEB4"/>
              </a:solidFill>
              <a:latin typeface="Arial"/>
              <a:ea typeface="ＭＳ Ｐゴシック"/>
            </a:endParaRPr>
          </a:p>
        </p:txBody>
      </p:sp>
      <p:sp>
        <p:nvSpPr>
          <p:cNvPr id="10" name="Rectangle 9">
            <a:extLst>
              <a:ext uri="{FF2B5EF4-FFF2-40B4-BE49-F238E27FC236}">
                <a16:creationId xmlns:a16="http://schemas.microsoft.com/office/drawing/2014/main" id="{C424DC8D-B345-44C0-B848-6B358DE9F317}"/>
              </a:ext>
            </a:extLst>
          </p:cNvPr>
          <p:cNvSpPr/>
          <p:nvPr/>
        </p:nvSpPr>
        <p:spPr bwMode="auto">
          <a:xfrm>
            <a:off x="8363416" y="1"/>
            <a:ext cx="780584" cy="267572"/>
          </a:xfrm>
          <a:prstGeom prst="rect">
            <a:avLst/>
          </a:prstGeom>
          <a:solidFill>
            <a:schemeClr val="tx2"/>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r" defTabSz="914378">
              <a:spcAft>
                <a:spcPts val="450"/>
              </a:spcAft>
              <a:buClr>
                <a:srgbClr val="55555A"/>
              </a:buClr>
            </a:pPr>
            <a:r>
              <a:rPr lang="en-GB" dirty="0">
                <a:solidFill>
                  <a:srgbClr val="FFFFFF"/>
                </a:solidFill>
                <a:latin typeface="Arial"/>
                <a:ea typeface="ＭＳ Ｐゴシック"/>
                <a:cs typeface="Arial"/>
              </a:rPr>
              <a:t>New</a:t>
            </a:r>
          </a:p>
        </p:txBody>
      </p:sp>
      <p:sp>
        <p:nvSpPr>
          <p:cNvPr id="14" name="Rectangle 13">
            <a:extLst>
              <a:ext uri="{FF2B5EF4-FFF2-40B4-BE49-F238E27FC236}">
                <a16:creationId xmlns:a16="http://schemas.microsoft.com/office/drawing/2014/main" id="{8C9ECFE1-3B32-4FAE-A0D7-BBF0A7B971CA}"/>
              </a:ext>
            </a:extLst>
          </p:cNvPr>
          <p:cNvSpPr/>
          <p:nvPr/>
        </p:nvSpPr>
        <p:spPr bwMode="auto">
          <a:xfrm>
            <a:off x="254200" y="1601979"/>
            <a:ext cx="4152700" cy="1763521"/>
          </a:xfrm>
          <a:prstGeom prst="rect">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285743" indent="-285743" defTabSz="914378">
              <a:buClr>
                <a:srgbClr val="FFFFFF"/>
              </a:buClr>
              <a:buFont typeface="Arial" panose="020B0604020202020204" pitchFamily="34" charset="0"/>
              <a:buChar char="•"/>
            </a:pPr>
            <a:r>
              <a:rPr lang="en-US" sz="1200" b="0" dirty="0">
                <a:solidFill>
                  <a:srgbClr val="FFFFFF"/>
                </a:solidFill>
              </a:rPr>
              <a:t>Community contacts asked if they’d like to participate via a 3</a:t>
            </a:r>
            <a:r>
              <a:rPr lang="en-US" sz="1200" b="0" baseline="30000" dirty="0">
                <a:solidFill>
                  <a:srgbClr val="FFFFFF"/>
                </a:solidFill>
              </a:rPr>
              <a:t>rd</a:t>
            </a:r>
            <a:r>
              <a:rPr lang="en-US" sz="1200" b="0" dirty="0">
                <a:solidFill>
                  <a:srgbClr val="FFFFFF"/>
                </a:solidFill>
              </a:rPr>
              <a:t> party market research agency</a:t>
            </a:r>
          </a:p>
          <a:p>
            <a:pPr marL="285743" indent="-285743" defTabSz="914378">
              <a:buClr>
                <a:srgbClr val="FFFFFF"/>
              </a:buClr>
              <a:buFont typeface="Arial" panose="020B0604020202020204" pitchFamily="34" charset="0"/>
              <a:buChar char="•"/>
            </a:pPr>
            <a:r>
              <a:rPr lang="en-US" sz="1200" b="0" dirty="0">
                <a:solidFill>
                  <a:srgbClr val="FFFFFF"/>
                </a:solidFill>
              </a:rPr>
              <a:t>Option of online or call  - asking satisfaction of quality of engagement and satisfaction overall, with feedback</a:t>
            </a:r>
          </a:p>
          <a:p>
            <a:pPr marL="285743" indent="-285743" defTabSz="914378">
              <a:buClr>
                <a:srgbClr val="FFFFFF"/>
              </a:buClr>
              <a:buFont typeface="Arial" panose="020B0604020202020204" pitchFamily="34" charset="0"/>
              <a:buChar char="•"/>
            </a:pPr>
            <a:r>
              <a:rPr lang="en-US" sz="1200" b="0" dirty="0">
                <a:solidFill>
                  <a:srgbClr val="FFFFFF"/>
                </a:solidFill>
              </a:rPr>
              <a:t>Aimed at local consumers not just their representatives and following the communication path before, during and after  to ensure quality is there throughout and continual improvement made</a:t>
            </a:r>
          </a:p>
        </p:txBody>
      </p:sp>
      <p:sp>
        <p:nvSpPr>
          <p:cNvPr id="15" name="Rectangle 14">
            <a:extLst>
              <a:ext uri="{FF2B5EF4-FFF2-40B4-BE49-F238E27FC236}">
                <a16:creationId xmlns:a16="http://schemas.microsoft.com/office/drawing/2014/main" id="{F788D35C-00A5-43B7-A387-8116606F99A0}"/>
              </a:ext>
            </a:extLst>
          </p:cNvPr>
          <p:cNvSpPr/>
          <p:nvPr/>
        </p:nvSpPr>
        <p:spPr>
          <a:xfrm>
            <a:off x="254199" y="1232648"/>
            <a:ext cx="5448100" cy="369332"/>
          </a:xfrm>
          <a:prstGeom prst="rect">
            <a:avLst/>
          </a:prstGeom>
        </p:spPr>
        <p:txBody>
          <a:bodyPr wrap="square">
            <a:spAutoFit/>
          </a:bodyPr>
          <a:lstStyle/>
          <a:p>
            <a:pPr algn="ctr" defTabSz="914378">
              <a:buClr>
                <a:srgbClr val="55555A"/>
              </a:buClr>
            </a:pPr>
            <a:r>
              <a:rPr lang="en-GB" dirty="0">
                <a:solidFill>
                  <a:schemeClr val="accent3"/>
                </a:solidFill>
                <a:latin typeface="Arial"/>
                <a:ea typeface="ＭＳ Ｐゴシック"/>
                <a:cs typeface="Arial"/>
              </a:rPr>
              <a:t>RIIO-2 How</a:t>
            </a:r>
            <a:endParaRPr lang="en-GB" dirty="0">
              <a:solidFill>
                <a:schemeClr val="accent3"/>
              </a:solidFill>
              <a:latin typeface="Arial"/>
              <a:ea typeface="ＭＳ Ｐゴシック"/>
            </a:endParaRPr>
          </a:p>
        </p:txBody>
      </p:sp>
      <p:sp>
        <p:nvSpPr>
          <p:cNvPr id="16" name="Rectangle 15">
            <a:extLst>
              <a:ext uri="{FF2B5EF4-FFF2-40B4-BE49-F238E27FC236}">
                <a16:creationId xmlns:a16="http://schemas.microsoft.com/office/drawing/2014/main" id="{FCD52F51-CBD6-44B3-8389-35DC06F192DC}"/>
              </a:ext>
            </a:extLst>
          </p:cNvPr>
          <p:cNvSpPr/>
          <p:nvPr/>
        </p:nvSpPr>
        <p:spPr>
          <a:xfrm>
            <a:off x="254200" y="3651975"/>
            <a:ext cx="3324187" cy="369332"/>
          </a:xfrm>
          <a:prstGeom prst="rect">
            <a:avLst/>
          </a:prstGeom>
        </p:spPr>
        <p:txBody>
          <a:bodyPr wrap="square">
            <a:spAutoFit/>
          </a:bodyPr>
          <a:lstStyle/>
          <a:p>
            <a:pPr defTabSz="914378">
              <a:buClr>
                <a:srgbClr val="55555A"/>
              </a:buClr>
            </a:pPr>
            <a:r>
              <a:rPr lang="en-GB" dirty="0">
                <a:solidFill>
                  <a:srgbClr val="00BEB4"/>
                </a:solidFill>
                <a:latin typeface="Arial"/>
                <a:ea typeface="ＭＳ Ｐゴシック"/>
                <a:cs typeface="Arial"/>
              </a:rPr>
              <a:t>RIIO-2 Why</a:t>
            </a:r>
            <a:endParaRPr lang="en-GB" dirty="0">
              <a:solidFill>
                <a:srgbClr val="00BEB4"/>
              </a:solidFill>
              <a:latin typeface="Arial"/>
              <a:ea typeface="ＭＳ Ｐゴシック"/>
            </a:endParaRPr>
          </a:p>
        </p:txBody>
      </p:sp>
      <p:graphicFrame>
        <p:nvGraphicFramePr>
          <p:cNvPr id="18" name="Table 17">
            <a:extLst>
              <a:ext uri="{FF2B5EF4-FFF2-40B4-BE49-F238E27FC236}">
                <a16:creationId xmlns:a16="http://schemas.microsoft.com/office/drawing/2014/main" id="{54DFBEF4-DB79-4BE8-9B85-CB8CE349AA87}"/>
              </a:ext>
            </a:extLst>
          </p:cNvPr>
          <p:cNvGraphicFramePr>
            <a:graphicFrameLocks noGrp="1"/>
          </p:cNvGraphicFramePr>
          <p:nvPr>
            <p:extLst>
              <p:ext uri="{D42A27DB-BD31-4B8C-83A1-F6EECF244321}">
                <p14:modId xmlns:p14="http://schemas.microsoft.com/office/powerpoint/2010/main" val="3442476049"/>
              </p:ext>
            </p:extLst>
          </p:nvPr>
        </p:nvGraphicFramePr>
        <p:xfrm>
          <a:off x="254200" y="3518839"/>
          <a:ext cx="8499508" cy="1099177"/>
        </p:xfrm>
        <a:graphic>
          <a:graphicData uri="http://schemas.openxmlformats.org/drawingml/2006/table">
            <a:tbl>
              <a:tblPr firstRow="1" bandRow="1"/>
              <a:tblGrid>
                <a:gridCol w="3903318">
                  <a:extLst>
                    <a:ext uri="{9D8B030D-6E8A-4147-A177-3AD203B41FA5}">
                      <a16:colId xmlns:a16="http://schemas.microsoft.com/office/drawing/2014/main" val="241857067"/>
                    </a:ext>
                  </a:extLst>
                </a:gridCol>
                <a:gridCol w="4596190">
                  <a:extLst>
                    <a:ext uri="{9D8B030D-6E8A-4147-A177-3AD203B41FA5}">
                      <a16:colId xmlns:a16="http://schemas.microsoft.com/office/drawing/2014/main" val="1110422514"/>
                    </a:ext>
                  </a:extLst>
                </a:gridCol>
              </a:tblGrid>
              <a:tr h="253704">
                <a:tc>
                  <a:txBody>
                    <a:bodyPr/>
                    <a:lstStyle/>
                    <a:p>
                      <a:pPr marL="0" indent="0" algn="ctr" rtl="0" eaLnBrk="1" fontAlgn="base" hangingPunct="1">
                        <a:spcBef>
                          <a:spcPct val="0"/>
                        </a:spcBef>
                        <a:spcAft>
                          <a:spcPts val="600"/>
                        </a:spcAft>
                        <a:buClr>
                          <a:schemeClr val="tx1"/>
                        </a:buClr>
                        <a:buFontTx/>
                        <a:buNone/>
                      </a:pPr>
                      <a:r>
                        <a:rPr lang="en-GB" sz="1200" b="0" dirty="0">
                          <a:solidFill>
                            <a:schemeClr val="bg1"/>
                          </a:solidFill>
                          <a:latin typeface="+mn-lt"/>
                          <a:ea typeface="+mn-ea"/>
                          <a:cs typeface="+mn-cs"/>
                        </a:rPr>
                        <a:t>Reputation Measure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algn="ctr"/>
                      <a:r>
                        <a:rPr lang="en-GB" sz="1200" b="0" dirty="0">
                          <a:solidFill>
                            <a:schemeClr val="bg1"/>
                          </a:solidFill>
                          <a:latin typeface="+mn-lt"/>
                        </a:rPr>
                        <a:t>Value</a:t>
                      </a:r>
                      <a:r>
                        <a:rPr lang="en-GB" sz="1200" b="0" baseline="0" dirty="0">
                          <a:solidFill>
                            <a:schemeClr val="bg1"/>
                          </a:solidFill>
                          <a:latin typeface="+mn-lt"/>
                        </a:rPr>
                        <a:t> for Consumers</a:t>
                      </a:r>
                      <a:endParaRPr lang="en-GB" sz="1200" b="0" dirty="0">
                        <a:solidFill>
                          <a:schemeClr val="bg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377162062"/>
                  </a:ext>
                </a:extLst>
              </a:tr>
              <a:tr h="824857">
                <a:tc>
                  <a:txBody>
                    <a:bodyPr/>
                    <a:lstStyle/>
                    <a:p>
                      <a:pPr marL="171450" indent="-171450">
                        <a:buFont typeface="Arial" panose="020B0604020202020204" pitchFamily="34" charset="0"/>
                        <a:buChar char="•"/>
                      </a:pPr>
                      <a:r>
                        <a:rPr lang="en-US" sz="1000" b="0" baseline="0" dirty="0">
                          <a:solidFill>
                            <a:schemeClr val="tx1">
                              <a:lumMod val="50000"/>
                            </a:schemeClr>
                          </a:solidFill>
                          <a:latin typeface="+mn-lt"/>
                        </a:rPr>
                        <a:t>Ensuring all our touchpoints with customers, stakeholders and communities are measured in a similar way so that we can have a holistic view of where we need to </a:t>
                      </a:r>
                      <a:r>
                        <a:rPr lang="en-US" sz="1000" b="0" baseline="0" dirty="0" err="1">
                          <a:solidFill>
                            <a:schemeClr val="tx1">
                              <a:lumMod val="50000"/>
                            </a:schemeClr>
                          </a:solidFill>
                          <a:latin typeface="+mn-lt"/>
                        </a:rPr>
                        <a:t>prioritise</a:t>
                      </a:r>
                      <a:r>
                        <a:rPr lang="en-US" sz="1000" b="0" baseline="0" dirty="0">
                          <a:solidFill>
                            <a:schemeClr val="tx1">
                              <a:lumMod val="50000"/>
                            </a:schemeClr>
                          </a:solidFill>
                          <a:latin typeface="+mn-lt"/>
                        </a:rPr>
                        <a:t> efforts</a:t>
                      </a:r>
                    </a:p>
                    <a:p>
                      <a:pPr marL="171450" indent="-171450">
                        <a:buFont typeface="Arial" panose="020B0604020202020204" pitchFamily="34" charset="0"/>
                        <a:buChar char="•"/>
                      </a:pPr>
                      <a:r>
                        <a:rPr lang="en-US" sz="1000" b="0" baseline="0" dirty="0" err="1">
                          <a:solidFill>
                            <a:schemeClr val="tx1">
                              <a:lumMod val="50000"/>
                            </a:schemeClr>
                          </a:solidFill>
                          <a:latin typeface="+mn-lt"/>
                        </a:rPr>
                        <a:t>Recognises</a:t>
                      </a:r>
                      <a:r>
                        <a:rPr lang="en-US" sz="1000" b="0" baseline="0" dirty="0">
                          <a:solidFill>
                            <a:schemeClr val="tx1">
                              <a:lumMod val="50000"/>
                            </a:schemeClr>
                          </a:solidFill>
                          <a:latin typeface="+mn-lt"/>
                        </a:rPr>
                        <a:t> that the experience we provide is vitally important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171450" indent="-171450">
                        <a:buFont typeface="Arial" panose="020B0604020202020204" pitchFamily="34" charset="0"/>
                        <a:buChar char="•"/>
                      </a:pPr>
                      <a:r>
                        <a:rPr lang="en-US" sz="1000" b="0" dirty="0">
                          <a:solidFill>
                            <a:schemeClr val="tx1">
                              <a:lumMod val="50000"/>
                            </a:schemeClr>
                          </a:solidFill>
                          <a:latin typeface="+mn-lt"/>
                        </a:rPr>
                        <a:t>Listening to all stakeholders, including customers and communities helps us to streamline our processes and communications so that they deliver what is needed, first time</a:t>
                      </a:r>
                    </a:p>
                    <a:p>
                      <a:pPr marL="171450" indent="-171450">
                        <a:buFont typeface="Arial" panose="020B0604020202020204" pitchFamily="34" charset="0"/>
                        <a:buChar char="•"/>
                      </a:pPr>
                      <a:r>
                        <a:rPr lang="en-US" sz="1000" b="0" dirty="0">
                          <a:solidFill>
                            <a:schemeClr val="tx1">
                              <a:lumMod val="50000"/>
                            </a:schemeClr>
                          </a:solidFill>
                          <a:latin typeface="+mn-lt"/>
                        </a:rPr>
                        <a:t>This in turn helps us to keep our costs as low as possible in future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851358444"/>
                  </a:ext>
                </a:extLst>
              </a:tr>
            </a:tbl>
          </a:graphicData>
        </a:graphic>
      </p:graphicFrame>
    </p:spTree>
    <p:extLst>
      <p:ext uri="{BB962C8B-B14F-4D97-AF65-F5344CB8AC3E}">
        <p14:creationId xmlns:p14="http://schemas.microsoft.com/office/powerpoint/2010/main" val="3876553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80" y="369173"/>
            <a:ext cx="8497370" cy="430887"/>
          </a:xfrm>
        </p:spPr>
        <p:txBody>
          <a:bodyPr anchor="ctr"/>
          <a:lstStyle/>
          <a:p>
            <a:r>
              <a:rPr lang="en-GB" b="1" dirty="0"/>
              <a:t>Quick poll</a:t>
            </a:r>
          </a:p>
        </p:txBody>
      </p:sp>
      <p:sp>
        <p:nvSpPr>
          <p:cNvPr id="5" name="Rectangle 4"/>
          <p:cNvSpPr/>
          <p:nvPr/>
        </p:nvSpPr>
        <p:spPr bwMode="auto">
          <a:xfrm>
            <a:off x="682723" y="1832985"/>
            <a:ext cx="2542615" cy="523558"/>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0" name="Rectangle 9"/>
          <p:cNvSpPr/>
          <p:nvPr/>
        </p:nvSpPr>
        <p:spPr bwMode="auto">
          <a:xfrm>
            <a:off x="682723" y="952501"/>
            <a:ext cx="7928052" cy="742950"/>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Do you agree with our RIIO-2 initial position on a reputational incentive for Stakeholder satisfaction? </a:t>
            </a:r>
          </a:p>
        </p:txBody>
      </p:sp>
      <p:sp>
        <p:nvSpPr>
          <p:cNvPr id="7" name="Rectangle 6"/>
          <p:cNvSpPr/>
          <p:nvPr/>
        </p:nvSpPr>
        <p:spPr bwMode="auto">
          <a:xfrm>
            <a:off x="3664528" y="1847892"/>
            <a:ext cx="2217637" cy="523558"/>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Unsure</a:t>
            </a:r>
          </a:p>
        </p:txBody>
      </p:sp>
      <p:sp>
        <p:nvSpPr>
          <p:cNvPr id="9" name="Rectangle 8"/>
          <p:cNvSpPr/>
          <p:nvPr/>
        </p:nvSpPr>
        <p:spPr bwMode="auto">
          <a:xfrm>
            <a:off x="6317673" y="1848168"/>
            <a:ext cx="2293102" cy="523558"/>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No</a:t>
            </a:r>
          </a:p>
        </p:txBody>
      </p:sp>
      <p:sp>
        <p:nvSpPr>
          <p:cNvPr id="8" name="Rectangle 7"/>
          <p:cNvSpPr/>
          <p:nvPr/>
        </p:nvSpPr>
        <p:spPr bwMode="auto">
          <a:xfrm>
            <a:off x="682722" y="3736725"/>
            <a:ext cx="2542615" cy="523558"/>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 Yes</a:t>
            </a:r>
          </a:p>
        </p:txBody>
      </p:sp>
      <p:sp>
        <p:nvSpPr>
          <p:cNvPr id="11" name="Rectangle 10"/>
          <p:cNvSpPr/>
          <p:nvPr/>
        </p:nvSpPr>
        <p:spPr bwMode="auto">
          <a:xfrm>
            <a:off x="682722" y="2783598"/>
            <a:ext cx="7928052" cy="836821"/>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55555A"/>
              </a:buClr>
            </a:pPr>
            <a:r>
              <a:rPr lang="en-US" sz="2400" dirty="0">
                <a:solidFill>
                  <a:srgbClr val="FFFFFF"/>
                </a:solidFill>
              </a:rPr>
              <a:t>Do you agree with our RIIO-2 initial position on a reputational incentive for community engagement? </a:t>
            </a:r>
          </a:p>
        </p:txBody>
      </p:sp>
      <p:sp>
        <p:nvSpPr>
          <p:cNvPr id="14" name="Rectangle 13"/>
          <p:cNvSpPr/>
          <p:nvPr/>
        </p:nvSpPr>
        <p:spPr bwMode="auto">
          <a:xfrm>
            <a:off x="6317673" y="3736725"/>
            <a:ext cx="2293102" cy="523558"/>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No</a:t>
            </a:r>
          </a:p>
        </p:txBody>
      </p:sp>
      <p:sp>
        <p:nvSpPr>
          <p:cNvPr id="15" name="Rectangle 14"/>
          <p:cNvSpPr/>
          <p:nvPr/>
        </p:nvSpPr>
        <p:spPr bwMode="auto">
          <a:xfrm>
            <a:off x="3662686" y="3736725"/>
            <a:ext cx="2217637" cy="523558"/>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78">
              <a:buClr>
                <a:srgbClr val="55555A"/>
              </a:buClr>
              <a:defRPr/>
            </a:pPr>
            <a:r>
              <a:rPr lang="en-US" dirty="0">
                <a:solidFill>
                  <a:srgbClr val="FFFFFF"/>
                </a:solidFill>
                <a:latin typeface="Arial"/>
                <a:ea typeface="ＭＳ Ｐゴシック"/>
              </a:rPr>
              <a:t>Unsure</a:t>
            </a:r>
          </a:p>
        </p:txBody>
      </p:sp>
      <p:sp>
        <p:nvSpPr>
          <p:cNvPr id="12" name="TextBox 11">
            <a:extLst>
              <a:ext uri="{FF2B5EF4-FFF2-40B4-BE49-F238E27FC236}">
                <a16:creationId xmlns:a16="http://schemas.microsoft.com/office/drawing/2014/main" id="{ABC96B62-0685-491C-A663-1ED9F3ADA6D4}"/>
              </a:ext>
            </a:extLst>
          </p:cNvPr>
          <p:cNvSpPr txBox="1"/>
          <p:nvPr/>
        </p:nvSpPr>
        <p:spPr bwMode="auto">
          <a:xfrm>
            <a:off x="682722" y="4672431"/>
            <a:ext cx="7928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800" b="0" kern="0" dirty="0">
                <a:solidFill>
                  <a:schemeClr val="tx1"/>
                </a:solidFill>
                <a:latin typeface="+mn-lt"/>
                <a:ea typeface="+mn-ea"/>
              </a:rPr>
              <a:t>Please add any comments</a:t>
            </a:r>
          </a:p>
        </p:txBody>
      </p:sp>
    </p:spTree>
    <p:extLst>
      <p:ext uri="{BB962C8B-B14F-4D97-AF65-F5344CB8AC3E}">
        <p14:creationId xmlns:p14="http://schemas.microsoft.com/office/powerpoint/2010/main" val="229792370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3F3E5C0-858B-46DD-8F74-FA8F5F4D5A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836" t="15083" r="16721" b="12055"/>
          <a:stretch/>
        </p:blipFill>
        <p:spPr>
          <a:xfrm>
            <a:off x="2011363" y="885304"/>
            <a:ext cx="5713412" cy="3705599"/>
          </a:xfrm>
          <a:prstGeom prst="rect">
            <a:avLst/>
          </a:prstGeom>
        </p:spPr>
      </p:pic>
    </p:spTree>
    <p:extLst>
      <p:ext uri="{BB962C8B-B14F-4D97-AF65-F5344CB8AC3E}">
        <p14:creationId xmlns:p14="http://schemas.microsoft.com/office/powerpoint/2010/main" val="271158973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DE0806C-F373-4D0F-95CB-BA67D1134D13}"/>
              </a:ext>
            </a:extLst>
          </p:cNvPr>
          <p:cNvSpPr>
            <a:spLocks noGrp="1"/>
          </p:cNvSpPr>
          <p:nvPr>
            <p:ph type="body" sz="quarter" idx="16"/>
          </p:nvPr>
        </p:nvSpPr>
        <p:spPr>
          <a:xfrm>
            <a:off x="323999" y="1062500"/>
            <a:ext cx="4068613" cy="2123658"/>
          </a:xfrm>
        </p:spPr>
        <p:txBody>
          <a:bodyPr/>
          <a:lstStyle/>
          <a:p>
            <a:r>
              <a:rPr lang="en-GB" dirty="0"/>
              <a:t>Network capability baseline capacity review</a:t>
            </a:r>
          </a:p>
          <a:p>
            <a:r>
              <a:rPr lang="en-GB" dirty="0"/>
              <a:t>	14</a:t>
            </a:r>
            <a:r>
              <a:rPr lang="en-GB" baseline="30000" dirty="0"/>
              <a:t>th</a:t>
            </a:r>
            <a:r>
              <a:rPr lang="en-GB" dirty="0"/>
              <a:t> October</a:t>
            </a:r>
          </a:p>
          <a:p>
            <a:r>
              <a:rPr lang="en-GB" dirty="0"/>
              <a:t>Understanding the capability of the network in an uncertain world</a:t>
            </a:r>
          </a:p>
          <a:p>
            <a:r>
              <a:rPr lang="en-GB" dirty="0"/>
              <a:t>	16</a:t>
            </a:r>
            <a:r>
              <a:rPr lang="en-GB" baseline="30000" dirty="0"/>
              <a:t>th</a:t>
            </a:r>
            <a:r>
              <a:rPr lang="en-GB" dirty="0"/>
              <a:t> October</a:t>
            </a:r>
          </a:p>
        </p:txBody>
      </p:sp>
      <p:sp>
        <p:nvSpPr>
          <p:cNvPr id="5" name="Title 4">
            <a:extLst>
              <a:ext uri="{FF2B5EF4-FFF2-40B4-BE49-F238E27FC236}">
                <a16:creationId xmlns:a16="http://schemas.microsoft.com/office/drawing/2014/main" id="{42754B9D-C7C5-486B-9471-57BA2FB347B4}"/>
              </a:ext>
            </a:extLst>
          </p:cNvPr>
          <p:cNvSpPr>
            <a:spLocks noGrp="1"/>
          </p:cNvSpPr>
          <p:nvPr>
            <p:ph type="title"/>
          </p:nvPr>
        </p:nvSpPr>
        <p:spPr/>
        <p:txBody>
          <a:bodyPr/>
          <a:lstStyle/>
          <a:p>
            <a:r>
              <a:rPr lang="en-GB" dirty="0"/>
              <a:t>Upcoming Webinars</a:t>
            </a:r>
          </a:p>
        </p:txBody>
      </p:sp>
      <p:pic>
        <p:nvPicPr>
          <p:cNvPr id="13" name="Picture Placeholder 12">
            <a:extLst>
              <a:ext uri="{FF2B5EF4-FFF2-40B4-BE49-F238E27FC236}">
                <a16:creationId xmlns:a16="http://schemas.microsoft.com/office/drawing/2014/main" id="{9A77267D-924A-4E9E-8A9E-3D1A414C1B43}"/>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a:xfrm>
            <a:off x="5051425" y="763588"/>
            <a:ext cx="3454400" cy="4051300"/>
          </a:xfrm>
        </p:spPr>
      </p:pic>
      <p:sp>
        <p:nvSpPr>
          <p:cNvPr id="14" name="TextBox 13">
            <a:extLst>
              <a:ext uri="{FF2B5EF4-FFF2-40B4-BE49-F238E27FC236}">
                <a16:creationId xmlns:a16="http://schemas.microsoft.com/office/drawing/2014/main" id="{8A20E398-AE2B-4656-9472-6DB93434EDA6}"/>
              </a:ext>
            </a:extLst>
          </p:cNvPr>
          <p:cNvSpPr txBox="1"/>
          <p:nvPr/>
        </p:nvSpPr>
        <p:spPr bwMode="auto">
          <a:xfrm>
            <a:off x="0" y="4041095"/>
            <a:ext cx="4911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b="0" dirty="0">
                <a:solidFill>
                  <a:schemeClr val="tx1"/>
                </a:solidFill>
              </a:rPr>
              <a:t>To register, please contact Jennifer.Pemberton@nationalgrid.com</a:t>
            </a:r>
            <a:endParaRPr lang="en-GB" sz="1800" b="0" kern="0" dirty="0">
              <a:solidFill>
                <a:schemeClr val="tx1"/>
              </a:solidFill>
              <a:latin typeface="+mn-lt"/>
              <a:ea typeface="+mn-ea"/>
            </a:endParaRPr>
          </a:p>
        </p:txBody>
      </p:sp>
    </p:spTree>
    <p:extLst>
      <p:ext uri="{BB962C8B-B14F-4D97-AF65-F5344CB8AC3E}">
        <p14:creationId xmlns:p14="http://schemas.microsoft.com/office/powerpoint/2010/main" val="350513068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1601" y="492293"/>
            <a:ext cx="6425870" cy="4282240"/>
          </a:xfrm>
          <a:prstGeom prst="rect">
            <a:avLst/>
          </a:prstGeom>
        </p:spPr>
      </p:pic>
      <p:sp>
        <p:nvSpPr>
          <p:cNvPr id="9" name="Title 1"/>
          <p:cNvSpPr txBox="1">
            <a:spLocks/>
          </p:cNvSpPr>
          <p:nvPr/>
        </p:nvSpPr>
        <p:spPr>
          <a:xfrm>
            <a:off x="1459832" y="3858629"/>
            <a:ext cx="7772400" cy="707886"/>
          </a:xfrm>
          <a:prstGeom prst="rect">
            <a:avLst/>
          </a:prstGeom>
        </p:spPr>
        <p:txBody>
          <a:bodyPr lIns="91320" tIns="45660" rIns="91320" bIns="45660"/>
          <a:lstStyle>
            <a:lvl1pPr algn="ctr" defTabSz="457200" rtl="0" eaLnBrk="0" fontAlgn="base" hangingPunct="0">
              <a:spcBef>
                <a:spcPct val="0"/>
              </a:spcBef>
              <a:spcAft>
                <a:spcPct val="0"/>
              </a:spcAft>
              <a:defRPr sz="3600" kern="1200">
                <a:solidFill>
                  <a:schemeClr val="tx2"/>
                </a:solidFill>
                <a:latin typeface="+mj-lt"/>
                <a:ea typeface="+mj-ea"/>
                <a:cs typeface="+mj-cs"/>
              </a:defRPr>
            </a:lvl1pPr>
            <a:lvl2pPr algn="ctr" defTabSz="457200" rtl="0" eaLnBrk="0" fontAlgn="base" hangingPunct="0">
              <a:spcBef>
                <a:spcPct val="0"/>
              </a:spcBef>
              <a:spcAft>
                <a:spcPct val="0"/>
              </a:spcAft>
              <a:defRPr sz="3600">
                <a:solidFill>
                  <a:schemeClr val="tx2"/>
                </a:solidFill>
                <a:latin typeface="Arial" pitchFamily="34" charset="0"/>
              </a:defRPr>
            </a:lvl2pPr>
            <a:lvl3pPr algn="ctr" defTabSz="457200" rtl="0" eaLnBrk="0" fontAlgn="base" hangingPunct="0">
              <a:spcBef>
                <a:spcPct val="0"/>
              </a:spcBef>
              <a:spcAft>
                <a:spcPct val="0"/>
              </a:spcAft>
              <a:defRPr sz="3600">
                <a:solidFill>
                  <a:schemeClr val="tx2"/>
                </a:solidFill>
                <a:latin typeface="Arial" pitchFamily="34" charset="0"/>
              </a:defRPr>
            </a:lvl3pPr>
            <a:lvl4pPr algn="ctr" defTabSz="457200" rtl="0" eaLnBrk="0" fontAlgn="base" hangingPunct="0">
              <a:spcBef>
                <a:spcPct val="0"/>
              </a:spcBef>
              <a:spcAft>
                <a:spcPct val="0"/>
              </a:spcAft>
              <a:defRPr sz="3600">
                <a:solidFill>
                  <a:schemeClr val="tx2"/>
                </a:solidFill>
                <a:latin typeface="Arial" pitchFamily="34" charset="0"/>
              </a:defRPr>
            </a:lvl4pPr>
            <a:lvl5pPr algn="ctr" defTabSz="457200" rtl="0" eaLnBrk="0" fontAlgn="base" hangingPunct="0">
              <a:spcBef>
                <a:spcPct val="0"/>
              </a:spcBef>
              <a:spcAft>
                <a:spcPct val="0"/>
              </a:spcAft>
              <a:defRPr sz="3600">
                <a:solidFill>
                  <a:schemeClr val="tx2"/>
                </a:solidFill>
                <a:latin typeface="Arial" pitchFamily="34" charset="0"/>
              </a:defRPr>
            </a:lvl5pPr>
            <a:lvl6pPr marL="457200" algn="ctr" defTabSz="457200" rtl="0" fontAlgn="base">
              <a:spcBef>
                <a:spcPct val="0"/>
              </a:spcBef>
              <a:spcAft>
                <a:spcPct val="0"/>
              </a:spcAft>
              <a:defRPr sz="3600">
                <a:solidFill>
                  <a:schemeClr val="tx2"/>
                </a:solidFill>
                <a:latin typeface="Arial" pitchFamily="34" charset="0"/>
              </a:defRPr>
            </a:lvl6pPr>
            <a:lvl7pPr marL="914400" algn="ctr" defTabSz="457200" rtl="0" fontAlgn="base">
              <a:spcBef>
                <a:spcPct val="0"/>
              </a:spcBef>
              <a:spcAft>
                <a:spcPct val="0"/>
              </a:spcAft>
              <a:defRPr sz="3600">
                <a:solidFill>
                  <a:schemeClr val="tx2"/>
                </a:solidFill>
                <a:latin typeface="Arial" pitchFamily="34" charset="0"/>
              </a:defRPr>
            </a:lvl7pPr>
            <a:lvl8pPr marL="1371600" algn="ctr" defTabSz="457200" rtl="0" fontAlgn="base">
              <a:spcBef>
                <a:spcPct val="0"/>
              </a:spcBef>
              <a:spcAft>
                <a:spcPct val="0"/>
              </a:spcAft>
              <a:defRPr sz="3600">
                <a:solidFill>
                  <a:schemeClr val="tx2"/>
                </a:solidFill>
                <a:latin typeface="Arial" pitchFamily="34" charset="0"/>
              </a:defRPr>
            </a:lvl8pPr>
            <a:lvl9pPr marL="1828800" algn="ctr" defTabSz="457200" rtl="0" fontAlgn="base">
              <a:spcBef>
                <a:spcPct val="0"/>
              </a:spcBef>
              <a:spcAft>
                <a:spcPct val="0"/>
              </a:spcAft>
              <a:defRPr sz="3600">
                <a:solidFill>
                  <a:schemeClr val="tx2"/>
                </a:solidFill>
                <a:latin typeface="Arial" pitchFamily="34" charset="0"/>
              </a:defRPr>
            </a:lvl9pPr>
          </a:lstStyle>
          <a:p>
            <a:pPr algn="l"/>
            <a:r>
              <a:rPr lang="en-GB" sz="4000" dirty="0">
                <a:solidFill>
                  <a:srgbClr val="FFFFFF"/>
                </a:solidFill>
              </a:rPr>
              <a:t>Thank You</a:t>
            </a:r>
          </a:p>
        </p:txBody>
      </p:sp>
    </p:spTree>
    <p:extLst>
      <p:ext uri="{BB962C8B-B14F-4D97-AF65-F5344CB8AC3E}">
        <p14:creationId xmlns:p14="http://schemas.microsoft.com/office/powerpoint/2010/main" val="311730203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4785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324001" y="751445"/>
            <a:ext cx="8106252" cy="3847207"/>
          </a:xfrm>
        </p:spPr>
        <p:txBody>
          <a:bodyPr/>
          <a:lstStyle/>
          <a:p>
            <a:pPr marL="342892" indent="-342892">
              <a:buAutoNum type="arabicPeriod"/>
            </a:pPr>
            <a:r>
              <a:rPr lang="en-GB" dirty="0"/>
              <a:t>Please tell us your name</a:t>
            </a:r>
          </a:p>
          <a:p>
            <a:pPr marL="342892" indent="-342892">
              <a:buAutoNum type="arabicPeriod"/>
            </a:pPr>
            <a:endParaRPr lang="en-GB" sz="1000" dirty="0"/>
          </a:p>
          <a:p>
            <a:r>
              <a:rPr lang="en-US" dirty="0"/>
              <a:t>2. Which of the following best describes you / your </a:t>
            </a:r>
            <a:r>
              <a:rPr lang="en-US" dirty="0" err="1"/>
              <a:t>organisation</a:t>
            </a:r>
            <a:r>
              <a:rPr lang="en-US" dirty="0"/>
              <a:t>?</a:t>
            </a:r>
          </a:p>
          <a:p>
            <a:endParaRPr lang="en-US" sz="1000" dirty="0"/>
          </a:p>
          <a:p>
            <a:r>
              <a:rPr lang="en-GB" dirty="0"/>
              <a:t>3. </a:t>
            </a:r>
            <a:r>
              <a:rPr lang="en-US" dirty="0"/>
              <a:t>On a scale of A to E, where A is know nothing and E is know a great deal, how much would you say you know about National Grid Gas Transmission’s operational activities? </a:t>
            </a:r>
          </a:p>
          <a:p>
            <a:pPr marL="1971626" lvl="7" indent="-447664">
              <a:spcAft>
                <a:spcPts val="600"/>
              </a:spcAft>
              <a:buFont typeface="+mj-lt"/>
              <a:buAutoNum type="alphaUcPeriod"/>
            </a:pPr>
            <a:r>
              <a:rPr lang="en-GB" sz="1400" dirty="0"/>
              <a:t>Know nothing</a:t>
            </a:r>
            <a:endParaRPr lang="en-GB" dirty="0"/>
          </a:p>
          <a:p>
            <a:pPr marL="1971626" lvl="7" indent="-447664">
              <a:spcAft>
                <a:spcPts val="600"/>
              </a:spcAft>
              <a:buFont typeface="+mj-lt"/>
              <a:buAutoNum type="alphaUcPeriod"/>
            </a:pPr>
            <a:r>
              <a:rPr lang="en-GB" sz="1400" dirty="0"/>
              <a:t> </a:t>
            </a:r>
          </a:p>
          <a:p>
            <a:pPr marL="1971626" lvl="7" indent="-447664">
              <a:spcAft>
                <a:spcPts val="600"/>
              </a:spcAft>
              <a:buFont typeface="+mj-lt"/>
              <a:buAutoNum type="alphaUcPeriod"/>
            </a:pPr>
            <a:r>
              <a:rPr lang="en-GB" sz="1400" dirty="0"/>
              <a:t> </a:t>
            </a:r>
          </a:p>
          <a:p>
            <a:pPr marL="1971626" lvl="7" indent="-447664">
              <a:spcAft>
                <a:spcPts val="600"/>
              </a:spcAft>
              <a:buFont typeface="+mj-lt"/>
              <a:buAutoNum type="alphaUcPeriod"/>
            </a:pPr>
            <a:r>
              <a:rPr lang="en-GB" sz="1400" dirty="0"/>
              <a:t> </a:t>
            </a:r>
          </a:p>
          <a:p>
            <a:pPr marL="1971626" lvl="7" indent="-447664">
              <a:spcAft>
                <a:spcPts val="600"/>
              </a:spcAft>
              <a:buFont typeface="+mj-lt"/>
              <a:buAutoNum type="alphaUcPeriod"/>
            </a:pPr>
            <a:r>
              <a:rPr lang="en-GB" sz="1400" dirty="0"/>
              <a:t>Know a great deal</a:t>
            </a:r>
            <a:endParaRPr lang="en-GB" dirty="0"/>
          </a:p>
        </p:txBody>
      </p:sp>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a:t>Quick Poll – Getting to know you</a:t>
            </a:r>
          </a:p>
        </p:txBody>
      </p:sp>
    </p:spTree>
    <p:extLst>
      <p:ext uri="{BB962C8B-B14F-4D97-AF65-F5344CB8AC3E}">
        <p14:creationId xmlns:p14="http://schemas.microsoft.com/office/powerpoint/2010/main" val="2350972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324001" y="789234"/>
            <a:ext cx="8106252" cy="1723549"/>
          </a:xfrm>
        </p:spPr>
        <p:txBody>
          <a:bodyPr/>
          <a:lstStyle/>
          <a:p>
            <a:r>
              <a:rPr lang="en-GB" sz="1600" dirty="0"/>
              <a:t>On a scale of A to E, where A is not impacted at all and E is impacted a great deal, how impacted are you or those you represent) by Incentives?</a:t>
            </a:r>
          </a:p>
          <a:p>
            <a:pPr marL="1152872" lvl="7" indent="-342892">
              <a:spcAft>
                <a:spcPts val="0"/>
              </a:spcAft>
              <a:buFont typeface="+mj-lt"/>
              <a:buAutoNum type="alphaUcPeriod"/>
            </a:pPr>
            <a:r>
              <a:rPr lang="en-GB" sz="1400" dirty="0"/>
              <a:t>Not impacted at all</a:t>
            </a:r>
          </a:p>
          <a:p>
            <a:pPr marL="1152872" lvl="7" indent="-342892">
              <a:spcAft>
                <a:spcPts val="0"/>
              </a:spcAft>
              <a:buFont typeface="+mj-lt"/>
              <a:buAutoNum type="alphaUcPeriod"/>
            </a:pPr>
            <a:r>
              <a:rPr lang="en-GB" sz="1400" dirty="0"/>
              <a:t> </a:t>
            </a:r>
          </a:p>
          <a:p>
            <a:pPr marL="1152872" lvl="7" indent="-342892">
              <a:spcAft>
                <a:spcPts val="0"/>
              </a:spcAft>
              <a:buFont typeface="+mj-lt"/>
              <a:buAutoNum type="alphaUcPeriod"/>
            </a:pPr>
            <a:r>
              <a:rPr lang="en-GB" sz="1400" dirty="0"/>
              <a:t> </a:t>
            </a:r>
          </a:p>
          <a:p>
            <a:pPr marL="1152872" lvl="7" indent="-342892">
              <a:spcAft>
                <a:spcPts val="0"/>
              </a:spcAft>
              <a:buFont typeface="+mj-lt"/>
              <a:buAutoNum type="alphaUcPeriod"/>
            </a:pPr>
            <a:r>
              <a:rPr lang="en-GB" sz="1400" dirty="0"/>
              <a:t> </a:t>
            </a:r>
          </a:p>
          <a:p>
            <a:pPr marL="1152872" lvl="7" indent="-342892">
              <a:spcAft>
                <a:spcPts val="0"/>
              </a:spcAft>
              <a:buFont typeface="+mj-lt"/>
              <a:buAutoNum type="alphaUcPeriod"/>
            </a:pPr>
            <a:r>
              <a:rPr lang="en-GB" sz="1400" dirty="0"/>
              <a:t>Impacted a great deal</a:t>
            </a:r>
          </a:p>
        </p:txBody>
      </p:sp>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t>Quick Poll – Impact and Interest</a:t>
            </a:r>
          </a:p>
        </p:txBody>
      </p:sp>
      <p:sp>
        <p:nvSpPr>
          <p:cNvPr id="4" name="Text Placeholder 4">
            <a:extLst/>
          </p:cNvPr>
          <p:cNvSpPr txBox="1">
            <a:spLocks/>
          </p:cNvSpPr>
          <p:nvPr/>
        </p:nvSpPr>
        <p:spPr bwMode="auto">
          <a:xfrm>
            <a:off x="319739" y="2807216"/>
            <a:ext cx="8106252"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r>
              <a:rPr lang="en-GB" sz="1600" dirty="0"/>
              <a:t>On a scale of A to E, where A is not interested at all and E is interested a great deal, how interested are you (or those you represent) by Incentives?</a:t>
            </a:r>
          </a:p>
          <a:p>
            <a:pPr marL="1152872" lvl="7" indent="-342892">
              <a:spcAft>
                <a:spcPts val="0"/>
              </a:spcAft>
              <a:buFont typeface="+mj-lt"/>
              <a:buAutoNum type="alphaUcPeriod"/>
            </a:pPr>
            <a:r>
              <a:rPr lang="en-GB" sz="1400" dirty="0"/>
              <a:t>Not interested at all</a:t>
            </a:r>
          </a:p>
          <a:p>
            <a:pPr marL="1152872" lvl="7" indent="-342892">
              <a:spcAft>
                <a:spcPts val="0"/>
              </a:spcAft>
              <a:buFont typeface="+mj-lt"/>
              <a:buAutoNum type="alphaUcPeriod"/>
            </a:pPr>
            <a:r>
              <a:rPr lang="en-GB" sz="1400" dirty="0"/>
              <a:t> </a:t>
            </a:r>
          </a:p>
          <a:p>
            <a:pPr marL="1152872" lvl="7" indent="-342892">
              <a:spcAft>
                <a:spcPts val="0"/>
              </a:spcAft>
              <a:buFont typeface="+mj-lt"/>
              <a:buAutoNum type="alphaUcPeriod"/>
            </a:pPr>
            <a:r>
              <a:rPr lang="en-GB" sz="1400" dirty="0"/>
              <a:t> </a:t>
            </a:r>
          </a:p>
          <a:p>
            <a:pPr marL="1152872" lvl="7" indent="-342892">
              <a:spcAft>
                <a:spcPts val="0"/>
              </a:spcAft>
              <a:buFont typeface="+mj-lt"/>
              <a:buAutoNum type="alphaUcPeriod"/>
            </a:pPr>
            <a:r>
              <a:rPr lang="en-GB" sz="1400" dirty="0"/>
              <a:t> </a:t>
            </a:r>
          </a:p>
          <a:p>
            <a:pPr marL="1152872" lvl="7" indent="-342892">
              <a:spcAft>
                <a:spcPts val="0"/>
              </a:spcAft>
              <a:buFont typeface="+mj-lt"/>
              <a:buAutoNum type="alphaUcPeriod"/>
            </a:pPr>
            <a:r>
              <a:rPr lang="en-GB" sz="1400" dirty="0"/>
              <a:t>Interested a great deal</a:t>
            </a:r>
          </a:p>
        </p:txBody>
      </p:sp>
    </p:spTree>
    <p:extLst>
      <p:ext uri="{BB962C8B-B14F-4D97-AF65-F5344CB8AC3E}">
        <p14:creationId xmlns:p14="http://schemas.microsoft.com/office/powerpoint/2010/main" val="303133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780" y="267573"/>
            <a:ext cx="8497370" cy="430887"/>
          </a:xfrm>
        </p:spPr>
        <p:txBody>
          <a:bodyPr/>
          <a:lstStyle/>
          <a:p>
            <a:r>
              <a:rPr lang="en-GB" dirty="0"/>
              <a:t>RIIO-2 Incentives proposals-what we have heard to date</a:t>
            </a:r>
          </a:p>
        </p:txBody>
      </p:sp>
      <p:pic>
        <p:nvPicPr>
          <p:cNvPr id="7" name="Picture 6"/>
          <p:cNvPicPr>
            <a:picLocks noChangeAspect="1"/>
          </p:cNvPicPr>
          <p:nvPr/>
        </p:nvPicPr>
        <p:blipFill>
          <a:blip r:embed="rId3"/>
          <a:stretch>
            <a:fillRect/>
          </a:stretch>
        </p:blipFill>
        <p:spPr>
          <a:xfrm>
            <a:off x="2916075" y="989678"/>
            <a:ext cx="1252225" cy="143023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734" y="962205"/>
            <a:ext cx="1527017" cy="1466421"/>
          </a:xfrm>
          <a:prstGeom prst="rect">
            <a:avLst/>
          </a:prstGeom>
        </p:spPr>
      </p:pic>
      <p:pic>
        <p:nvPicPr>
          <p:cNvPr id="9" name="Picture 8"/>
          <p:cNvPicPr>
            <a:picLocks noChangeAspect="1"/>
          </p:cNvPicPr>
          <p:nvPr/>
        </p:nvPicPr>
        <p:blipFill>
          <a:blip r:embed="rId5"/>
          <a:stretch>
            <a:fillRect/>
          </a:stretch>
        </p:blipFill>
        <p:spPr>
          <a:xfrm>
            <a:off x="1636674" y="962204"/>
            <a:ext cx="1252225" cy="1466421"/>
          </a:xfrm>
          <a:prstGeom prst="rect">
            <a:avLst/>
          </a:prstGeom>
        </p:spPr>
      </p:pic>
      <p:pic>
        <p:nvPicPr>
          <p:cNvPr id="10" name="Picture 9"/>
          <p:cNvPicPr>
            <a:picLocks noChangeAspect="1"/>
          </p:cNvPicPr>
          <p:nvPr/>
        </p:nvPicPr>
        <p:blipFill>
          <a:blip r:embed="rId6"/>
          <a:stretch>
            <a:fillRect/>
          </a:stretch>
        </p:blipFill>
        <p:spPr>
          <a:xfrm>
            <a:off x="164734" y="2669820"/>
            <a:ext cx="1371682" cy="1526966"/>
          </a:xfrm>
          <a:prstGeom prst="rect">
            <a:avLst/>
          </a:prstGeom>
        </p:spPr>
      </p:pic>
      <p:pic>
        <p:nvPicPr>
          <p:cNvPr id="12" name="Picture 11"/>
          <p:cNvPicPr>
            <a:picLocks noChangeAspect="1"/>
          </p:cNvPicPr>
          <p:nvPr/>
        </p:nvPicPr>
        <p:blipFill>
          <a:blip r:embed="rId7"/>
          <a:stretch>
            <a:fillRect/>
          </a:stretch>
        </p:blipFill>
        <p:spPr>
          <a:xfrm>
            <a:off x="1505312" y="2669819"/>
            <a:ext cx="1450057" cy="1635962"/>
          </a:xfrm>
          <a:prstGeom prst="rect">
            <a:avLst/>
          </a:prstGeom>
        </p:spPr>
      </p:pic>
      <p:pic>
        <p:nvPicPr>
          <p:cNvPr id="15" name="Picture 14"/>
          <p:cNvPicPr>
            <a:picLocks noChangeAspect="1"/>
          </p:cNvPicPr>
          <p:nvPr/>
        </p:nvPicPr>
        <p:blipFill>
          <a:blip r:embed="rId8"/>
          <a:stretch>
            <a:fillRect/>
          </a:stretch>
        </p:blipFill>
        <p:spPr>
          <a:xfrm>
            <a:off x="5993573" y="1095452"/>
            <a:ext cx="1165984" cy="1272629"/>
          </a:xfrm>
          <a:prstGeom prst="rect">
            <a:avLst/>
          </a:prstGeom>
        </p:spPr>
      </p:pic>
      <p:pic>
        <p:nvPicPr>
          <p:cNvPr id="16" name="Picture 15"/>
          <p:cNvPicPr>
            <a:picLocks noChangeAspect="1"/>
          </p:cNvPicPr>
          <p:nvPr/>
        </p:nvPicPr>
        <p:blipFill>
          <a:blip r:embed="rId9"/>
          <a:stretch>
            <a:fillRect/>
          </a:stretch>
        </p:blipFill>
        <p:spPr>
          <a:xfrm>
            <a:off x="5880630" y="2685604"/>
            <a:ext cx="1404295" cy="1256844"/>
          </a:xfrm>
          <a:prstGeom prst="rect">
            <a:avLst/>
          </a:prstGeom>
        </p:spPr>
      </p:pic>
      <p:sp>
        <p:nvSpPr>
          <p:cNvPr id="17" name="Rectangle: Rounded Corners 16"/>
          <p:cNvSpPr/>
          <p:nvPr/>
        </p:nvSpPr>
        <p:spPr bwMode="auto">
          <a:xfrm>
            <a:off x="191910" y="824271"/>
            <a:ext cx="8628240" cy="3735951"/>
          </a:xfrm>
          <a:prstGeom prst="roundRect">
            <a:avLst/>
          </a:prstGeom>
          <a:noFill/>
          <a:ln w="9525" cap="flat" cmpd="sng" algn="ctr">
            <a:solidFill>
              <a:srgbClr val="0070C0"/>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sp>
        <p:nvSpPr>
          <p:cNvPr id="18" name="Rectangle: Rounded Corners 17"/>
          <p:cNvSpPr/>
          <p:nvPr/>
        </p:nvSpPr>
        <p:spPr bwMode="auto">
          <a:xfrm flipH="1">
            <a:off x="5802249" y="962205"/>
            <a:ext cx="2794410" cy="3541091"/>
          </a:xfrm>
          <a:prstGeom prst="roundRect">
            <a:avLst/>
          </a:prstGeom>
          <a:noFill/>
          <a:ln w="9525" cap="flat" cmpd="sng" algn="ctr">
            <a:solidFill>
              <a:srgbClr val="0070C0"/>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pic>
        <p:nvPicPr>
          <p:cNvPr id="11" name="Picture 10"/>
          <p:cNvPicPr>
            <a:picLocks noChangeAspect="1"/>
          </p:cNvPicPr>
          <p:nvPr/>
        </p:nvPicPr>
        <p:blipFill>
          <a:blip r:embed="rId10"/>
          <a:stretch>
            <a:fillRect/>
          </a:stretch>
        </p:blipFill>
        <p:spPr>
          <a:xfrm>
            <a:off x="4408146" y="2748707"/>
            <a:ext cx="1205131" cy="1376274"/>
          </a:xfrm>
          <a:prstGeom prst="rect">
            <a:avLst/>
          </a:prstGeom>
        </p:spPr>
      </p:pic>
      <p:sp>
        <p:nvSpPr>
          <p:cNvPr id="23" name="Rectangle: Rounded Corners 22"/>
          <p:cNvSpPr/>
          <p:nvPr/>
        </p:nvSpPr>
        <p:spPr bwMode="auto">
          <a:xfrm flipH="1">
            <a:off x="4268770" y="962205"/>
            <a:ext cx="1433007" cy="3479849"/>
          </a:xfrm>
          <a:prstGeom prst="roundRect">
            <a:avLst/>
          </a:prstGeom>
          <a:noFill/>
          <a:ln w="9525" cap="flat" cmpd="sng" algn="ctr">
            <a:solidFill>
              <a:srgbClr val="0070C0"/>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sp>
        <p:nvSpPr>
          <p:cNvPr id="4" name="TextBox 3"/>
          <p:cNvSpPr txBox="1"/>
          <p:nvPr/>
        </p:nvSpPr>
        <p:spPr bwMode="auto">
          <a:xfrm>
            <a:off x="4515137" y="2278318"/>
            <a:ext cx="9821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000" b="0" kern="0" dirty="0">
                <a:solidFill>
                  <a:srgbClr val="0070C0"/>
                </a:solidFill>
                <a:latin typeface="+mn-lt"/>
                <a:ea typeface="+mn-ea"/>
              </a:rPr>
              <a:t>Environmental</a:t>
            </a:r>
          </a:p>
        </p:txBody>
      </p:sp>
      <p:sp>
        <p:nvSpPr>
          <p:cNvPr id="20" name="TextBox 19">
            <a:extLst>
              <a:ext uri="{FF2B5EF4-FFF2-40B4-BE49-F238E27FC236}">
                <a16:creationId xmlns:a16="http://schemas.microsoft.com/office/drawing/2014/main" id="{5D80EAB5-5FED-4B22-B89D-D91170FA422F}"/>
              </a:ext>
            </a:extLst>
          </p:cNvPr>
          <p:cNvSpPr txBox="1"/>
          <p:nvPr/>
        </p:nvSpPr>
        <p:spPr bwMode="auto">
          <a:xfrm>
            <a:off x="5829425" y="4088198"/>
            <a:ext cx="276723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900" b="0" dirty="0">
                <a:solidFill>
                  <a:schemeClr val="tx1"/>
                </a:solidFill>
              </a:rPr>
              <a:t>Reputational</a:t>
            </a:r>
            <a:endParaRPr lang="en-US" sz="900" b="0" kern="0" dirty="0">
              <a:solidFill>
                <a:schemeClr val="tx1"/>
              </a:solidFill>
            </a:endParaRPr>
          </a:p>
        </p:txBody>
      </p:sp>
      <p:pic>
        <p:nvPicPr>
          <p:cNvPr id="21" name="Picture 20">
            <a:extLst>
              <a:ext uri="{FF2B5EF4-FFF2-40B4-BE49-F238E27FC236}">
                <a16:creationId xmlns:a16="http://schemas.microsoft.com/office/drawing/2014/main" id="{2E3D594A-04B2-41C9-99ED-90E64E5A3BC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004789" y="2780328"/>
            <a:ext cx="1163511" cy="888883"/>
          </a:xfrm>
          <a:prstGeom prst="rect">
            <a:avLst/>
          </a:prstGeom>
        </p:spPr>
      </p:pic>
      <p:sp>
        <p:nvSpPr>
          <p:cNvPr id="22" name="TextBox 21">
            <a:extLst>
              <a:ext uri="{FF2B5EF4-FFF2-40B4-BE49-F238E27FC236}">
                <a16:creationId xmlns:a16="http://schemas.microsoft.com/office/drawing/2014/main" id="{13ABD34D-6887-4D12-9A49-A0D1F30CD105}"/>
              </a:ext>
            </a:extLst>
          </p:cNvPr>
          <p:cNvSpPr txBox="1"/>
          <p:nvPr/>
        </p:nvSpPr>
        <p:spPr bwMode="auto">
          <a:xfrm>
            <a:off x="3004789" y="3821034"/>
            <a:ext cx="1136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000" b="0" kern="0" dirty="0">
                <a:solidFill>
                  <a:srgbClr val="0089D0"/>
                </a:solidFill>
                <a:latin typeface="+mj-lt"/>
              </a:rPr>
              <a:t>Customer Satisfaction</a:t>
            </a:r>
          </a:p>
        </p:txBody>
      </p:sp>
      <p:pic>
        <p:nvPicPr>
          <p:cNvPr id="24" name="Picture 23">
            <a:extLst>
              <a:ext uri="{FF2B5EF4-FFF2-40B4-BE49-F238E27FC236}">
                <a16:creationId xmlns:a16="http://schemas.microsoft.com/office/drawing/2014/main" id="{451DE581-784B-4017-A865-221822BCB2C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06544" y="1167012"/>
            <a:ext cx="1162642" cy="890231"/>
          </a:xfrm>
          <a:prstGeom prst="rect">
            <a:avLst/>
          </a:prstGeom>
        </p:spPr>
      </p:pic>
      <p:sp>
        <p:nvSpPr>
          <p:cNvPr id="25" name="TextBox 24">
            <a:extLst>
              <a:ext uri="{FF2B5EF4-FFF2-40B4-BE49-F238E27FC236}">
                <a16:creationId xmlns:a16="http://schemas.microsoft.com/office/drawing/2014/main" id="{689F2A9A-7A1F-4B3E-9ACE-50351BFF255D}"/>
              </a:ext>
            </a:extLst>
          </p:cNvPr>
          <p:cNvSpPr txBox="1"/>
          <p:nvPr/>
        </p:nvSpPr>
        <p:spPr bwMode="auto">
          <a:xfrm>
            <a:off x="7206544" y="2197487"/>
            <a:ext cx="11886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800" b="0" dirty="0">
                <a:solidFill>
                  <a:srgbClr val="0089D0"/>
                </a:solidFill>
                <a:latin typeface="+mj-lt"/>
              </a:rPr>
              <a:t>Stakeholder Satisfaction</a:t>
            </a:r>
          </a:p>
        </p:txBody>
      </p:sp>
      <p:sp>
        <p:nvSpPr>
          <p:cNvPr id="26" name="TextBox 25">
            <a:extLst>
              <a:ext uri="{FF2B5EF4-FFF2-40B4-BE49-F238E27FC236}">
                <a16:creationId xmlns:a16="http://schemas.microsoft.com/office/drawing/2014/main" id="{95AFD3BB-EC06-40E6-9E1E-80875D560489}"/>
              </a:ext>
            </a:extLst>
          </p:cNvPr>
          <p:cNvSpPr txBox="1"/>
          <p:nvPr/>
        </p:nvSpPr>
        <p:spPr bwMode="auto">
          <a:xfrm>
            <a:off x="7312101" y="3756301"/>
            <a:ext cx="11133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800" b="0" dirty="0">
                <a:solidFill>
                  <a:srgbClr val="0089D0"/>
                </a:solidFill>
                <a:latin typeface="+mj-lt"/>
              </a:rPr>
              <a:t>Community Engagement</a:t>
            </a:r>
          </a:p>
        </p:txBody>
      </p:sp>
      <p:pic>
        <p:nvPicPr>
          <p:cNvPr id="27" name="Picture 2" descr="Image result for community listening">
            <a:extLst>
              <a:ext uri="{FF2B5EF4-FFF2-40B4-BE49-F238E27FC236}">
                <a16:creationId xmlns:a16="http://schemas.microsoft.com/office/drawing/2014/main" id="{0EE106AD-44AA-4F2A-B6F6-C9E96A5D9514}"/>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253535" y="2748707"/>
            <a:ext cx="1188636" cy="8902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C36F024-022F-4431-AEF0-E895FE427DDE}"/>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398278" y="1107846"/>
            <a:ext cx="1149894" cy="1009734"/>
          </a:xfrm>
          <a:prstGeom prst="rect">
            <a:avLst/>
          </a:prstGeom>
        </p:spPr>
      </p:pic>
    </p:spTree>
    <p:extLst>
      <p:ext uri="{BB962C8B-B14F-4D97-AF65-F5344CB8AC3E}">
        <p14:creationId xmlns:p14="http://schemas.microsoft.com/office/powerpoint/2010/main" val="101849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68465-5047-4174-AFF3-F3AF17BEAAF4}"/>
              </a:ext>
            </a:extLst>
          </p:cNvPr>
          <p:cNvSpPr>
            <a:spLocks noGrp="1"/>
          </p:cNvSpPr>
          <p:nvPr>
            <p:ph type="title"/>
          </p:nvPr>
        </p:nvSpPr>
        <p:spPr>
          <a:xfrm>
            <a:off x="366323" y="257511"/>
            <a:ext cx="8497370" cy="430887"/>
          </a:xfrm>
        </p:spPr>
        <p:txBody>
          <a:bodyPr/>
          <a:lstStyle/>
          <a:p>
            <a:r>
              <a:rPr lang="en-GB" dirty="0"/>
              <a:t>RIIO2 Incentives Summary – initial view</a:t>
            </a:r>
            <a:endParaRPr lang="en-GB" dirty="0">
              <a:highlight>
                <a:srgbClr val="FFFF00"/>
              </a:highlight>
            </a:endParaRPr>
          </a:p>
        </p:txBody>
      </p:sp>
      <p:sp>
        <p:nvSpPr>
          <p:cNvPr id="7" name="TextBox 6">
            <a:extLst>
              <a:ext uri="{FF2B5EF4-FFF2-40B4-BE49-F238E27FC236}">
                <a16:creationId xmlns:a16="http://schemas.microsoft.com/office/drawing/2014/main" id="{6D877D78-17D4-486F-BA08-4961ED644979}"/>
              </a:ext>
            </a:extLst>
          </p:cNvPr>
          <p:cNvSpPr txBox="1"/>
          <p:nvPr/>
        </p:nvSpPr>
        <p:spPr bwMode="auto">
          <a:xfrm>
            <a:off x="318529" y="800094"/>
            <a:ext cx="1608174" cy="502120"/>
          </a:xfrm>
          <a:prstGeom prst="rect">
            <a:avLst/>
          </a:prstGeom>
          <a:solidFill>
            <a:schemeClr val="tx1"/>
          </a:solidFill>
          <a:ln>
            <a:noFill/>
          </a:ln>
        </p:spPr>
        <p:txBody>
          <a:bodyPr vert="horz" wrap="square" lIns="0" tIns="0" rIns="0" bIns="0" numCol="1" rtlCol="0" anchor="ctr" anchorCtr="0" compatLnSpc="1">
            <a:prstTxWarp prst="textNoShape">
              <a:avLst/>
            </a:prstTxWarp>
            <a:noAutofit/>
          </a:bodyPr>
          <a:lstStyle>
            <a:defPPr>
              <a:defRPr lang="en-US"/>
            </a:defPPr>
            <a:lvl1pPr algn="ctr">
              <a:defRPr sz="1867" b="1" kern="0">
                <a:solidFill>
                  <a:schemeClr val="bg1"/>
                </a:solidFill>
              </a:defRPr>
            </a:lvl1pPr>
          </a:lstStyle>
          <a:p>
            <a:pPr defTabSz="685783"/>
            <a:r>
              <a:rPr lang="en-GB" sz="1400" dirty="0">
                <a:solidFill>
                  <a:srgbClr val="FFFFFF"/>
                </a:solidFill>
                <a:latin typeface="Arial"/>
                <a:ea typeface="ＭＳ Ｐゴシック"/>
              </a:rPr>
              <a:t>Incentive</a:t>
            </a:r>
          </a:p>
        </p:txBody>
      </p:sp>
      <p:sp>
        <p:nvSpPr>
          <p:cNvPr id="17" name="TextBox 16">
            <a:extLst>
              <a:ext uri="{FF2B5EF4-FFF2-40B4-BE49-F238E27FC236}">
                <a16:creationId xmlns:a16="http://schemas.microsoft.com/office/drawing/2014/main" id="{6B894A01-1DD2-43DD-B65F-63454105E71D}"/>
              </a:ext>
            </a:extLst>
          </p:cNvPr>
          <p:cNvSpPr txBox="1"/>
          <p:nvPr/>
        </p:nvSpPr>
        <p:spPr bwMode="auto">
          <a:xfrm>
            <a:off x="318529" y="1398731"/>
            <a:ext cx="1608174" cy="35241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dirty="0">
                <a:solidFill>
                  <a:srgbClr val="00148C"/>
                </a:solidFill>
                <a:latin typeface="Arial"/>
                <a:ea typeface="ＭＳ Ｐゴシック"/>
              </a:rPr>
              <a:t>Capacity Constraint Management</a:t>
            </a:r>
            <a:endParaRPr lang="en-GB" sz="1200" baseline="-25000" dirty="0">
              <a:solidFill>
                <a:srgbClr val="00148C"/>
              </a:solidFill>
              <a:latin typeface="Arial"/>
              <a:ea typeface="ＭＳ Ｐゴシック"/>
            </a:endParaRPr>
          </a:p>
        </p:txBody>
      </p:sp>
      <p:sp>
        <p:nvSpPr>
          <p:cNvPr id="20" name="TextBox 19">
            <a:extLst>
              <a:ext uri="{FF2B5EF4-FFF2-40B4-BE49-F238E27FC236}">
                <a16:creationId xmlns:a16="http://schemas.microsoft.com/office/drawing/2014/main" id="{F8B74E79-903A-4AB9-97FF-139FD66AA63A}"/>
              </a:ext>
            </a:extLst>
          </p:cNvPr>
          <p:cNvSpPr txBox="1"/>
          <p:nvPr/>
        </p:nvSpPr>
        <p:spPr bwMode="auto">
          <a:xfrm>
            <a:off x="318529" y="1795113"/>
            <a:ext cx="1608174" cy="36694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a:solidFill>
                  <a:srgbClr val="00148C"/>
                </a:solidFill>
                <a:latin typeface="Arial"/>
                <a:ea typeface="ＭＳ Ｐゴシック"/>
              </a:rPr>
              <a:t>Shrinkage</a:t>
            </a:r>
            <a:endParaRPr lang="en-GB" sz="1200" baseline="-25000">
              <a:solidFill>
                <a:srgbClr val="00148C"/>
              </a:solidFill>
              <a:latin typeface="Arial"/>
              <a:ea typeface="ＭＳ Ｐゴシック"/>
            </a:endParaRPr>
          </a:p>
        </p:txBody>
      </p:sp>
      <p:sp>
        <p:nvSpPr>
          <p:cNvPr id="23" name="TextBox 22">
            <a:extLst>
              <a:ext uri="{FF2B5EF4-FFF2-40B4-BE49-F238E27FC236}">
                <a16:creationId xmlns:a16="http://schemas.microsoft.com/office/drawing/2014/main" id="{5CD339FE-A160-4AA0-A9C8-A1CE18A746F1}"/>
              </a:ext>
            </a:extLst>
          </p:cNvPr>
          <p:cNvSpPr txBox="1"/>
          <p:nvPr/>
        </p:nvSpPr>
        <p:spPr bwMode="auto">
          <a:xfrm>
            <a:off x="318529" y="2246187"/>
            <a:ext cx="1608174" cy="343880"/>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dirty="0">
                <a:solidFill>
                  <a:srgbClr val="00148C"/>
                </a:solidFill>
                <a:latin typeface="Arial"/>
                <a:ea typeface="ＭＳ Ｐゴシック"/>
              </a:rPr>
              <a:t>Demand forecast</a:t>
            </a:r>
            <a:endParaRPr lang="en-GB" sz="1200" baseline="-25000" dirty="0">
              <a:solidFill>
                <a:srgbClr val="00148C"/>
              </a:solidFill>
              <a:latin typeface="Arial"/>
              <a:ea typeface="ＭＳ Ｐゴシック"/>
            </a:endParaRPr>
          </a:p>
        </p:txBody>
      </p:sp>
      <p:sp>
        <p:nvSpPr>
          <p:cNvPr id="26" name="TextBox 25">
            <a:extLst>
              <a:ext uri="{FF2B5EF4-FFF2-40B4-BE49-F238E27FC236}">
                <a16:creationId xmlns:a16="http://schemas.microsoft.com/office/drawing/2014/main" id="{3EF3BDD5-7A22-4E6F-827A-F1E9D39C768C}"/>
              </a:ext>
            </a:extLst>
          </p:cNvPr>
          <p:cNvSpPr txBox="1"/>
          <p:nvPr/>
        </p:nvSpPr>
        <p:spPr bwMode="auto">
          <a:xfrm>
            <a:off x="318529" y="2675490"/>
            <a:ext cx="1608174" cy="36694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a:solidFill>
                  <a:srgbClr val="00148C"/>
                </a:solidFill>
                <a:latin typeface="Arial"/>
                <a:ea typeface="ＭＳ Ｐゴシック"/>
              </a:rPr>
              <a:t>Residual balancing</a:t>
            </a:r>
            <a:endParaRPr lang="en-GB" sz="1200" baseline="-25000">
              <a:solidFill>
                <a:srgbClr val="00148C"/>
              </a:solidFill>
              <a:latin typeface="Arial"/>
              <a:ea typeface="ＭＳ Ｐゴシック"/>
            </a:endParaRPr>
          </a:p>
        </p:txBody>
      </p:sp>
      <p:sp>
        <p:nvSpPr>
          <p:cNvPr id="29" name="TextBox 28">
            <a:extLst>
              <a:ext uri="{FF2B5EF4-FFF2-40B4-BE49-F238E27FC236}">
                <a16:creationId xmlns:a16="http://schemas.microsoft.com/office/drawing/2014/main" id="{F7DFE525-E2A8-4DF8-B284-6BED38119737}"/>
              </a:ext>
            </a:extLst>
          </p:cNvPr>
          <p:cNvSpPr txBox="1"/>
          <p:nvPr/>
        </p:nvSpPr>
        <p:spPr bwMode="auto">
          <a:xfrm>
            <a:off x="318529" y="3137446"/>
            <a:ext cx="1608174" cy="36694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a:solidFill>
                  <a:srgbClr val="00148C"/>
                </a:solidFill>
                <a:latin typeface="Arial"/>
                <a:ea typeface="ＭＳ Ｐゴシック"/>
              </a:rPr>
              <a:t>Maintenance</a:t>
            </a:r>
            <a:endParaRPr lang="en-GB" sz="1200" baseline="-25000">
              <a:solidFill>
                <a:srgbClr val="00148C"/>
              </a:solidFill>
              <a:latin typeface="Arial"/>
              <a:ea typeface="ＭＳ Ｐゴシック"/>
            </a:endParaRPr>
          </a:p>
        </p:txBody>
      </p:sp>
      <p:sp>
        <p:nvSpPr>
          <p:cNvPr id="36" name="TextBox 35">
            <a:extLst>
              <a:ext uri="{FF2B5EF4-FFF2-40B4-BE49-F238E27FC236}">
                <a16:creationId xmlns:a16="http://schemas.microsoft.com/office/drawing/2014/main" id="{90CD197C-D553-4BD6-8A11-A6079E783B76}"/>
              </a:ext>
            </a:extLst>
          </p:cNvPr>
          <p:cNvSpPr txBox="1"/>
          <p:nvPr/>
        </p:nvSpPr>
        <p:spPr bwMode="auto">
          <a:xfrm>
            <a:off x="318529" y="3555597"/>
            <a:ext cx="1608174" cy="35241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dirty="0">
                <a:solidFill>
                  <a:srgbClr val="00148C"/>
                </a:solidFill>
                <a:latin typeface="Arial"/>
                <a:ea typeface="ＭＳ Ｐゴシック"/>
              </a:rPr>
              <a:t>GHG venting</a:t>
            </a:r>
            <a:endParaRPr lang="en-GB" sz="1200" baseline="-25000" dirty="0">
              <a:solidFill>
                <a:srgbClr val="00148C"/>
              </a:solidFill>
              <a:latin typeface="Arial"/>
              <a:ea typeface="ＭＳ Ｐゴシック"/>
            </a:endParaRPr>
          </a:p>
        </p:txBody>
      </p:sp>
      <p:sp>
        <p:nvSpPr>
          <p:cNvPr id="192" name="TextBox 191"/>
          <p:cNvSpPr txBox="1"/>
          <p:nvPr/>
        </p:nvSpPr>
        <p:spPr bwMode="auto">
          <a:xfrm>
            <a:off x="2086313" y="820489"/>
            <a:ext cx="3697799" cy="484896"/>
          </a:xfrm>
          <a:prstGeom prst="rect">
            <a:avLst/>
          </a:prstGeom>
          <a:solidFill>
            <a:schemeClr val="accent4">
              <a:lumMod val="75000"/>
            </a:schemeClr>
          </a:solidFill>
          <a:ln>
            <a:noFill/>
          </a:ln>
        </p:spPr>
        <p:txBody>
          <a:bodyPr vert="horz" wrap="square" lIns="0" tIns="0" rIns="0" bIns="0" numCol="1" rtlCol="0" anchor="ctr" anchorCtr="0" compatLnSpc="1">
            <a:prstTxWarp prst="textNoShape">
              <a:avLst/>
            </a:prstTxWarp>
            <a:noAutofit/>
          </a:bodyPr>
          <a:lstStyle>
            <a:defPPr>
              <a:defRPr lang="en-US"/>
            </a:defPPr>
            <a:lvl1pPr algn="ctr">
              <a:defRPr sz="1867" b="1" kern="0">
                <a:solidFill>
                  <a:schemeClr val="bg1"/>
                </a:solidFill>
              </a:defRPr>
            </a:lvl1pPr>
          </a:lstStyle>
          <a:p>
            <a:pPr defTabSz="685783"/>
            <a:r>
              <a:rPr lang="en-GB" sz="1400">
                <a:solidFill>
                  <a:srgbClr val="FFFFFF"/>
                </a:solidFill>
                <a:latin typeface="Arial"/>
                <a:ea typeface="ＭＳ Ｐゴシック"/>
              </a:rPr>
              <a:t>Purpose</a:t>
            </a:r>
          </a:p>
        </p:txBody>
      </p:sp>
      <p:sp>
        <p:nvSpPr>
          <p:cNvPr id="5" name="TextBox 4"/>
          <p:cNvSpPr txBox="1"/>
          <p:nvPr/>
        </p:nvSpPr>
        <p:spPr bwMode="auto">
          <a:xfrm>
            <a:off x="2086311" y="1382040"/>
            <a:ext cx="6664284" cy="43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450"/>
              </a:spcAft>
            </a:pPr>
            <a:r>
              <a:rPr lang="en-GB" sz="1200" dirty="0"/>
              <a:t>Minimise the cost of actions to prevent constraints. </a:t>
            </a:r>
          </a:p>
          <a:p>
            <a:pPr>
              <a:spcAft>
                <a:spcPts val="450"/>
              </a:spcAft>
            </a:pPr>
            <a:r>
              <a:rPr lang="en-GB" sz="1200" dirty="0"/>
              <a:t>Maximise capacity availability.</a:t>
            </a:r>
            <a:endParaRPr lang="en-US" sz="1200" b="0" dirty="0">
              <a:solidFill>
                <a:schemeClr val="tx1"/>
              </a:solidFill>
            </a:endParaRPr>
          </a:p>
        </p:txBody>
      </p:sp>
      <p:sp>
        <p:nvSpPr>
          <p:cNvPr id="6" name="TextBox 5"/>
          <p:cNvSpPr txBox="1"/>
          <p:nvPr/>
        </p:nvSpPr>
        <p:spPr bwMode="auto">
          <a:xfrm>
            <a:off x="2086311" y="1938640"/>
            <a:ext cx="66642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450"/>
              </a:spcAft>
            </a:pPr>
            <a:r>
              <a:rPr lang="en-GB" sz="1200" dirty="0"/>
              <a:t>Minimise the energy cost of operating the network.</a:t>
            </a:r>
            <a:endParaRPr lang="en-US" sz="1200" b="0" dirty="0">
              <a:solidFill>
                <a:schemeClr val="tx1"/>
              </a:solidFill>
            </a:endParaRPr>
          </a:p>
        </p:txBody>
      </p:sp>
      <p:sp>
        <p:nvSpPr>
          <p:cNvPr id="193" name="TextBox 192"/>
          <p:cNvSpPr txBox="1"/>
          <p:nvPr/>
        </p:nvSpPr>
        <p:spPr bwMode="auto">
          <a:xfrm>
            <a:off x="2086311" y="2282705"/>
            <a:ext cx="35595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450"/>
              </a:spcAft>
            </a:pPr>
            <a:r>
              <a:rPr lang="en-GB" sz="1200" dirty="0"/>
              <a:t>Provide accurate day ahead and D2 to D5 demand forecasts</a:t>
            </a:r>
            <a:endParaRPr lang="en-US" sz="1200" b="0" dirty="0">
              <a:solidFill>
                <a:schemeClr val="tx1"/>
              </a:solidFill>
            </a:endParaRPr>
          </a:p>
        </p:txBody>
      </p:sp>
      <p:sp>
        <p:nvSpPr>
          <p:cNvPr id="194" name="TextBox 193"/>
          <p:cNvSpPr txBox="1"/>
          <p:nvPr/>
        </p:nvSpPr>
        <p:spPr bwMode="auto">
          <a:xfrm>
            <a:off x="2086311" y="2791754"/>
            <a:ext cx="66642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450"/>
              </a:spcAft>
            </a:pPr>
            <a:r>
              <a:rPr lang="en-GB" sz="1200" dirty="0"/>
              <a:t>Minimise the energy cost of operating the network.</a:t>
            </a:r>
            <a:endParaRPr lang="en-US" sz="1200" b="0" dirty="0">
              <a:solidFill>
                <a:schemeClr val="tx1"/>
              </a:solidFill>
            </a:endParaRPr>
          </a:p>
        </p:txBody>
      </p:sp>
      <p:sp>
        <p:nvSpPr>
          <p:cNvPr id="195" name="TextBox 194"/>
          <p:cNvSpPr txBox="1"/>
          <p:nvPr/>
        </p:nvSpPr>
        <p:spPr bwMode="auto">
          <a:xfrm>
            <a:off x="2086311" y="3194151"/>
            <a:ext cx="4080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450"/>
              </a:spcAft>
            </a:pPr>
            <a:r>
              <a:rPr lang="en-GB" sz="1200" dirty="0"/>
              <a:t>Minimise use of maintenance days and changes to scheduled maintenance.</a:t>
            </a:r>
            <a:endParaRPr lang="en-US" sz="1200" b="0" dirty="0">
              <a:solidFill>
                <a:schemeClr val="tx1"/>
              </a:solidFill>
            </a:endParaRPr>
          </a:p>
        </p:txBody>
      </p:sp>
      <p:sp>
        <p:nvSpPr>
          <p:cNvPr id="196" name="TextBox 195"/>
          <p:cNvSpPr txBox="1"/>
          <p:nvPr/>
        </p:nvSpPr>
        <p:spPr bwMode="auto">
          <a:xfrm>
            <a:off x="2086311" y="3691380"/>
            <a:ext cx="27085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450"/>
              </a:spcAft>
            </a:pPr>
            <a:r>
              <a:rPr lang="en-GB" sz="1200" dirty="0"/>
              <a:t>Minimise Greenhouse Gas emissions</a:t>
            </a:r>
            <a:endParaRPr lang="en-US" sz="1200" b="0" dirty="0">
              <a:solidFill>
                <a:schemeClr val="tx1"/>
              </a:solidFill>
            </a:endParaRPr>
          </a:p>
        </p:txBody>
      </p:sp>
      <p:sp>
        <p:nvSpPr>
          <p:cNvPr id="18" name="TextBox 17">
            <a:extLst>
              <a:ext uri="{FF2B5EF4-FFF2-40B4-BE49-F238E27FC236}">
                <a16:creationId xmlns:a16="http://schemas.microsoft.com/office/drawing/2014/main" id="{9A77E974-2DBD-4F2C-9B10-55702763F0F8}"/>
              </a:ext>
            </a:extLst>
          </p:cNvPr>
          <p:cNvSpPr txBox="1"/>
          <p:nvPr/>
        </p:nvSpPr>
        <p:spPr bwMode="auto">
          <a:xfrm>
            <a:off x="318529" y="3971894"/>
            <a:ext cx="1608174" cy="35241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dirty="0">
                <a:solidFill>
                  <a:srgbClr val="00148C"/>
                </a:solidFill>
                <a:latin typeface="Arial"/>
                <a:ea typeface="ＭＳ Ｐゴシック"/>
              </a:rPr>
              <a:t>Potential EAP Scorecard</a:t>
            </a:r>
          </a:p>
        </p:txBody>
      </p:sp>
      <p:sp>
        <p:nvSpPr>
          <p:cNvPr id="19" name="TextBox 18">
            <a:extLst>
              <a:ext uri="{FF2B5EF4-FFF2-40B4-BE49-F238E27FC236}">
                <a16:creationId xmlns:a16="http://schemas.microsoft.com/office/drawing/2014/main" id="{A86277FE-9637-40E1-86EE-3332956EE8D9}"/>
              </a:ext>
            </a:extLst>
          </p:cNvPr>
          <p:cNvSpPr txBox="1"/>
          <p:nvPr/>
        </p:nvSpPr>
        <p:spPr bwMode="auto">
          <a:xfrm>
            <a:off x="2100486" y="3989556"/>
            <a:ext cx="31519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450"/>
              </a:spcAft>
            </a:pPr>
            <a:r>
              <a:rPr lang="en-GB" sz="1200" dirty="0"/>
              <a:t>Maximise environmental ambition and performance</a:t>
            </a:r>
            <a:endParaRPr lang="en-US" sz="1200" b="0" dirty="0">
              <a:solidFill>
                <a:schemeClr val="tx1"/>
              </a:solidFill>
            </a:endParaRPr>
          </a:p>
        </p:txBody>
      </p:sp>
      <p:sp>
        <p:nvSpPr>
          <p:cNvPr id="21" name="TextBox 20">
            <a:extLst>
              <a:ext uri="{FF2B5EF4-FFF2-40B4-BE49-F238E27FC236}">
                <a16:creationId xmlns:a16="http://schemas.microsoft.com/office/drawing/2014/main" id="{C0817449-80EA-4737-929C-719E080B00B3}"/>
              </a:ext>
            </a:extLst>
          </p:cNvPr>
          <p:cNvSpPr txBox="1"/>
          <p:nvPr/>
        </p:nvSpPr>
        <p:spPr bwMode="auto">
          <a:xfrm>
            <a:off x="5819671" y="804784"/>
            <a:ext cx="1452999" cy="502120"/>
          </a:xfrm>
          <a:prstGeom prst="rect">
            <a:avLst/>
          </a:prstGeom>
          <a:solidFill>
            <a:schemeClr val="tx1"/>
          </a:solidFill>
          <a:ln>
            <a:noFill/>
          </a:ln>
        </p:spPr>
        <p:txBody>
          <a:bodyPr vert="horz" wrap="square" lIns="0" tIns="0" rIns="0" bIns="0" numCol="1" rtlCol="0" anchor="ctr" anchorCtr="0" compatLnSpc="1">
            <a:prstTxWarp prst="textNoShape">
              <a:avLst/>
            </a:prstTxWarp>
            <a:noAutofit/>
          </a:bodyPr>
          <a:lstStyle>
            <a:defPPr>
              <a:defRPr lang="en-US"/>
            </a:defPPr>
            <a:lvl1pPr algn="ctr">
              <a:defRPr sz="1867" b="1" kern="0">
                <a:solidFill>
                  <a:schemeClr val="bg1"/>
                </a:solidFill>
              </a:defRPr>
            </a:lvl1pPr>
          </a:lstStyle>
          <a:p>
            <a:pPr defTabSz="685783"/>
            <a:r>
              <a:rPr lang="en-GB" sz="1000" dirty="0">
                <a:solidFill>
                  <a:srgbClr val="FFFFFF"/>
                </a:solidFill>
                <a:latin typeface="Arial"/>
                <a:ea typeface="ＭＳ Ｐゴシック"/>
              </a:rPr>
              <a:t>RIIO1 Cap Collar</a:t>
            </a:r>
          </a:p>
        </p:txBody>
      </p:sp>
      <p:sp>
        <p:nvSpPr>
          <p:cNvPr id="22" name="TextBox 21">
            <a:extLst>
              <a:ext uri="{FF2B5EF4-FFF2-40B4-BE49-F238E27FC236}">
                <a16:creationId xmlns:a16="http://schemas.microsoft.com/office/drawing/2014/main" id="{1913132C-C7FC-45B7-BA18-DEDABEC4E4B7}"/>
              </a:ext>
            </a:extLst>
          </p:cNvPr>
          <p:cNvSpPr txBox="1"/>
          <p:nvPr/>
        </p:nvSpPr>
        <p:spPr bwMode="auto">
          <a:xfrm>
            <a:off x="5819671" y="1392404"/>
            <a:ext cx="1452999" cy="35241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+£26million to -£78 million</a:t>
            </a:r>
          </a:p>
        </p:txBody>
      </p:sp>
      <p:sp>
        <p:nvSpPr>
          <p:cNvPr id="24" name="TextBox 23">
            <a:extLst>
              <a:ext uri="{FF2B5EF4-FFF2-40B4-BE49-F238E27FC236}">
                <a16:creationId xmlns:a16="http://schemas.microsoft.com/office/drawing/2014/main" id="{BBF7547A-3AE9-44A3-BB5F-E558B64F0B0D}"/>
              </a:ext>
            </a:extLst>
          </p:cNvPr>
          <p:cNvSpPr txBox="1"/>
          <p:nvPr/>
        </p:nvSpPr>
        <p:spPr bwMode="auto">
          <a:xfrm>
            <a:off x="5819671" y="1810820"/>
            <a:ext cx="1452999" cy="36694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+£7 million to -£7 million</a:t>
            </a:r>
          </a:p>
        </p:txBody>
      </p:sp>
      <p:sp>
        <p:nvSpPr>
          <p:cNvPr id="25" name="TextBox 24">
            <a:extLst>
              <a:ext uri="{FF2B5EF4-FFF2-40B4-BE49-F238E27FC236}">
                <a16:creationId xmlns:a16="http://schemas.microsoft.com/office/drawing/2014/main" id="{764755C4-7168-4977-BF69-AB9022ADFF44}"/>
              </a:ext>
            </a:extLst>
          </p:cNvPr>
          <p:cNvSpPr txBox="1"/>
          <p:nvPr/>
        </p:nvSpPr>
        <p:spPr bwMode="auto">
          <a:xfrm>
            <a:off x="5819671" y="2251005"/>
            <a:ext cx="1452999" cy="343880"/>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+£20 million to -£2.5 million</a:t>
            </a:r>
          </a:p>
        </p:txBody>
      </p:sp>
      <p:sp>
        <p:nvSpPr>
          <p:cNvPr id="27" name="TextBox 26">
            <a:extLst>
              <a:ext uri="{FF2B5EF4-FFF2-40B4-BE49-F238E27FC236}">
                <a16:creationId xmlns:a16="http://schemas.microsoft.com/office/drawing/2014/main" id="{E7B6048E-5F83-4CE9-8EA3-91E210471997}"/>
              </a:ext>
            </a:extLst>
          </p:cNvPr>
          <p:cNvSpPr txBox="1"/>
          <p:nvPr/>
        </p:nvSpPr>
        <p:spPr bwMode="auto">
          <a:xfrm>
            <a:off x="5819671" y="2691197"/>
            <a:ext cx="1452999" cy="36694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+£2 million to -£3.5 million</a:t>
            </a:r>
          </a:p>
        </p:txBody>
      </p:sp>
      <p:sp>
        <p:nvSpPr>
          <p:cNvPr id="28" name="TextBox 27">
            <a:extLst>
              <a:ext uri="{FF2B5EF4-FFF2-40B4-BE49-F238E27FC236}">
                <a16:creationId xmlns:a16="http://schemas.microsoft.com/office/drawing/2014/main" id="{135E733F-E9F7-4892-9A56-9728D5E47D15}"/>
              </a:ext>
            </a:extLst>
          </p:cNvPr>
          <p:cNvSpPr txBox="1"/>
          <p:nvPr/>
        </p:nvSpPr>
        <p:spPr bwMode="auto">
          <a:xfrm>
            <a:off x="5819671" y="3153153"/>
            <a:ext cx="1452999" cy="36694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+£0.7 million to -£1 million</a:t>
            </a:r>
          </a:p>
        </p:txBody>
      </p:sp>
      <p:sp>
        <p:nvSpPr>
          <p:cNvPr id="30" name="TextBox 29">
            <a:extLst>
              <a:ext uri="{FF2B5EF4-FFF2-40B4-BE49-F238E27FC236}">
                <a16:creationId xmlns:a16="http://schemas.microsoft.com/office/drawing/2014/main" id="{576D7376-199A-48B9-ACDF-DDC4D1106FF1}"/>
              </a:ext>
            </a:extLst>
          </p:cNvPr>
          <p:cNvSpPr txBox="1"/>
          <p:nvPr/>
        </p:nvSpPr>
        <p:spPr bwMode="auto">
          <a:xfrm>
            <a:off x="5819671" y="3593338"/>
            <a:ext cx="1452999" cy="35241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Zero to unlimited penalty</a:t>
            </a:r>
          </a:p>
        </p:txBody>
      </p:sp>
      <p:sp>
        <p:nvSpPr>
          <p:cNvPr id="31" name="TextBox 30">
            <a:extLst>
              <a:ext uri="{FF2B5EF4-FFF2-40B4-BE49-F238E27FC236}">
                <a16:creationId xmlns:a16="http://schemas.microsoft.com/office/drawing/2014/main" id="{EC5D5F19-F743-4CC3-A90F-A89EE1E7F70D}"/>
              </a:ext>
            </a:extLst>
          </p:cNvPr>
          <p:cNvSpPr txBox="1"/>
          <p:nvPr/>
        </p:nvSpPr>
        <p:spPr bwMode="auto">
          <a:xfrm>
            <a:off x="5819671" y="4064720"/>
            <a:ext cx="1452999" cy="35241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n/a</a:t>
            </a:r>
          </a:p>
        </p:txBody>
      </p:sp>
      <p:sp>
        <p:nvSpPr>
          <p:cNvPr id="43" name="TextBox 42">
            <a:extLst>
              <a:ext uri="{FF2B5EF4-FFF2-40B4-BE49-F238E27FC236}">
                <a16:creationId xmlns:a16="http://schemas.microsoft.com/office/drawing/2014/main" id="{0FA95332-5A31-4405-98F8-3E221255FEB2}"/>
              </a:ext>
            </a:extLst>
          </p:cNvPr>
          <p:cNvSpPr txBox="1"/>
          <p:nvPr/>
        </p:nvSpPr>
        <p:spPr bwMode="auto">
          <a:xfrm>
            <a:off x="7328706" y="811860"/>
            <a:ext cx="1647823" cy="502120"/>
          </a:xfrm>
          <a:prstGeom prst="rect">
            <a:avLst/>
          </a:prstGeom>
          <a:solidFill>
            <a:schemeClr val="tx1"/>
          </a:solidFill>
          <a:ln>
            <a:noFill/>
          </a:ln>
        </p:spPr>
        <p:txBody>
          <a:bodyPr vert="horz" wrap="square" lIns="0" tIns="0" rIns="0" bIns="0" numCol="1" rtlCol="0" anchor="ctr" anchorCtr="0" compatLnSpc="1">
            <a:prstTxWarp prst="textNoShape">
              <a:avLst/>
            </a:prstTxWarp>
            <a:noAutofit/>
          </a:bodyPr>
          <a:lstStyle>
            <a:defPPr>
              <a:defRPr lang="en-US"/>
            </a:defPPr>
            <a:lvl1pPr algn="ctr">
              <a:defRPr sz="1867" b="1" kern="0">
                <a:solidFill>
                  <a:schemeClr val="bg1"/>
                </a:solidFill>
              </a:defRPr>
            </a:lvl1pPr>
          </a:lstStyle>
          <a:p>
            <a:pPr defTabSz="685783"/>
            <a:r>
              <a:rPr lang="en-GB" sz="1000" dirty="0">
                <a:solidFill>
                  <a:srgbClr val="FFFFFF"/>
                </a:solidFill>
                <a:latin typeface="Arial"/>
                <a:ea typeface="ＭＳ Ｐゴシック"/>
              </a:rPr>
              <a:t>RIIO2 Initial View</a:t>
            </a:r>
          </a:p>
        </p:txBody>
      </p:sp>
      <p:sp>
        <p:nvSpPr>
          <p:cNvPr id="44" name="TextBox 43">
            <a:extLst>
              <a:ext uri="{FF2B5EF4-FFF2-40B4-BE49-F238E27FC236}">
                <a16:creationId xmlns:a16="http://schemas.microsoft.com/office/drawing/2014/main" id="{F2570CF8-03C9-4E31-8909-E7C6D691E2F1}"/>
              </a:ext>
            </a:extLst>
          </p:cNvPr>
          <p:cNvSpPr txBox="1"/>
          <p:nvPr/>
        </p:nvSpPr>
        <p:spPr bwMode="auto">
          <a:xfrm>
            <a:off x="7328706" y="1399480"/>
            <a:ext cx="1647823" cy="35241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tbc</a:t>
            </a:r>
          </a:p>
        </p:txBody>
      </p:sp>
      <p:sp>
        <p:nvSpPr>
          <p:cNvPr id="45" name="TextBox 44">
            <a:extLst>
              <a:ext uri="{FF2B5EF4-FFF2-40B4-BE49-F238E27FC236}">
                <a16:creationId xmlns:a16="http://schemas.microsoft.com/office/drawing/2014/main" id="{C91839C3-678E-4652-9638-80C200E4809D}"/>
              </a:ext>
            </a:extLst>
          </p:cNvPr>
          <p:cNvSpPr txBox="1"/>
          <p:nvPr/>
        </p:nvSpPr>
        <p:spPr bwMode="auto">
          <a:xfrm>
            <a:off x="7328706" y="1817896"/>
            <a:ext cx="1647823" cy="36694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+£5million to -£5 million</a:t>
            </a:r>
          </a:p>
        </p:txBody>
      </p:sp>
      <p:sp>
        <p:nvSpPr>
          <p:cNvPr id="46" name="TextBox 45">
            <a:extLst>
              <a:ext uri="{FF2B5EF4-FFF2-40B4-BE49-F238E27FC236}">
                <a16:creationId xmlns:a16="http://schemas.microsoft.com/office/drawing/2014/main" id="{6FBA229C-4F84-48E0-A968-F30BB707CD99}"/>
              </a:ext>
            </a:extLst>
          </p:cNvPr>
          <p:cNvSpPr txBox="1"/>
          <p:nvPr/>
        </p:nvSpPr>
        <p:spPr bwMode="auto">
          <a:xfrm>
            <a:off x="7328706" y="2268970"/>
            <a:ext cx="1647823" cy="343880"/>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+£16 million to -£2.5 million </a:t>
            </a:r>
          </a:p>
        </p:txBody>
      </p:sp>
      <p:sp>
        <p:nvSpPr>
          <p:cNvPr id="47" name="TextBox 46">
            <a:extLst>
              <a:ext uri="{FF2B5EF4-FFF2-40B4-BE49-F238E27FC236}">
                <a16:creationId xmlns:a16="http://schemas.microsoft.com/office/drawing/2014/main" id="{738B465E-7728-4F1E-9253-FCC13194D474}"/>
              </a:ext>
            </a:extLst>
          </p:cNvPr>
          <p:cNvSpPr txBox="1"/>
          <p:nvPr/>
        </p:nvSpPr>
        <p:spPr bwMode="auto">
          <a:xfrm>
            <a:off x="7328706" y="2698273"/>
            <a:ext cx="1647823" cy="36694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+£1.6 million to -£2.8 million</a:t>
            </a:r>
          </a:p>
        </p:txBody>
      </p:sp>
      <p:sp>
        <p:nvSpPr>
          <p:cNvPr id="48" name="TextBox 47">
            <a:extLst>
              <a:ext uri="{FF2B5EF4-FFF2-40B4-BE49-F238E27FC236}">
                <a16:creationId xmlns:a16="http://schemas.microsoft.com/office/drawing/2014/main" id="{1CA54A78-B603-487C-B540-D69EBA00031F}"/>
              </a:ext>
            </a:extLst>
          </p:cNvPr>
          <p:cNvSpPr txBox="1"/>
          <p:nvPr/>
        </p:nvSpPr>
        <p:spPr bwMode="auto">
          <a:xfrm>
            <a:off x="7328706" y="3160229"/>
            <a:ext cx="1647823" cy="36694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+£1.2 million to -£1.5 million</a:t>
            </a:r>
          </a:p>
        </p:txBody>
      </p:sp>
      <p:sp>
        <p:nvSpPr>
          <p:cNvPr id="49" name="TextBox 48">
            <a:extLst>
              <a:ext uri="{FF2B5EF4-FFF2-40B4-BE49-F238E27FC236}">
                <a16:creationId xmlns:a16="http://schemas.microsoft.com/office/drawing/2014/main" id="{BA8D2AA7-6E50-4773-8C54-2A73F8035043}"/>
              </a:ext>
            </a:extLst>
          </p:cNvPr>
          <p:cNvSpPr txBox="1"/>
          <p:nvPr/>
        </p:nvSpPr>
        <p:spPr bwMode="auto">
          <a:xfrm>
            <a:off x="7328706" y="3600414"/>
            <a:ext cx="1647823" cy="35241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+£1.5 million to -£1.5 million</a:t>
            </a:r>
          </a:p>
        </p:txBody>
      </p:sp>
      <p:sp>
        <p:nvSpPr>
          <p:cNvPr id="50" name="TextBox 49">
            <a:extLst>
              <a:ext uri="{FF2B5EF4-FFF2-40B4-BE49-F238E27FC236}">
                <a16:creationId xmlns:a16="http://schemas.microsoft.com/office/drawing/2014/main" id="{61B0066E-BEBF-4381-8AA2-9E55022840DC}"/>
              </a:ext>
            </a:extLst>
          </p:cNvPr>
          <p:cNvSpPr txBox="1"/>
          <p:nvPr/>
        </p:nvSpPr>
        <p:spPr bwMode="auto">
          <a:xfrm>
            <a:off x="7328706" y="4071796"/>
            <a:ext cx="1647823" cy="35241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tbc</a:t>
            </a:r>
          </a:p>
        </p:txBody>
      </p:sp>
      <p:sp>
        <p:nvSpPr>
          <p:cNvPr id="37" name="TextBox 36">
            <a:extLst>
              <a:ext uri="{FF2B5EF4-FFF2-40B4-BE49-F238E27FC236}">
                <a16:creationId xmlns:a16="http://schemas.microsoft.com/office/drawing/2014/main" id="{3A3AACDC-C454-451C-99E9-C8B10C7C9EEA}"/>
              </a:ext>
            </a:extLst>
          </p:cNvPr>
          <p:cNvSpPr txBox="1"/>
          <p:nvPr/>
        </p:nvSpPr>
        <p:spPr bwMode="auto">
          <a:xfrm>
            <a:off x="2098648" y="4418533"/>
            <a:ext cx="31519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450"/>
              </a:spcAft>
            </a:pPr>
            <a:r>
              <a:rPr lang="en-GB" sz="1200" dirty="0"/>
              <a:t>Maximise ambition and performance on how we……</a:t>
            </a:r>
            <a:endParaRPr lang="en-US" sz="1200" b="0" dirty="0">
              <a:solidFill>
                <a:schemeClr val="tx1"/>
              </a:solidFill>
            </a:endParaRPr>
          </a:p>
        </p:txBody>
      </p:sp>
      <p:sp>
        <p:nvSpPr>
          <p:cNvPr id="38" name="TextBox 37">
            <a:extLst>
              <a:ext uri="{FF2B5EF4-FFF2-40B4-BE49-F238E27FC236}">
                <a16:creationId xmlns:a16="http://schemas.microsoft.com/office/drawing/2014/main" id="{60191A4C-649B-4281-82AA-0E182C2D0936}"/>
              </a:ext>
            </a:extLst>
          </p:cNvPr>
          <p:cNvSpPr txBox="1"/>
          <p:nvPr/>
        </p:nvSpPr>
        <p:spPr bwMode="auto">
          <a:xfrm>
            <a:off x="327708" y="4399719"/>
            <a:ext cx="1608174" cy="35241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dirty="0">
                <a:solidFill>
                  <a:srgbClr val="00148C"/>
                </a:solidFill>
                <a:latin typeface="Arial"/>
                <a:ea typeface="ＭＳ Ｐゴシック"/>
              </a:rPr>
              <a:t>CSAT</a:t>
            </a:r>
          </a:p>
        </p:txBody>
      </p:sp>
      <p:sp>
        <p:nvSpPr>
          <p:cNvPr id="39" name="TextBox 38">
            <a:extLst>
              <a:ext uri="{FF2B5EF4-FFF2-40B4-BE49-F238E27FC236}">
                <a16:creationId xmlns:a16="http://schemas.microsoft.com/office/drawing/2014/main" id="{5D0166C2-29C7-4207-9762-9B65BEEB81E3}"/>
              </a:ext>
            </a:extLst>
          </p:cNvPr>
          <p:cNvSpPr txBox="1"/>
          <p:nvPr/>
        </p:nvSpPr>
        <p:spPr bwMode="auto">
          <a:xfrm>
            <a:off x="7348902" y="4477587"/>
            <a:ext cx="1647823" cy="274547"/>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tbc</a:t>
            </a:r>
          </a:p>
        </p:txBody>
      </p:sp>
      <p:sp>
        <p:nvSpPr>
          <p:cNvPr id="40" name="TextBox 39">
            <a:extLst>
              <a:ext uri="{FF2B5EF4-FFF2-40B4-BE49-F238E27FC236}">
                <a16:creationId xmlns:a16="http://schemas.microsoft.com/office/drawing/2014/main" id="{6FF9F4B4-8BD4-4ECF-8EA5-10986BCDD6F4}"/>
              </a:ext>
            </a:extLst>
          </p:cNvPr>
          <p:cNvSpPr txBox="1"/>
          <p:nvPr/>
        </p:nvSpPr>
        <p:spPr bwMode="auto">
          <a:xfrm>
            <a:off x="5826743" y="4475749"/>
            <a:ext cx="1452999" cy="276385"/>
          </a:xfrm>
          <a:prstGeom prst="rect">
            <a:avLst/>
          </a:prstGeom>
          <a:solidFill>
            <a:schemeClr val="tx1">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defTabSz="685783"/>
            <a:r>
              <a:rPr lang="en-GB" sz="1200" baseline="-25000" dirty="0">
                <a:solidFill>
                  <a:srgbClr val="00148C"/>
                </a:solidFill>
                <a:latin typeface="+mj-lt"/>
                <a:ea typeface="ＭＳ Ｐゴシック"/>
              </a:rPr>
              <a:t>1% of revenue</a:t>
            </a:r>
          </a:p>
        </p:txBody>
      </p:sp>
    </p:spTree>
    <p:extLst>
      <p:ext uri="{BB962C8B-B14F-4D97-AF65-F5344CB8AC3E}">
        <p14:creationId xmlns:p14="http://schemas.microsoft.com/office/powerpoint/2010/main" val="13226573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FECBEBA9-ADA9-4C31-A4B9-644A978C3D0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bwMode="gray"/>
      </p:pic>
      <p:pic>
        <p:nvPicPr>
          <p:cNvPr id="16" name="Picture Placeholder 15">
            <a:extLst>
              <a:ext uri="{FF2B5EF4-FFF2-40B4-BE49-F238E27FC236}">
                <a16:creationId xmlns:a16="http://schemas.microsoft.com/office/drawing/2014/main" id="{F97C5612-773A-4623-A669-371D58767786}"/>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bwMode="gray"/>
      </p:pic>
      <p:pic>
        <p:nvPicPr>
          <p:cNvPr id="11" name="Picture Placeholder 10">
            <a:extLst>
              <a:ext uri="{FF2B5EF4-FFF2-40B4-BE49-F238E27FC236}">
                <a16:creationId xmlns:a16="http://schemas.microsoft.com/office/drawing/2014/main" id="{BEB25BD6-3097-4AEA-90FF-354DD2ADE6EC}"/>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a:stretch/>
        </p:blipFill>
        <p:spPr bwMode="gray">
          <a:xfrm>
            <a:off x="4846035" y="1851623"/>
            <a:ext cx="1440000" cy="1440000"/>
          </a:xfrm>
        </p:spPr>
      </p:pic>
      <p:sp>
        <p:nvSpPr>
          <p:cNvPr id="24" name="Title 23">
            <a:extLst>
              <a:ext uri="{FF2B5EF4-FFF2-40B4-BE49-F238E27FC236}">
                <a16:creationId xmlns:a16="http://schemas.microsoft.com/office/drawing/2014/main" id="{D11F48BE-96B2-4B10-82E2-0149C7A9017D}"/>
              </a:ext>
            </a:extLst>
          </p:cNvPr>
          <p:cNvSpPr>
            <a:spLocks noGrp="1"/>
          </p:cNvSpPr>
          <p:nvPr>
            <p:ph type="title"/>
          </p:nvPr>
        </p:nvSpPr>
        <p:spPr>
          <a:xfrm>
            <a:off x="87085" y="1058863"/>
            <a:ext cx="5101860" cy="1421284"/>
          </a:xfrm>
        </p:spPr>
        <p:txBody>
          <a:bodyPr/>
          <a:lstStyle/>
          <a:p>
            <a:r>
              <a:rPr lang="en-GB" dirty="0"/>
              <a:t>RIIO-2 Incentives </a:t>
            </a:r>
            <a:br>
              <a:rPr lang="en-GB" dirty="0"/>
            </a:br>
            <a:br>
              <a:rPr lang="en-GB" dirty="0"/>
            </a:br>
            <a:r>
              <a:rPr lang="en-GB" dirty="0"/>
              <a:t>- one by one</a:t>
            </a:r>
            <a:br>
              <a:rPr lang="en-GB" dirty="0"/>
            </a:br>
            <a:endParaRPr lang="en-GB" sz="1600" dirty="0"/>
          </a:p>
        </p:txBody>
      </p:sp>
    </p:spTree>
    <p:extLst>
      <p:ext uri="{BB962C8B-B14F-4D97-AF65-F5344CB8AC3E}">
        <p14:creationId xmlns:p14="http://schemas.microsoft.com/office/powerpoint/2010/main" val="2480685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Capacity Constraint Management</a:t>
            </a:r>
          </a:p>
        </p:txBody>
      </p:sp>
      <p:sp>
        <p:nvSpPr>
          <p:cNvPr id="2" name="Rectangle 1">
            <a:extLst>
              <a:ext uri="{FF2B5EF4-FFF2-40B4-BE49-F238E27FC236}">
                <a16:creationId xmlns:a16="http://schemas.microsoft.com/office/drawing/2014/main" id="{EB889385-448B-4551-9A3A-26D72D26F6F8}"/>
              </a:ext>
            </a:extLst>
          </p:cNvPr>
          <p:cNvSpPr/>
          <p:nvPr/>
        </p:nvSpPr>
        <p:spPr bwMode="auto">
          <a:xfrm>
            <a:off x="183213" y="1495992"/>
            <a:ext cx="3410308" cy="1783921"/>
          </a:xfrm>
          <a:prstGeom prst="rect">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171450" indent="-171450">
              <a:buClr>
                <a:schemeClr val="bg1"/>
              </a:buClr>
              <a:buFont typeface="Arial" panose="020B0604020202020204" pitchFamily="34" charset="0"/>
              <a:buChar char="•"/>
            </a:pPr>
            <a:r>
              <a:rPr lang="en-US" sz="1200" b="0" dirty="0">
                <a:solidFill>
                  <a:schemeClr val="bg1"/>
                </a:solidFill>
              </a:rPr>
              <a:t>Target cost (Revenue – Costs) of £22m (in 09/10 prices) based on expected constraint costs</a:t>
            </a:r>
          </a:p>
          <a:p>
            <a:pPr marL="171450" indent="-171450">
              <a:buClr>
                <a:schemeClr val="bg1"/>
              </a:buClr>
              <a:buFont typeface="Arial" panose="020B0604020202020204" pitchFamily="34" charset="0"/>
              <a:buChar char="•"/>
            </a:pPr>
            <a:r>
              <a:rPr lang="en-US" sz="1200" b="0" dirty="0">
                <a:solidFill>
                  <a:schemeClr val="bg1"/>
                </a:solidFill>
              </a:rPr>
              <a:t>Cap and Collar on incentive reward +£20m/-£60m (in 2009/10 prices)</a:t>
            </a:r>
          </a:p>
          <a:p>
            <a:pPr marL="171450" indent="-171450">
              <a:buClr>
                <a:schemeClr val="bg1"/>
              </a:buClr>
              <a:buFont typeface="Arial" panose="020B0604020202020204" pitchFamily="34" charset="0"/>
              <a:buChar char="•"/>
            </a:pPr>
            <a:r>
              <a:rPr lang="en-US" sz="1200" b="0" dirty="0">
                <a:solidFill>
                  <a:schemeClr val="bg1"/>
                </a:solidFill>
              </a:rPr>
              <a:t>Encourages us to take on risk, </a:t>
            </a:r>
            <a:r>
              <a:rPr lang="en-US" sz="1200" b="0" dirty="0" err="1">
                <a:solidFill>
                  <a:schemeClr val="bg1"/>
                </a:solidFill>
              </a:rPr>
              <a:t>minimise</a:t>
            </a:r>
            <a:r>
              <a:rPr lang="en-US" sz="1200" b="0" dirty="0">
                <a:solidFill>
                  <a:schemeClr val="bg1"/>
                </a:solidFill>
              </a:rPr>
              <a:t> commercial actions and ensure investment decisions are balanced against risk</a:t>
            </a:r>
          </a:p>
        </p:txBody>
      </p:sp>
      <p:sp>
        <p:nvSpPr>
          <p:cNvPr id="9" name="Rectangle 8">
            <a:extLst>
              <a:ext uri="{FF2B5EF4-FFF2-40B4-BE49-F238E27FC236}">
                <a16:creationId xmlns:a16="http://schemas.microsoft.com/office/drawing/2014/main" id="{0CEF6145-B8B0-4F63-8D41-FFF58C574078}"/>
              </a:ext>
            </a:extLst>
          </p:cNvPr>
          <p:cNvSpPr/>
          <p:nvPr/>
        </p:nvSpPr>
        <p:spPr bwMode="auto">
          <a:xfrm>
            <a:off x="3955774" y="1506792"/>
            <a:ext cx="5005014" cy="1783921"/>
          </a:xfrm>
          <a:prstGeom prst="rect">
            <a:avLst/>
          </a:prstGeom>
          <a:solidFill>
            <a:schemeClr val="accent2"/>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285750" lvl="0" indent="-285750">
              <a:spcAft>
                <a:spcPts val="0"/>
              </a:spcAft>
              <a:buClr>
                <a:schemeClr val="bg1"/>
              </a:buClr>
              <a:buFont typeface="Arial" panose="020B0604020202020204" pitchFamily="34" charset="0"/>
              <a:buChar char="•"/>
            </a:pPr>
            <a:r>
              <a:rPr lang="en-US" sz="1200" b="0" dirty="0">
                <a:solidFill>
                  <a:schemeClr val="bg1"/>
                </a:solidFill>
              </a:rPr>
              <a:t>Retaining the cap, collar, and target principles of the operational buy back scheme.</a:t>
            </a:r>
          </a:p>
          <a:p>
            <a:pPr marL="285750" lvl="0" indent="-285750">
              <a:spcAft>
                <a:spcPts val="0"/>
              </a:spcAft>
              <a:buClr>
                <a:schemeClr val="bg1"/>
              </a:buClr>
              <a:buFont typeface="Arial" panose="020B0604020202020204" pitchFamily="34" charset="0"/>
              <a:buChar char="•"/>
            </a:pPr>
            <a:r>
              <a:rPr lang="en-US" sz="1200" b="0" dirty="0">
                <a:solidFill>
                  <a:schemeClr val="bg1"/>
                </a:solidFill>
              </a:rPr>
              <a:t>Retaining the existing cost and revenue components of the scheme.</a:t>
            </a:r>
          </a:p>
          <a:p>
            <a:pPr marL="285750" lvl="0" indent="-285750">
              <a:spcAft>
                <a:spcPts val="0"/>
              </a:spcAft>
              <a:buClr>
                <a:schemeClr val="bg1"/>
              </a:buClr>
              <a:buFont typeface="Arial" panose="020B0604020202020204" pitchFamily="34" charset="0"/>
              <a:buChar char="•"/>
            </a:pPr>
            <a:r>
              <a:rPr lang="en-US" sz="1200" b="0" dirty="0">
                <a:solidFill>
                  <a:schemeClr val="bg1"/>
                </a:solidFill>
              </a:rPr>
              <a:t>Retaining the incremental buy back element of the scheme as-is. </a:t>
            </a:r>
          </a:p>
          <a:p>
            <a:pPr marL="285750" lvl="0" indent="-285750">
              <a:spcAft>
                <a:spcPts val="0"/>
              </a:spcAft>
              <a:buClr>
                <a:schemeClr val="bg1"/>
              </a:buClr>
              <a:buFont typeface="Arial" panose="020B0604020202020204" pitchFamily="34" charset="0"/>
              <a:buChar char="•"/>
            </a:pPr>
            <a:r>
              <a:rPr lang="en-US" sz="1200" b="0" dirty="0">
                <a:solidFill>
                  <a:schemeClr val="bg1"/>
                </a:solidFill>
              </a:rPr>
              <a:t>Retaining the accelerated release mechanism as-is.</a:t>
            </a:r>
          </a:p>
          <a:p>
            <a:pPr marL="285750" lvl="0" indent="-285750">
              <a:spcAft>
                <a:spcPts val="0"/>
              </a:spcAft>
              <a:buClr>
                <a:schemeClr val="bg1"/>
              </a:buClr>
              <a:buFont typeface="Arial" panose="020B0604020202020204" pitchFamily="34" charset="0"/>
              <a:buChar char="•"/>
            </a:pPr>
            <a:r>
              <a:rPr lang="en-US" sz="1200" b="0" dirty="0">
                <a:solidFill>
                  <a:schemeClr val="bg1"/>
                </a:solidFill>
              </a:rPr>
              <a:t>Remove a proportion of interruptible / off-peak capacity revenue where we scale back.</a:t>
            </a:r>
          </a:p>
          <a:p>
            <a:pPr marL="285750" lvl="0" indent="-285750">
              <a:spcAft>
                <a:spcPts val="0"/>
              </a:spcAft>
              <a:buClr>
                <a:schemeClr val="bg1"/>
              </a:buClr>
              <a:buFont typeface="Arial" panose="020B0604020202020204" pitchFamily="34" charset="0"/>
              <a:buChar char="•"/>
            </a:pPr>
            <a:r>
              <a:rPr lang="en-US" sz="1200" b="0" dirty="0">
                <a:solidFill>
                  <a:schemeClr val="bg1"/>
                </a:solidFill>
              </a:rPr>
              <a:t>Incorporating network capability outputs to inform constraint risk. </a:t>
            </a:r>
          </a:p>
        </p:txBody>
      </p:sp>
      <p:sp>
        <p:nvSpPr>
          <p:cNvPr id="4" name="Rectangle 3">
            <a:extLst>
              <a:ext uri="{FF2B5EF4-FFF2-40B4-BE49-F238E27FC236}">
                <a16:creationId xmlns:a16="http://schemas.microsoft.com/office/drawing/2014/main" id="{57D0649B-27D3-440F-9A51-0F42B7B569C8}"/>
              </a:ext>
            </a:extLst>
          </p:cNvPr>
          <p:cNvSpPr/>
          <p:nvPr/>
        </p:nvSpPr>
        <p:spPr>
          <a:xfrm>
            <a:off x="183211" y="1206459"/>
            <a:ext cx="3410309" cy="369332"/>
          </a:xfrm>
          <a:prstGeom prst="rect">
            <a:avLst/>
          </a:prstGeom>
        </p:spPr>
        <p:txBody>
          <a:bodyPr wrap="square">
            <a:spAutoFit/>
          </a:bodyPr>
          <a:lstStyle/>
          <a:p>
            <a:pPr algn="ctr">
              <a:buClr>
                <a:schemeClr val="bg1"/>
              </a:buClr>
            </a:pPr>
            <a:r>
              <a:rPr lang="en-US" dirty="0">
                <a:solidFill>
                  <a:schemeClr val="accent3"/>
                </a:solidFill>
              </a:rPr>
              <a:t>RIIO-1 Incentive</a:t>
            </a:r>
          </a:p>
        </p:txBody>
      </p:sp>
      <p:sp>
        <p:nvSpPr>
          <p:cNvPr id="7" name="Rectangle 6">
            <a:extLst>
              <a:ext uri="{FF2B5EF4-FFF2-40B4-BE49-F238E27FC236}">
                <a16:creationId xmlns:a16="http://schemas.microsoft.com/office/drawing/2014/main" id="{BE51FF79-63B0-4500-A161-9176C2CF012E}"/>
              </a:ext>
            </a:extLst>
          </p:cNvPr>
          <p:cNvSpPr/>
          <p:nvPr/>
        </p:nvSpPr>
        <p:spPr>
          <a:xfrm>
            <a:off x="3955773" y="1206459"/>
            <a:ext cx="5005013" cy="369332"/>
          </a:xfrm>
          <a:prstGeom prst="rect">
            <a:avLst/>
          </a:prstGeom>
        </p:spPr>
        <p:txBody>
          <a:bodyPr wrap="square">
            <a:spAutoFit/>
          </a:bodyPr>
          <a:lstStyle/>
          <a:p>
            <a:pPr algn="ctr"/>
            <a:r>
              <a:rPr lang="en-GB" dirty="0">
                <a:solidFill>
                  <a:schemeClr val="accent2"/>
                </a:solidFill>
                <a:cs typeface="Arial"/>
              </a:rPr>
              <a:t>RIIO-2 Initial position</a:t>
            </a:r>
            <a:r>
              <a:rPr lang="en-GB" b="0" dirty="0">
                <a:solidFill>
                  <a:schemeClr val="accent2"/>
                </a:solidFill>
                <a:cs typeface="Arial"/>
              </a:rPr>
              <a:t> </a:t>
            </a:r>
            <a:endParaRPr lang="en-GB" dirty="0">
              <a:solidFill>
                <a:schemeClr val="accent2"/>
              </a:solidFill>
            </a:endParaRPr>
          </a:p>
        </p:txBody>
      </p:sp>
      <p:sp>
        <p:nvSpPr>
          <p:cNvPr id="11" name="Text Placeholder 2">
            <a:extLst>
              <a:ext uri="{FF2B5EF4-FFF2-40B4-BE49-F238E27FC236}">
                <a16:creationId xmlns:a16="http://schemas.microsoft.com/office/drawing/2014/main" id="{72910999-25C9-47BE-AB1D-8EFEE788A8F1}"/>
              </a:ext>
            </a:extLst>
          </p:cNvPr>
          <p:cNvSpPr txBox="1">
            <a:spLocks/>
          </p:cNvSpPr>
          <p:nvPr/>
        </p:nvSpPr>
        <p:spPr>
          <a:xfrm>
            <a:off x="254200" y="634223"/>
            <a:ext cx="8805980" cy="777821"/>
          </a:xfrm>
          <a:prstGeom prst="rect">
            <a:avLst/>
          </a:prstGeom>
        </p:spPr>
        <p:txBody>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r>
              <a:rPr lang="en-US" sz="1200" dirty="0"/>
              <a:t>We are obligated to release Entry and Exit capacity at around double peak demand (top down regime). Flows of gas at these levels cannot be physically accommodated concurrently meaning there is an inherent risk to be managed as part of the regime. </a:t>
            </a:r>
          </a:p>
        </p:txBody>
      </p:sp>
      <p:graphicFrame>
        <p:nvGraphicFramePr>
          <p:cNvPr id="10" name="Table 9">
            <a:extLst>
              <a:ext uri="{FF2B5EF4-FFF2-40B4-BE49-F238E27FC236}">
                <a16:creationId xmlns:a16="http://schemas.microsoft.com/office/drawing/2014/main" id="{3DE6958F-BDF1-46DE-8DA9-406B31903BA1}"/>
              </a:ext>
            </a:extLst>
          </p:cNvPr>
          <p:cNvGraphicFramePr>
            <a:graphicFrameLocks noGrp="1"/>
          </p:cNvGraphicFramePr>
          <p:nvPr>
            <p:extLst>
              <p:ext uri="{D42A27DB-BD31-4B8C-83A1-F6EECF244321}">
                <p14:modId xmlns:p14="http://schemas.microsoft.com/office/powerpoint/2010/main" val="673404653"/>
              </p:ext>
            </p:extLst>
          </p:nvPr>
        </p:nvGraphicFramePr>
        <p:xfrm>
          <a:off x="154808" y="3327108"/>
          <a:ext cx="8805980" cy="1432560"/>
        </p:xfrm>
        <a:graphic>
          <a:graphicData uri="http://schemas.openxmlformats.org/drawingml/2006/table">
            <a:tbl>
              <a:tblPr firstRow="1" bandRow="1"/>
              <a:tblGrid>
                <a:gridCol w="2524813">
                  <a:extLst>
                    <a:ext uri="{9D8B030D-6E8A-4147-A177-3AD203B41FA5}">
                      <a16:colId xmlns:a16="http://schemas.microsoft.com/office/drawing/2014/main" val="2689698967"/>
                    </a:ext>
                  </a:extLst>
                </a:gridCol>
                <a:gridCol w="3387597">
                  <a:extLst>
                    <a:ext uri="{9D8B030D-6E8A-4147-A177-3AD203B41FA5}">
                      <a16:colId xmlns:a16="http://schemas.microsoft.com/office/drawing/2014/main" val="2946194344"/>
                    </a:ext>
                  </a:extLst>
                </a:gridCol>
                <a:gridCol w="2893570">
                  <a:extLst>
                    <a:ext uri="{9D8B030D-6E8A-4147-A177-3AD203B41FA5}">
                      <a16:colId xmlns:a16="http://schemas.microsoft.com/office/drawing/2014/main" val="1197860787"/>
                    </a:ext>
                  </a:extLst>
                </a:gridCol>
              </a:tblGrid>
              <a:tr h="233539">
                <a:tc>
                  <a:txBody>
                    <a:bodyPr/>
                    <a:lstStyle/>
                    <a:p>
                      <a:pPr algn="ctr"/>
                      <a:r>
                        <a:rPr lang="en-GB" sz="1200" b="0" dirty="0">
                          <a:solidFill>
                            <a:schemeClr val="bg1"/>
                          </a:solidFill>
                          <a:latin typeface="+mn-lt"/>
                        </a:rPr>
                        <a:t>No Incentive (BAU)</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algn="ctr"/>
                      <a:r>
                        <a:rPr lang="en-GB" sz="1200" b="0" dirty="0">
                          <a:solidFill>
                            <a:schemeClr val="bg1"/>
                          </a:solidFill>
                          <a:latin typeface="+mn-lt"/>
                        </a:rPr>
                        <a:t>Incentive</a:t>
                      </a:r>
                      <a:r>
                        <a:rPr lang="en-GB" sz="1200" b="0" baseline="0" dirty="0">
                          <a:solidFill>
                            <a:schemeClr val="bg1"/>
                          </a:solidFill>
                          <a:latin typeface="+mn-lt"/>
                        </a:rPr>
                        <a:t> (exceeding BAU)</a:t>
                      </a:r>
                      <a:r>
                        <a:rPr lang="en-GB" sz="1200" b="0" dirty="0">
                          <a:solidFill>
                            <a:schemeClr val="bg1"/>
                          </a:solidFill>
                          <a:latin typeface="+mn-lt"/>
                        </a:rPr>
                        <a:t>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1pPr>
                      <a:lvl2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b="1">
                          <a:solidFill>
                            <a:schemeClr val="lt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b="1">
                          <a:solidFill>
                            <a:schemeClr val="lt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b="1">
                          <a:solidFill>
                            <a:schemeClr val="lt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b="1">
                          <a:solidFill>
                            <a:schemeClr val="lt1"/>
                          </a:solidFill>
                          <a:latin typeface="Calibri" panose="020F0502020204030204"/>
                        </a:defRPr>
                      </a:lvl8pPr>
                      <a:lvl9pPr marL="0" indent="0" algn="l" rtl="0" eaLnBrk="1" fontAlgn="base" hangingPunct="1">
                        <a:spcBef>
                          <a:spcPct val="0"/>
                        </a:spcBef>
                        <a:spcAft>
                          <a:spcPts val="600"/>
                        </a:spcAft>
                        <a:buClr>
                          <a:schemeClr val="tx1"/>
                        </a:buClr>
                        <a:buFontTx/>
                        <a:buNone/>
                        <a:defRPr sz="1200" b="1">
                          <a:solidFill>
                            <a:schemeClr val="lt1"/>
                          </a:solidFill>
                          <a:latin typeface="Calibri" panose="020F0502020204030204"/>
                        </a:defRPr>
                      </a:lvl9pPr>
                    </a:lstStyle>
                    <a:p>
                      <a:pPr marL="0" indent="0" algn="ctr" rtl="0" eaLnBrk="1" fontAlgn="base" hangingPunct="1">
                        <a:spcBef>
                          <a:spcPct val="0"/>
                        </a:spcBef>
                        <a:spcAft>
                          <a:spcPts val="600"/>
                        </a:spcAft>
                        <a:buClr>
                          <a:schemeClr val="tx1"/>
                        </a:buClr>
                        <a:buFontTx/>
                        <a:buNone/>
                      </a:pPr>
                      <a:r>
                        <a:rPr lang="en-GB" sz="1200" b="0" dirty="0">
                          <a:solidFill>
                            <a:schemeClr val="bg1"/>
                          </a:solidFill>
                          <a:latin typeface="+mn-lt"/>
                          <a:ea typeface="+mn-ea"/>
                          <a:cs typeface="+mn-cs"/>
                        </a:rPr>
                        <a:t>Value for Consumers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725921538"/>
                  </a:ext>
                </a:extLst>
              </a:tr>
              <a:tr h="1156257">
                <a:tc>
                  <a:txBody>
                    <a:bodyPr/>
                    <a:lstStyle/>
                    <a:p>
                      <a:pPr marL="171450" indent="-171450">
                        <a:spcAft>
                          <a:spcPts val="0"/>
                        </a:spcAft>
                        <a:buFont typeface="Arial" panose="020B0604020202020204" pitchFamily="34" charset="0"/>
                        <a:buChar char="•"/>
                      </a:pPr>
                      <a:r>
                        <a:rPr lang="en-GB" sz="1000" b="0" baseline="0" dirty="0">
                          <a:solidFill>
                            <a:schemeClr val="tx1">
                              <a:lumMod val="50000"/>
                            </a:schemeClr>
                          </a:solidFill>
                          <a:latin typeface="+mn-lt"/>
                        </a:rPr>
                        <a:t>Less likely to release non-obligated capacity</a:t>
                      </a:r>
                    </a:p>
                    <a:p>
                      <a:pPr marL="171450" indent="-171450">
                        <a:spcAft>
                          <a:spcPts val="0"/>
                        </a:spcAft>
                        <a:buFont typeface="Arial" panose="020B0604020202020204" pitchFamily="34" charset="0"/>
                        <a:buChar char="•"/>
                      </a:pPr>
                      <a:r>
                        <a:rPr lang="en-GB" sz="1000" b="0" baseline="0" dirty="0">
                          <a:solidFill>
                            <a:schemeClr val="tx1">
                              <a:lumMod val="50000"/>
                            </a:schemeClr>
                          </a:solidFill>
                          <a:latin typeface="+mn-lt"/>
                        </a:rPr>
                        <a:t>Tend towards more risk aversion in NGG decision making  </a:t>
                      </a:r>
                    </a:p>
                    <a:p>
                      <a:pPr marL="171450" indent="-171450">
                        <a:spcAft>
                          <a:spcPts val="0"/>
                        </a:spcAft>
                        <a:buFont typeface="Arial" panose="020B0604020202020204" pitchFamily="34" charset="0"/>
                        <a:buChar char="•"/>
                      </a:pPr>
                      <a:r>
                        <a:rPr lang="en-GB" sz="1000" b="0" baseline="0" dirty="0">
                          <a:solidFill>
                            <a:schemeClr val="tx1">
                              <a:lumMod val="50000"/>
                            </a:schemeClr>
                          </a:solidFill>
                          <a:latin typeface="+mn-lt"/>
                        </a:rPr>
                        <a:t>More likely that commercial decisions are made closer to real time and more frequent actions (more risk averse)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171450" indent="-171450">
                        <a:spcAft>
                          <a:spcPts val="0"/>
                        </a:spcAft>
                        <a:buFont typeface="Arial" panose="020B0604020202020204" pitchFamily="34" charset="0"/>
                        <a:buChar char="•"/>
                      </a:pPr>
                      <a:r>
                        <a:rPr lang="en-GB" sz="1000" b="0" dirty="0">
                          <a:solidFill>
                            <a:schemeClr val="tx1">
                              <a:lumMod val="50000"/>
                            </a:schemeClr>
                          </a:solidFill>
                          <a:latin typeface="+mn-lt"/>
                        </a:rPr>
                        <a:t>More likely to take on risk in releasing</a:t>
                      </a:r>
                      <a:r>
                        <a:rPr lang="en-GB" sz="1000" b="0" baseline="0" dirty="0">
                          <a:solidFill>
                            <a:schemeClr val="tx1">
                              <a:lumMod val="50000"/>
                            </a:schemeClr>
                          </a:solidFill>
                          <a:latin typeface="+mn-lt"/>
                        </a:rPr>
                        <a:t> capacity over and above obligations</a:t>
                      </a:r>
                    </a:p>
                    <a:p>
                      <a:pPr marL="171450" indent="-171450">
                        <a:spcAft>
                          <a:spcPts val="0"/>
                        </a:spcAft>
                        <a:buFont typeface="Arial" panose="020B0604020202020204" pitchFamily="34" charset="0"/>
                        <a:buChar char="•"/>
                      </a:pPr>
                      <a:r>
                        <a:rPr lang="en-GB" sz="1000" b="0" baseline="0" dirty="0">
                          <a:solidFill>
                            <a:schemeClr val="tx1">
                              <a:lumMod val="50000"/>
                            </a:schemeClr>
                          </a:solidFill>
                          <a:latin typeface="+mn-lt"/>
                        </a:rPr>
                        <a:t>Realigning outages at cost to NGG to mitigate / manage potential constraints</a:t>
                      </a:r>
                    </a:p>
                    <a:p>
                      <a:pPr marL="171450" indent="-171450">
                        <a:spcAft>
                          <a:spcPts val="0"/>
                        </a:spcAft>
                        <a:buFont typeface="Arial" panose="020B0604020202020204" pitchFamily="34" charset="0"/>
                        <a:buChar char="•"/>
                      </a:pPr>
                      <a:r>
                        <a:rPr lang="en-GB" sz="1000" b="0" baseline="0" dirty="0">
                          <a:solidFill>
                            <a:schemeClr val="tx1">
                              <a:lumMod val="50000"/>
                            </a:schemeClr>
                          </a:solidFill>
                          <a:latin typeface="+mn-lt"/>
                        </a:rPr>
                        <a:t>More likely to take on risk in key investment decisions</a:t>
                      </a:r>
                    </a:p>
                    <a:p>
                      <a:pPr marL="171450" indent="-171450">
                        <a:spcAft>
                          <a:spcPts val="0"/>
                        </a:spcAft>
                        <a:buFont typeface="Arial" panose="020B0604020202020204" pitchFamily="34" charset="0"/>
                        <a:buChar char="•"/>
                      </a:pPr>
                      <a:r>
                        <a:rPr lang="en-GB" sz="1000" b="0" baseline="0" dirty="0">
                          <a:solidFill>
                            <a:schemeClr val="tx1">
                              <a:lumMod val="50000"/>
                            </a:schemeClr>
                          </a:solidFill>
                          <a:latin typeface="+mn-lt"/>
                        </a:rPr>
                        <a:t>Less risk averse in carrying out constraint management actions</a:t>
                      </a:r>
                      <a:endParaRPr lang="en-GB" sz="1000" b="0" dirty="0">
                        <a:solidFill>
                          <a:schemeClr val="tx1">
                            <a:lumMod val="50000"/>
                          </a:schemeClr>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indent="0" algn="l" rtl="0" eaLnBrk="1" fontAlgn="base" hangingPunct="1">
                        <a:spcBef>
                          <a:spcPct val="0"/>
                        </a:spcBef>
                        <a:spcAft>
                          <a:spcPts val="600"/>
                        </a:spcAft>
                        <a:buClr>
                          <a:schemeClr val="tx1"/>
                        </a:buClr>
                        <a:buFontTx/>
                        <a:buNone/>
                        <a:defRPr sz="1200" b="1">
                          <a:solidFill>
                            <a:schemeClr val="dk1"/>
                          </a:solidFill>
                          <a:latin typeface="Calibri" panose="020F0502020204030204"/>
                        </a:defRPr>
                      </a:lvl1pPr>
                      <a:lvl2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dk1"/>
                          </a:solidFill>
                          <a:latin typeface="Calibri" panose="020F0502020204030204"/>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dk1"/>
                          </a:solidFill>
                          <a:latin typeface="Calibri" panose="020F0502020204030204"/>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dk1"/>
                          </a:solidFill>
                          <a:latin typeface="Calibri" panose="020F0502020204030204"/>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dk1"/>
                          </a:solidFill>
                          <a:latin typeface="Calibri" panose="020F0502020204030204"/>
                        </a:defRPr>
                      </a:lvl8pPr>
                      <a:lvl9pPr marL="0" indent="0" algn="l" rtl="0" eaLnBrk="1" fontAlgn="base" hangingPunct="1">
                        <a:spcBef>
                          <a:spcPct val="0"/>
                        </a:spcBef>
                        <a:spcAft>
                          <a:spcPts val="600"/>
                        </a:spcAft>
                        <a:buClr>
                          <a:schemeClr val="tx1"/>
                        </a:buClr>
                        <a:buFontTx/>
                        <a:buNone/>
                        <a:defRPr sz="1200">
                          <a:solidFill>
                            <a:schemeClr val="dk1"/>
                          </a:solidFill>
                          <a:latin typeface="Calibri" panose="020F0502020204030204"/>
                        </a:defRPr>
                      </a:lvl9pPr>
                    </a:lstStyle>
                    <a:p>
                      <a:pPr marL="171450" indent="-171450">
                        <a:spcAft>
                          <a:spcPts val="0"/>
                        </a:spcAft>
                        <a:buFont typeface="Arial" panose="020B0604020202020204" pitchFamily="34" charset="0"/>
                        <a:buChar char="•"/>
                      </a:pPr>
                      <a:r>
                        <a:rPr lang="en-GB" sz="1000" b="0" baseline="0" dirty="0">
                          <a:solidFill>
                            <a:schemeClr val="tx1">
                              <a:lumMod val="50000"/>
                            </a:schemeClr>
                          </a:solidFill>
                          <a:latin typeface="Arial" panose="020B0604020202020204" pitchFamily="34" charset="0"/>
                          <a:cs typeface="Arial" panose="020B0604020202020204" pitchFamily="34" charset="0"/>
                        </a:rPr>
                        <a:t>Facilitates customers being able to bring gas on and off the network when and where they want, meaning the cheapest gas can be sourced with minimal disruption:</a:t>
                      </a:r>
                    </a:p>
                    <a:p>
                      <a:pPr marL="351450" lvl="2" indent="-171450">
                        <a:spcAft>
                          <a:spcPts val="0"/>
                        </a:spcAft>
                        <a:buFont typeface="Arial" panose="020B0604020202020204" pitchFamily="34" charset="0"/>
                        <a:buChar char="•"/>
                      </a:pPr>
                      <a:r>
                        <a:rPr lang="en-GB" sz="1000" b="0" baseline="0" dirty="0">
                          <a:solidFill>
                            <a:schemeClr val="tx1">
                              <a:lumMod val="50000"/>
                            </a:schemeClr>
                          </a:solidFill>
                          <a:latin typeface="Arial" panose="020B0604020202020204" pitchFamily="34" charset="0"/>
                          <a:cs typeface="Arial" panose="020B0604020202020204" pitchFamily="34" charset="0"/>
                        </a:rPr>
                        <a:t>Improved quality of service </a:t>
                      </a:r>
                    </a:p>
                    <a:p>
                      <a:pPr marL="351450" lvl="2" indent="-171450">
                        <a:spcAft>
                          <a:spcPts val="0"/>
                        </a:spcAft>
                        <a:buFont typeface="Arial" panose="020B0604020202020204" pitchFamily="34" charset="0"/>
                        <a:buChar char="•"/>
                      </a:pPr>
                      <a:r>
                        <a:rPr lang="en-GB" sz="1000" b="0" baseline="0" dirty="0">
                          <a:solidFill>
                            <a:schemeClr val="tx1">
                              <a:lumMod val="50000"/>
                            </a:schemeClr>
                          </a:solidFill>
                          <a:latin typeface="Arial" panose="020B0604020202020204" pitchFamily="34" charset="0"/>
                          <a:cs typeface="Arial" panose="020B0604020202020204" pitchFamily="34" charset="0"/>
                        </a:rPr>
                        <a:t>Lower consumer bills </a:t>
                      </a:r>
                    </a:p>
                    <a:p>
                      <a:pPr marL="351450" lvl="2" indent="-171450">
                        <a:spcAft>
                          <a:spcPts val="0"/>
                        </a:spcAft>
                        <a:buFont typeface="Arial" panose="020B0604020202020204" pitchFamily="34" charset="0"/>
                        <a:buChar char="•"/>
                      </a:pPr>
                      <a:r>
                        <a:rPr lang="en-GB" sz="1000" b="0" baseline="0" dirty="0">
                          <a:solidFill>
                            <a:schemeClr val="tx1">
                              <a:lumMod val="50000"/>
                            </a:schemeClr>
                          </a:solidFill>
                          <a:latin typeface="Arial" panose="020B0604020202020204" pitchFamily="34" charset="0"/>
                          <a:cs typeface="Arial" panose="020B0604020202020204" pitchFamily="34" charset="0"/>
                        </a:rPr>
                        <a:t>Improved safety and reliability</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463338601"/>
                  </a:ext>
                </a:extLst>
              </a:tr>
            </a:tbl>
          </a:graphicData>
        </a:graphic>
      </p:graphicFrame>
      <p:sp>
        <p:nvSpPr>
          <p:cNvPr id="12" name="Isosceles Triangle 11">
            <a:extLst>
              <a:ext uri="{FF2B5EF4-FFF2-40B4-BE49-F238E27FC236}">
                <a16:creationId xmlns:a16="http://schemas.microsoft.com/office/drawing/2014/main" id="{27BB81B8-CB1E-4FEA-8080-9718A86859AC}"/>
              </a:ext>
            </a:extLst>
          </p:cNvPr>
          <p:cNvSpPr/>
          <p:nvPr/>
        </p:nvSpPr>
        <p:spPr bwMode="auto">
          <a:xfrm rot="5400000">
            <a:off x="3508833" y="2287232"/>
            <a:ext cx="531628" cy="246278"/>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sp>
        <p:nvSpPr>
          <p:cNvPr id="13" name="Rectangle 12">
            <a:extLst>
              <a:ext uri="{FF2B5EF4-FFF2-40B4-BE49-F238E27FC236}">
                <a16:creationId xmlns:a16="http://schemas.microsoft.com/office/drawing/2014/main" id="{ABD315C3-47B4-4E69-A28E-243ACA7AD384}"/>
              </a:ext>
            </a:extLst>
          </p:cNvPr>
          <p:cNvSpPr/>
          <p:nvPr/>
        </p:nvSpPr>
        <p:spPr bwMode="auto">
          <a:xfrm>
            <a:off x="7147932" y="1"/>
            <a:ext cx="1996067" cy="267572"/>
          </a:xfrm>
          <a:prstGeom prst="rect">
            <a:avLst/>
          </a:prstGeom>
          <a:solidFill>
            <a:schemeClr val="tx2"/>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r">
              <a:spcAft>
                <a:spcPts val="450"/>
              </a:spcAft>
            </a:pPr>
            <a:r>
              <a:rPr lang="en-GB" sz="1800" dirty="0">
                <a:solidFill>
                  <a:schemeClr val="bg1"/>
                </a:solidFill>
                <a:latin typeface="+mn-lt"/>
                <a:cs typeface="Arial"/>
              </a:rPr>
              <a:t>Retain &amp; review</a:t>
            </a:r>
          </a:p>
        </p:txBody>
      </p:sp>
    </p:spTree>
    <p:extLst>
      <p:ext uri="{BB962C8B-B14F-4D97-AF65-F5344CB8AC3E}">
        <p14:creationId xmlns:p14="http://schemas.microsoft.com/office/powerpoint/2010/main" val="3893401917"/>
      </p:ext>
    </p:extLst>
  </p:cSld>
  <p:clrMapOvr>
    <a:masterClrMapping/>
  </p:clrMapOvr>
</p:sld>
</file>

<file path=ppt/theme/theme1.xml><?xml version="1.0" encoding="utf-8"?>
<a:theme xmlns:a="http://schemas.openxmlformats.org/drawingml/2006/main" name="NG_PPT_16x9_Generic_template-blue">
  <a:themeElements>
    <a:clrScheme name="Custom 39">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55555A"/>
      </a:hlink>
      <a:folHlink>
        <a:srgbClr val="55555A"/>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7" id="{CC27004C-49B1-4C8A-951A-86B91DA4BA26}" vid="{08236C6D-D3EC-418D-88C2-A152A120101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C1E922771FE64B960BE21A348314B4" ma:contentTypeVersion="0" ma:contentTypeDescription="Create a new document." ma:contentTypeScope="" ma:versionID="3cb0c26ebb065461f0df32ee7e80b60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877815-302F-4491-8702-5324A5B62FF2}">
  <ds:schemaRefs>
    <ds:schemaRef ds:uri="http://purl.org/dc/dcmitype/"/>
    <ds:schemaRef ds:uri="http://www.w3.org/XML/1998/namespace"/>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893FC1F7-9048-4262-8368-190BF923D9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1B33B2E-6AE8-4B49-999F-EC27314956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images 16x9</Template>
  <TotalTime>10894</TotalTime>
  <Words>4587</Words>
  <Application>Microsoft Office PowerPoint</Application>
  <PresentationFormat>On-screen Show (16:9)</PresentationFormat>
  <Paragraphs>685</Paragraphs>
  <Slides>38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MS Gothic</vt:lpstr>
      <vt:lpstr>ＭＳ Ｐゴシック</vt:lpstr>
      <vt:lpstr>Arial</vt:lpstr>
      <vt:lpstr>Calibri</vt:lpstr>
      <vt:lpstr>Times New Roman</vt:lpstr>
      <vt:lpstr>Wingdings</vt:lpstr>
      <vt:lpstr>NG_PPT_16x9_Generic_template-blue</vt:lpstr>
      <vt:lpstr>Incentives: - RIIO-2 proposals  Tuesday 8th October 2019</vt:lpstr>
      <vt:lpstr>Who we are…</vt:lpstr>
      <vt:lpstr>Logistics</vt:lpstr>
      <vt:lpstr>Quick Poll – Getting to know you</vt:lpstr>
      <vt:lpstr>Quick Poll – Impact and Interest</vt:lpstr>
      <vt:lpstr>RIIO-2 Incentives proposals-what we have heard to date</vt:lpstr>
      <vt:lpstr>RIIO2 Incentives Summary – initial view</vt:lpstr>
      <vt:lpstr>RIIO-2 Incentives   - one by one </vt:lpstr>
      <vt:lpstr>Capacity Constraint Management</vt:lpstr>
      <vt:lpstr>Capacity Constraint Management BAU</vt:lpstr>
      <vt:lpstr>Quick poll</vt:lpstr>
      <vt:lpstr>Residual Balancing </vt:lpstr>
      <vt:lpstr>Residual Balancing</vt:lpstr>
      <vt:lpstr>Quick poll</vt:lpstr>
      <vt:lpstr>Maintenance</vt:lpstr>
      <vt:lpstr>Maintenance Incentive – How we’ve performed</vt:lpstr>
      <vt:lpstr>Quick poll</vt:lpstr>
      <vt:lpstr>Demand Forecast </vt:lpstr>
      <vt:lpstr>Demand Forecast Accuracy</vt:lpstr>
      <vt:lpstr>Quick poll</vt:lpstr>
      <vt:lpstr>Shrinkage</vt:lpstr>
      <vt:lpstr>Shrinkage cost -three categories of the shrinkage gas</vt:lpstr>
      <vt:lpstr>Quick poll</vt:lpstr>
      <vt:lpstr>Greenhouse Gas</vt:lpstr>
      <vt:lpstr>Greenhouse Gas – How have we performed?</vt:lpstr>
      <vt:lpstr>Quick poll</vt:lpstr>
      <vt:lpstr>Potential Environmental Action Plan Scorecard Incentive</vt:lpstr>
      <vt:lpstr>Quick poll</vt:lpstr>
      <vt:lpstr>RIIO 1 Customer Satisfaction Lessons Learnt</vt:lpstr>
      <vt:lpstr>Customer Satisfaction (of Experience)</vt:lpstr>
      <vt:lpstr>Quick poll</vt:lpstr>
      <vt:lpstr>Stakeholder Satisfaction (of Experience)</vt:lpstr>
      <vt:lpstr>Community Satisfaction (of Engagement)</vt:lpstr>
      <vt:lpstr>Quick poll</vt:lpstr>
      <vt:lpstr>PowerPoint Presentation</vt:lpstr>
      <vt:lpstr>Upcoming Webinars</vt:lpstr>
      <vt:lpstr>PowerPoint Presentation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dc:title>
  <dc:creator>Bates, Joshua</dc:creator>
  <cp:lastModifiedBy>Pemberton, Jennifer</cp:lastModifiedBy>
  <cp:revision>351</cp:revision>
  <cp:lastPrinted>2019-10-08T12:04:04Z</cp:lastPrinted>
  <dcterms:created xsi:type="dcterms:W3CDTF">2019-07-08T09:29:02Z</dcterms:created>
  <dcterms:modified xsi:type="dcterms:W3CDTF">2019-10-08T14:26:22Z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0x0101008CC1E922771FE64B960BE21A348314B4</vt:lpwstr>
  </property>
</Properties>
</file>