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73" r:id="rId5"/>
  </p:sldMasterIdLst>
  <p:notesMasterIdLst>
    <p:notesMasterId r:id="rId44"/>
  </p:notesMasterIdLst>
  <p:sldIdLst>
    <p:sldId id="256" r:id="rId6"/>
    <p:sldId id="259" r:id="rId7"/>
    <p:sldId id="549" r:id="rId8"/>
    <p:sldId id="263" r:id="rId9"/>
    <p:sldId id="637" r:id="rId10"/>
    <p:sldId id="550" r:id="rId11"/>
    <p:sldId id="655" r:id="rId12"/>
    <p:sldId id="646" r:id="rId13"/>
    <p:sldId id="651" r:id="rId14"/>
    <p:sldId id="557" r:id="rId15"/>
    <p:sldId id="560" r:id="rId16"/>
    <p:sldId id="561" r:id="rId17"/>
    <p:sldId id="562" r:id="rId18"/>
    <p:sldId id="565" r:id="rId19"/>
    <p:sldId id="567" r:id="rId20"/>
    <p:sldId id="653" r:id="rId21"/>
    <p:sldId id="654" r:id="rId22"/>
    <p:sldId id="574" r:id="rId23"/>
    <p:sldId id="578" r:id="rId24"/>
    <p:sldId id="652" r:id="rId25"/>
    <p:sldId id="580" r:id="rId26"/>
    <p:sldId id="581" r:id="rId27"/>
    <p:sldId id="582" r:id="rId28"/>
    <p:sldId id="583" r:id="rId29"/>
    <p:sldId id="647" r:id="rId30"/>
    <p:sldId id="611" r:id="rId31"/>
    <p:sldId id="612" r:id="rId32"/>
    <p:sldId id="641" r:id="rId33"/>
    <p:sldId id="616" r:id="rId34"/>
    <p:sldId id="617" r:id="rId35"/>
    <p:sldId id="619" r:id="rId36"/>
    <p:sldId id="620" r:id="rId37"/>
    <p:sldId id="621" r:id="rId38"/>
    <p:sldId id="622" r:id="rId39"/>
    <p:sldId id="648" r:id="rId40"/>
    <p:sldId id="642" r:id="rId41"/>
    <p:sldId id="626" r:id="rId42"/>
    <p:sldId id="267" r:id="rId43"/>
  </p:sldIdLst>
  <p:sldSz cx="12192000" cy="6858000"/>
  <p:notesSz cx="6858000" cy="9144000"/>
  <p:embeddedFontLst>
    <p:embeddedFont>
      <p:font typeface="Tenorite" panose="00000500000000000000" pitchFamily="2" charset="0"/>
      <p:regular r:id="rId45"/>
      <p:bold r:id="rId46"/>
      <p:italic r:id="rId47"/>
      <p:boldItalic r:id="rId48"/>
    </p:embeddedFont>
    <p:embeddedFont>
      <p:font typeface="Wingdings 2" panose="050201020105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89901-894C-12BB-2139-16A4405FB69A}" name="Sam Holmes" initials="SH" userId="S::samuel.holmes2@nationalgas.team::15d3341a-af96-40ce-8115-d4949d322417" providerId="AD"/>
  <p188:author id="{CC887427-D2C5-3FBB-938B-82CCFF87EF84}" name="Josh Cook" initials="JC" userId="S::Josh.Cook@nationalgas.team::c6a607a8-6483-4015-bbfc-83a66b302faa" providerId="AD"/>
  <p188:author id="{A350124E-4CF5-543D-B8E4-143F9E621E68}" name="Angela Steward" initials="AS" userId="S::Angela.Steward@nationalgas.team::3dd85677-fc45-4374-8a2c-bef6bb6f65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9B396"/>
    <a:srgbClr val="7BC300"/>
    <a:srgbClr val="FA7676"/>
    <a:srgbClr val="69B908"/>
    <a:srgbClr val="3E9F19"/>
    <a:srgbClr val="239025"/>
    <a:srgbClr val="007C33"/>
    <a:srgbClr val="17B584"/>
    <a:srgbClr val="2FB964"/>
    <a:srgbClr val="0BB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A2476-21F1-8006-AB59-8CF3CCD40219}" v="30" dt="2026-01-09T15:50:04.466"/>
    <p1510:client id="{119DDECD-CFF0-A9A4-8280-A3B17090444F}" v="40" dt="2026-01-09T13:39:54.317"/>
    <p1510:client id="{497BB028-2FA9-4170-9409-A7A2F8F06E88}" v="1" dt="2026-01-09T12:48:45.772"/>
    <p1510:client id="{6BF36790-779F-47AB-A944-C1F51B8B3CE6}" v="147" dt="2026-01-09T12:43:19.911"/>
    <p1510:client id="{9C03AF41-C5B6-4891-94F0-D77715086014}" v="297" dt="2026-01-09T15:38:31.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43" y="30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4.fntdata"/><Relationship Id="rId56" Type="http://schemas.microsoft.com/office/2018/10/relationships/authors" Target="authors.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Cook" userId="c6a607a8-6483-4015-bbfc-83a66b302faa" providerId="ADAL" clId="{08902F26-A50E-4891-B769-8004FD0C99BA}"/>
    <pc:docChg chg="undo custSel modSld">
      <pc:chgData name="Josh Cook" userId="c6a607a8-6483-4015-bbfc-83a66b302faa" providerId="ADAL" clId="{08902F26-A50E-4891-B769-8004FD0C99BA}" dt="2026-01-09T15:06:26.727" v="281" actId="20577"/>
      <pc:docMkLst>
        <pc:docMk/>
      </pc:docMkLst>
      <pc:sldChg chg="modSp mod modCm">
        <pc:chgData name="Josh Cook" userId="c6a607a8-6483-4015-bbfc-83a66b302faa" providerId="ADAL" clId="{08902F26-A50E-4891-B769-8004FD0C99BA}" dt="2026-01-09T14:36:26.186" v="64" actId="20577"/>
        <pc:sldMkLst>
          <pc:docMk/>
          <pc:sldMk cId="781265689" sldId="550"/>
        </pc:sldMkLst>
        <pc:graphicFrameChg chg="mod modGraphic">
          <ac:chgData name="Josh Cook" userId="c6a607a8-6483-4015-bbfc-83a66b302faa" providerId="ADAL" clId="{08902F26-A50E-4891-B769-8004FD0C99BA}" dt="2026-01-09T14:36:26.186" v="64" actId="20577"/>
          <ac:graphicFrameMkLst>
            <pc:docMk/>
            <pc:sldMk cId="781265689" sldId="550"/>
            <ac:graphicFrameMk id="2" creationId="{22A6BB26-75ED-0A88-8616-730EE41BB567}"/>
          </ac:graphicFrameMkLst>
        </pc:graphicFrame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4:36:26.186" v="64" actId="20577"/>
              <pc2:cmMkLst xmlns:pc2="http://schemas.microsoft.com/office/powerpoint/2019/9/main/command">
                <pc:docMk/>
                <pc:sldMk cId="781265689" sldId="550"/>
                <pc2:cmMk id="{47578814-F50E-4CD7-B40F-AE7EF1EAA463}"/>
              </pc2:cmMkLst>
            </pc226:cmChg>
          </p:ext>
        </pc:extLst>
      </pc:sldChg>
      <pc:sldChg chg="modSp mod modCm">
        <pc:chgData name="Josh Cook" userId="c6a607a8-6483-4015-bbfc-83a66b302faa" providerId="ADAL" clId="{08902F26-A50E-4891-B769-8004FD0C99BA}" dt="2026-01-09T15:04:25.585" v="264" actId="20577"/>
        <pc:sldMkLst>
          <pc:docMk/>
          <pc:sldMk cId="3034859688" sldId="561"/>
        </pc:sldMkLst>
        <pc:spChg chg="mod">
          <ac:chgData name="Josh Cook" userId="c6a607a8-6483-4015-bbfc-83a66b302faa" providerId="ADAL" clId="{08902F26-A50E-4891-B769-8004FD0C99BA}" dt="2026-01-09T15:04:25.585" v="264" actId="20577"/>
          <ac:spMkLst>
            <pc:docMk/>
            <pc:sldMk cId="3034859688" sldId="561"/>
            <ac:spMk id="152579"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5:04:25.585" v="264" actId="20577"/>
              <pc2:cmMkLst xmlns:pc2="http://schemas.microsoft.com/office/powerpoint/2019/9/main/command">
                <pc:docMk/>
                <pc:sldMk cId="3034859688" sldId="561"/>
                <pc2:cmMk id="{E6AB99B1-9FEC-4361-9063-30CD1B544E2B}"/>
              </pc2:cmMkLst>
            </pc226:cmChg>
            <pc226:cmChg xmlns:pc226="http://schemas.microsoft.com/office/powerpoint/2022/06/main/command" chg="mod">
              <pc226:chgData name="Josh Cook" userId="c6a607a8-6483-4015-bbfc-83a66b302faa" providerId="ADAL" clId="{08902F26-A50E-4891-B769-8004FD0C99BA}" dt="2026-01-09T15:04:25.585" v="264" actId="20577"/>
              <pc2:cmMkLst xmlns:pc2="http://schemas.microsoft.com/office/powerpoint/2019/9/main/command">
                <pc:docMk/>
                <pc:sldMk cId="3034859688" sldId="561"/>
                <pc2:cmMk id="{69C8E3B1-22D6-4F92-9F5C-CB6D5A2B01C1}"/>
              </pc2:cmMkLst>
            </pc226:cmChg>
          </p:ext>
        </pc:extLst>
      </pc:sldChg>
      <pc:sldChg chg="modSp mod">
        <pc:chgData name="Josh Cook" userId="c6a607a8-6483-4015-bbfc-83a66b302faa" providerId="ADAL" clId="{08902F26-A50E-4891-B769-8004FD0C99BA}" dt="2026-01-08T14:04:44.867" v="3" actId="20577"/>
        <pc:sldMkLst>
          <pc:docMk/>
          <pc:sldMk cId="436146116" sldId="574"/>
        </pc:sldMkLst>
        <pc:spChg chg="mod">
          <ac:chgData name="Josh Cook" userId="c6a607a8-6483-4015-bbfc-83a66b302faa" providerId="ADAL" clId="{08902F26-A50E-4891-B769-8004FD0C99BA}" dt="2026-01-08T14:04:44.867" v="3" actId="20577"/>
          <ac:spMkLst>
            <pc:docMk/>
            <pc:sldMk cId="436146116" sldId="574"/>
            <ac:spMk id="2" creationId="{A66E0B07-7A78-687B-A04E-E33617E3F824}"/>
          </ac:spMkLst>
        </pc:spChg>
      </pc:sldChg>
      <pc:sldChg chg="modNotesTx">
        <pc:chgData name="Josh Cook" userId="c6a607a8-6483-4015-bbfc-83a66b302faa" providerId="ADAL" clId="{08902F26-A50E-4891-B769-8004FD0C99BA}" dt="2026-01-08T14:10:09.295" v="5" actId="5793"/>
        <pc:sldMkLst>
          <pc:docMk/>
          <pc:sldMk cId="1729602003" sldId="582"/>
        </pc:sldMkLst>
      </pc:sldChg>
      <pc:sldChg chg="modNotesTx">
        <pc:chgData name="Josh Cook" userId="c6a607a8-6483-4015-bbfc-83a66b302faa" providerId="ADAL" clId="{08902F26-A50E-4891-B769-8004FD0C99BA}" dt="2026-01-08T14:11:09.764" v="7" actId="5793"/>
        <pc:sldMkLst>
          <pc:docMk/>
          <pc:sldMk cId="898023367" sldId="583"/>
        </pc:sldMkLst>
      </pc:sldChg>
      <pc:sldChg chg="modSp mod modCm">
        <pc:chgData name="Josh Cook" userId="c6a607a8-6483-4015-bbfc-83a66b302faa" providerId="ADAL" clId="{08902F26-A50E-4891-B769-8004FD0C99BA}" dt="2026-01-09T15:05:19.551" v="279" actId="6549"/>
        <pc:sldMkLst>
          <pc:docMk/>
          <pc:sldMk cId="3253256149" sldId="611"/>
        </pc:sldMkLst>
        <pc:spChg chg="mod">
          <ac:chgData name="Josh Cook" userId="c6a607a8-6483-4015-bbfc-83a66b302faa" providerId="ADAL" clId="{08902F26-A50E-4891-B769-8004FD0C99BA}" dt="2026-01-09T15:05:19.551" v="279" actId="6549"/>
          <ac:spMkLst>
            <pc:docMk/>
            <pc:sldMk cId="3253256149" sldId="611"/>
            <ac:spMk id="212996"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5:05:19.551" v="279" actId="6549"/>
              <pc2:cmMkLst xmlns:pc2="http://schemas.microsoft.com/office/powerpoint/2019/9/main/command">
                <pc:docMk/>
                <pc:sldMk cId="3253256149" sldId="611"/>
                <pc2:cmMk id="{7178C968-2DDB-4CF8-93BE-940B2DB17BC3}"/>
              </pc2:cmMkLst>
            </pc226:cmChg>
          </p:ext>
        </pc:extLst>
      </pc:sldChg>
      <pc:sldChg chg="modSp mod modCm">
        <pc:chgData name="Josh Cook" userId="c6a607a8-6483-4015-bbfc-83a66b302faa" providerId="ADAL" clId="{08902F26-A50E-4891-B769-8004FD0C99BA}" dt="2026-01-09T14:44:16.079" v="73" actId="20577"/>
        <pc:sldMkLst>
          <pc:docMk/>
          <pc:sldMk cId="2106554653" sldId="616"/>
        </pc:sldMkLst>
        <pc:spChg chg="mod">
          <ac:chgData name="Josh Cook" userId="c6a607a8-6483-4015-bbfc-83a66b302faa" providerId="ADAL" clId="{08902F26-A50E-4891-B769-8004FD0C99BA}" dt="2026-01-09T14:44:16.079" v="73" actId="20577"/>
          <ac:spMkLst>
            <pc:docMk/>
            <pc:sldMk cId="2106554653" sldId="616"/>
            <ac:spMk id="215043"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4:44:16.079" v="73" actId="20577"/>
              <pc2:cmMkLst xmlns:pc2="http://schemas.microsoft.com/office/powerpoint/2019/9/main/command">
                <pc:docMk/>
                <pc:sldMk cId="2106554653" sldId="616"/>
                <pc2:cmMk id="{422ED46F-DB9C-4C3A-8CC6-FD01CBA2ED0D}"/>
              </pc2:cmMkLst>
            </pc226:cmChg>
            <pc226:cmChg xmlns:pc226="http://schemas.microsoft.com/office/powerpoint/2022/06/main/command" chg="mod">
              <pc226:chgData name="Josh Cook" userId="c6a607a8-6483-4015-bbfc-83a66b302faa" providerId="ADAL" clId="{08902F26-A50E-4891-B769-8004FD0C99BA}" dt="2026-01-09T14:44:16.079" v="73" actId="20577"/>
              <pc2:cmMkLst xmlns:pc2="http://schemas.microsoft.com/office/powerpoint/2019/9/main/command">
                <pc:docMk/>
                <pc:sldMk cId="2106554653" sldId="616"/>
                <pc2:cmMk id="{9897B290-4602-485B-8F90-9B5366D9309E}"/>
              </pc2:cmMkLst>
            </pc226:cmChg>
          </p:ext>
        </pc:extLst>
      </pc:sldChg>
      <pc:sldChg chg="modSp mod modCm">
        <pc:chgData name="Josh Cook" userId="c6a607a8-6483-4015-bbfc-83a66b302faa" providerId="ADAL" clId="{08902F26-A50E-4891-B769-8004FD0C99BA}" dt="2026-01-09T15:06:26.727" v="281" actId="20577"/>
        <pc:sldMkLst>
          <pc:docMk/>
          <pc:sldMk cId="451956363" sldId="617"/>
        </pc:sldMkLst>
        <pc:spChg chg="mod">
          <ac:chgData name="Josh Cook" userId="c6a607a8-6483-4015-bbfc-83a66b302faa" providerId="ADAL" clId="{08902F26-A50E-4891-B769-8004FD0C99BA}" dt="2026-01-09T15:06:26.727" v="281" actId="20577"/>
          <ac:spMkLst>
            <pc:docMk/>
            <pc:sldMk cId="451956363" sldId="617"/>
            <ac:spMk id="221187"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5:06:26.727" v="281" actId="20577"/>
              <pc2:cmMkLst xmlns:pc2="http://schemas.microsoft.com/office/powerpoint/2019/9/main/command">
                <pc:docMk/>
                <pc:sldMk cId="451956363" sldId="617"/>
                <pc2:cmMk id="{1FC180C3-E953-4D91-B51F-5FB18601B912}"/>
              </pc2:cmMkLst>
            </pc226:cmChg>
          </p:ext>
        </pc:extLst>
      </pc:sldChg>
      <pc:sldChg chg="modSp mod">
        <pc:chgData name="Josh Cook" userId="c6a607a8-6483-4015-bbfc-83a66b302faa" providerId="ADAL" clId="{08902F26-A50E-4891-B769-8004FD0C99BA}" dt="2026-01-09T14:46:56.054" v="75" actId="1076"/>
        <pc:sldMkLst>
          <pc:docMk/>
          <pc:sldMk cId="379336525" sldId="622"/>
        </pc:sldMkLst>
        <pc:picChg chg="mod">
          <ac:chgData name="Josh Cook" userId="c6a607a8-6483-4015-bbfc-83a66b302faa" providerId="ADAL" clId="{08902F26-A50E-4891-B769-8004FD0C99BA}" dt="2026-01-09T14:46:56.054" v="75" actId="1076"/>
          <ac:picMkLst>
            <pc:docMk/>
            <pc:sldMk cId="379336525" sldId="622"/>
            <ac:picMk id="7" creationId="{A9EF30ED-7B19-3D7B-0B37-0CF225FEB952}"/>
          </ac:picMkLst>
        </pc:picChg>
      </pc:sldChg>
      <pc:sldChg chg="modSp mod modCm">
        <pc:chgData name="Josh Cook" userId="c6a607a8-6483-4015-bbfc-83a66b302faa" providerId="ADAL" clId="{08902F26-A50E-4891-B769-8004FD0C99BA}" dt="2026-01-09T14:48:20.576" v="78" actId="20577"/>
        <pc:sldMkLst>
          <pc:docMk/>
          <pc:sldMk cId="2613957518" sldId="626"/>
        </pc:sldMkLst>
        <pc:graphicFrameChg chg="modGraphic">
          <ac:chgData name="Josh Cook" userId="c6a607a8-6483-4015-bbfc-83a66b302faa" providerId="ADAL" clId="{08902F26-A50E-4891-B769-8004FD0C99BA}" dt="2026-01-09T14:48:20.576" v="78" actId="20577"/>
          <ac:graphicFrameMkLst>
            <pc:docMk/>
            <pc:sldMk cId="2613957518" sldId="626"/>
            <ac:graphicFrameMk id="4" creationId="{BA3D4381-5708-EAB7-B0D9-ECB490517BE6}"/>
          </ac:graphicFrameMkLst>
        </pc:graphicFrameChg>
        <pc:extLst>
          <p:ext xmlns:p="http://schemas.openxmlformats.org/presentationml/2006/main" uri="{D6D511B9-2390-475A-947B-AFAB55BFBCF1}">
            <pc226:cmChg xmlns:pc226="http://schemas.microsoft.com/office/powerpoint/2022/06/main/command" chg="mod">
              <pc226:chgData name="Josh Cook" userId="c6a607a8-6483-4015-bbfc-83a66b302faa" providerId="ADAL" clId="{08902F26-A50E-4891-B769-8004FD0C99BA}" dt="2026-01-09T14:48:20.576" v="78" actId="20577"/>
              <pc2:cmMkLst xmlns:pc2="http://schemas.microsoft.com/office/powerpoint/2019/9/main/command">
                <pc:docMk/>
                <pc:sldMk cId="2613957518" sldId="626"/>
                <pc2:cmMk id="{878375F4-B363-4411-AF55-7175F142C024}"/>
              </pc2:cmMkLst>
            </pc226:cmChg>
          </p:ext>
        </pc:extLst>
      </pc:sldChg>
    </pc:docChg>
  </pc:docChgLst>
  <pc:docChgLst>
    <pc:chgData name="Josh Cook" userId="S::josh.cook@nationalgas.team::c6a607a8-6483-4015-bbfc-83a66b302faa" providerId="AD" clId="Web-{07EA2476-21F1-8006-AB59-8CF3CCD40219}"/>
    <pc:docChg chg="modSld">
      <pc:chgData name="Josh Cook" userId="S::josh.cook@nationalgas.team::c6a607a8-6483-4015-bbfc-83a66b302faa" providerId="AD" clId="Web-{07EA2476-21F1-8006-AB59-8CF3CCD40219}" dt="2026-01-09T15:50:04.466" v="24" actId="20577"/>
      <pc:docMkLst>
        <pc:docMk/>
      </pc:docMkLst>
      <pc:sldChg chg="modSp">
        <pc:chgData name="Josh Cook" userId="S::josh.cook@nationalgas.team::c6a607a8-6483-4015-bbfc-83a66b302faa" providerId="AD" clId="Web-{07EA2476-21F1-8006-AB59-8CF3CCD40219}" dt="2026-01-09T15:50:04.466" v="24" actId="20577"/>
        <pc:sldMkLst>
          <pc:docMk/>
          <pc:sldMk cId="1209146384" sldId="549"/>
        </pc:sldMkLst>
        <pc:spChg chg="mod">
          <ac:chgData name="Josh Cook" userId="S::josh.cook@nationalgas.team::c6a607a8-6483-4015-bbfc-83a66b302faa" providerId="AD" clId="Web-{07EA2476-21F1-8006-AB59-8CF3CCD40219}" dt="2026-01-09T15:50:04.466" v="24" actId="20577"/>
          <ac:spMkLst>
            <pc:docMk/>
            <pc:sldMk cId="1209146384" sldId="549"/>
            <ac:spMk id="3" creationId="{00000000-0000-0000-0000-000000000000}"/>
          </ac:spMkLst>
        </pc:spChg>
      </pc:sldChg>
    </pc:docChg>
  </pc:docChgLst>
  <pc:docChgLst>
    <pc:chgData name="Sophie Sawbridge" userId="0294f225-4fae-4f8c-8322-32edbabb1f79" providerId="ADAL" clId="{BFC7C381-FEED-4CBA-BAF5-1152473F4C91}"/>
    <pc:docChg chg="undo custSel delSld modSld">
      <pc:chgData name="Sophie Sawbridge" userId="0294f225-4fae-4f8c-8322-32edbabb1f79" providerId="ADAL" clId="{BFC7C381-FEED-4CBA-BAF5-1152473F4C91}" dt="2025-12-17T12:55:50.694" v="651" actId="1076"/>
      <pc:docMkLst>
        <pc:docMk/>
      </pc:docMkLst>
      <pc:sldChg chg="addSp delSp modSp mod">
        <pc:chgData name="Sophie Sawbridge" userId="0294f225-4fae-4f8c-8322-32edbabb1f79" providerId="ADAL" clId="{BFC7C381-FEED-4CBA-BAF5-1152473F4C91}" dt="2025-12-17T12:55:50.694" v="651" actId="1076"/>
        <pc:sldMkLst>
          <pc:docMk/>
          <pc:sldMk cId="3781000694" sldId="557"/>
        </pc:sldMkLst>
        <pc:spChg chg="mod">
          <ac:chgData name="Sophie Sawbridge" userId="0294f225-4fae-4f8c-8322-32edbabb1f79" providerId="ADAL" clId="{BFC7C381-FEED-4CBA-BAF5-1152473F4C91}" dt="2025-12-11T14:25:47.914" v="265" actId="14100"/>
          <ac:spMkLst>
            <pc:docMk/>
            <pc:sldMk cId="3781000694" sldId="557"/>
            <ac:spMk id="12" creationId="{FBAFE17B-F114-5F6C-C7FA-1466B3B478BA}"/>
          </ac:spMkLst>
        </pc:spChg>
        <pc:graphicFrameChg chg="mod modGraphic">
          <ac:chgData name="Sophie Sawbridge" userId="0294f225-4fae-4f8c-8322-32edbabb1f79" providerId="ADAL" clId="{BFC7C381-FEED-4CBA-BAF5-1152473F4C91}" dt="2025-12-17T12:55:50.694" v="651" actId="1076"/>
          <ac:graphicFrameMkLst>
            <pc:docMk/>
            <pc:sldMk cId="3781000694" sldId="557"/>
            <ac:graphicFrameMk id="2" creationId="{E10144EE-09FF-3EC9-74EB-429E40A4DB70}"/>
          </ac:graphicFrameMkLst>
        </pc:graphicFrameChg>
        <pc:graphicFrameChg chg="mod modGraphic">
          <ac:chgData name="Sophie Sawbridge" userId="0294f225-4fae-4f8c-8322-32edbabb1f79" providerId="ADAL" clId="{BFC7C381-FEED-4CBA-BAF5-1152473F4C91}" dt="2025-12-11T14:25:39.694" v="263" actId="14734"/>
          <ac:graphicFrameMkLst>
            <pc:docMk/>
            <pc:sldMk cId="3781000694" sldId="557"/>
            <ac:graphicFrameMk id="11" creationId="{359559F5-44C1-4CE2-8D6A-F0C09DA42F59}"/>
          </ac:graphicFrameMkLst>
        </pc:graphicFrameChg>
      </pc:sldChg>
      <pc:sldChg chg="addSp delSp modSp mod">
        <pc:chgData name="Sophie Sawbridge" userId="0294f225-4fae-4f8c-8322-32edbabb1f79" providerId="ADAL" clId="{BFC7C381-FEED-4CBA-BAF5-1152473F4C91}" dt="2025-12-11T14:26:32.920" v="271" actId="478"/>
        <pc:sldMkLst>
          <pc:docMk/>
          <pc:sldMk cId="3034859688" sldId="561"/>
        </pc:sldMkLst>
      </pc:sldChg>
      <pc:sldChg chg="modSp mod">
        <pc:chgData name="Sophie Sawbridge" userId="0294f225-4fae-4f8c-8322-32edbabb1f79" providerId="ADAL" clId="{BFC7C381-FEED-4CBA-BAF5-1152473F4C91}" dt="2025-12-11T14:30:35.755" v="283" actId="108"/>
        <pc:sldMkLst>
          <pc:docMk/>
          <pc:sldMk cId="3690897212" sldId="567"/>
        </pc:sldMkLst>
        <pc:spChg chg="mod">
          <ac:chgData name="Sophie Sawbridge" userId="0294f225-4fae-4f8c-8322-32edbabb1f79" providerId="ADAL" clId="{BFC7C381-FEED-4CBA-BAF5-1152473F4C91}" dt="2025-12-11T14:30:35.755" v="283" actId="108"/>
          <ac:spMkLst>
            <pc:docMk/>
            <pc:sldMk cId="3690897212" sldId="567"/>
            <ac:spMk id="159747" creationId="{00000000-0000-0000-0000-000000000000}"/>
          </ac:spMkLst>
        </pc:spChg>
      </pc:sldChg>
      <pc:sldChg chg="modSp mod">
        <pc:chgData name="Sophie Sawbridge" userId="0294f225-4fae-4f8c-8322-32edbabb1f79" providerId="ADAL" clId="{BFC7C381-FEED-4CBA-BAF5-1152473F4C91}" dt="2025-12-10T16:01:47.694" v="212" actId="20577"/>
        <pc:sldMkLst>
          <pc:docMk/>
          <pc:sldMk cId="2393495526" sldId="580"/>
        </pc:sldMkLst>
        <pc:spChg chg="mod">
          <ac:chgData name="Sophie Sawbridge" userId="0294f225-4fae-4f8c-8322-32edbabb1f79" providerId="ADAL" clId="{BFC7C381-FEED-4CBA-BAF5-1152473F4C91}" dt="2025-12-10T16:01:47.694" v="212" actId="20577"/>
          <ac:spMkLst>
            <pc:docMk/>
            <pc:sldMk cId="2393495526" sldId="580"/>
            <ac:spMk id="7" creationId="{B829907D-5003-43B5-B0F1-0902CDDFB659}"/>
          </ac:spMkLst>
        </pc:spChg>
      </pc:sldChg>
      <pc:sldChg chg="modSp mod">
        <pc:chgData name="Sophie Sawbridge" userId="0294f225-4fae-4f8c-8322-32edbabb1f79" providerId="ADAL" clId="{BFC7C381-FEED-4CBA-BAF5-1152473F4C91}" dt="2025-12-11T14:45:27.511" v="290" actId="207"/>
        <pc:sldMkLst>
          <pc:docMk/>
          <pc:sldMk cId="2474506120" sldId="581"/>
        </pc:sldMkLst>
        <pc:spChg chg="mod">
          <ac:chgData name="Sophie Sawbridge" userId="0294f225-4fae-4f8c-8322-32edbabb1f79" providerId="ADAL" clId="{BFC7C381-FEED-4CBA-BAF5-1152473F4C91}" dt="2025-12-11T14:45:27.511" v="290" actId="207"/>
          <ac:spMkLst>
            <pc:docMk/>
            <pc:sldMk cId="2474506120" sldId="581"/>
            <ac:spMk id="7" creationId="{B829907D-5003-43B5-B0F1-0902CDDFB659}"/>
          </ac:spMkLst>
        </pc:spChg>
      </pc:sldChg>
      <pc:sldChg chg="addSp delSp modSp mod">
        <pc:chgData name="Sophie Sawbridge" userId="0294f225-4fae-4f8c-8322-32edbabb1f79" providerId="ADAL" clId="{BFC7C381-FEED-4CBA-BAF5-1152473F4C91}" dt="2025-12-17T09:16:49.692" v="646" actId="14100"/>
        <pc:sldMkLst>
          <pc:docMk/>
          <pc:sldMk cId="3601899266" sldId="612"/>
        </pc:sldMkLst>
        <pc:spChg chg="add mod">
          <ac:chgData name="Sophie Sawbridge" userId="0294f225-4fae-4f8c-8322-32edbabb1f79" providerId="ADAL" clId="{BFC7C381-FEED-4CBA-BAF5-1152473F4C91}" dt="2025-12-17T09:11:57.264" v="541" actId="14100"/>
          <ac:spMkLst>
            <pc:docMk/>
            <pc:sldMk cId="3601899266" sldId="612"/>
            <ac:spMk id="6" creationId="{D42E04A2-29F5-B8DC-C3D3-AB1BFA16FC97}"/>
          </ac:spMkLst>
        </pc:spChg>
        <pc:spChg chg="add mod">
          <ac:chgData name="Sophie Sawbridge" userId="0294f225-4fae-4f8c-8322-32edbabb1f79" providerId="ADAL" clId="{BFC7C381-FEED-4CBA-BAF5-1152473F4C91}" dt="2025-12-17T09:11:49.448" v="540" actId="14100"/>
          <ac:spMkLst>
            <pc:docMk/>
            <pc:sldMk cId="3601899266" sldId="612"/>
            <ac:spMk id="7" creationId="{C1428861-FD8F-5D6F-DBE2-820CB7DFE125}"/>
          </ac:spMkLst>
        </pc:spChg>
        <pc:spChg chg="mod">
          <ac:chgData name="Sophie Sawbridge" userId="0294f225-4fae-4f8c-8322-32edbabb1f79" providerId="ADAL" clId="{BFC7C381-FEED-4CBA-BAF5-1152473F4C91}" dt="2025-12-11T16:30:44.909" v="400"/>
          <ac:spMkLst>
            <pc:docMk/>
            <pc:sldMk cId="3601899266" sldId="612"/>
            <ac:spMk id="214019" creationId="{00000000-0000-0000-0000-000000000000}"/>
          </ac:spMkLst>
        </pc:spChg>
        <pc:spChg chg="mod">
          <ac:chgData name="Sophie Sawbridge" userId="0294f225-4fae-4f8c-8322-32edbabb1f79" providerId="ADAL" clId="{BFC7C381-FEED-4CBA-BAF5-1152473F4C91}" dt="2025-12-17T09:16:49.692" v="646" actId="14100"/>
          <ac:spMkLst>
            <pc:docMk/>
            <pc:sldMk cId="3601899266" sldId="612"/>
            <ac:spMk id="214024" creationId="{00000000-0000-0000-0000-000000000000}"/>
          </ac:spMkLst>
        </pc:spChg>
        <pc:picChg chg="add mod">
          <ac:chgData name="Sophie Sawbridge" userId="0294f225-4fae-4f8c-8322-32edbabb1f79" providerId="ADAL" clId="{BFC7C381-FEED-4CBA-BAF5-1152473F4C91}" dt="2025-12-17T09:12:35.974" v="545" actId="208"/>
          <ac:picMkLst>
            <pc:docMk/>
            <pc:sldMk cId="3601899266" sldId="612"/>
            <ac:picMk id="5" creationId="{424C7CD4-C381-4C14-1A5F-70F9B9985B08}"/>
          </ac:picMkLst>
        </pc:picChg>
      </pc:sldChg>
      <pc:sldChg chg="modSp mod">
        <pc:chgData name="Sophie Sawbridge" userId="0294f225-4fae-4f8c-8322-32edbabb1f79" providerId="ADAL" clId="{BFC7C381-FEED-4CBA-BAF5-1152473F4C91}" dt="2025-12-17T09:02:15.892" v="455" actId="108"/>
        <pc:sldMkLst>
          <pc:docMk/>
          <pc:sldMk cId="2613957518" sldId="626"/>
        </pc:sldMkLst>
        <pc:graphicFrameChg chg="mod modGraphic">
          <ac:chgData name="Sophie Sawbridge" userId="0294f225-4fae-4f8c-8322-32edbabb1f79" providerId="ADAL" clId="{BFC7C381-FEED-4CBA-BAF5-1152473F4C91}" dt="2025-12-17T09:02:15.892" v="455" actId="108"/>
          <ac:graphicFrameMkLst>
            <pc:docMk/>
            <pc:sldMk cId="2613957518" sldId="626"/>
            <ac:graphicFrameMk id="4" creationId="{BA3D4381-5708-EAB7-B0D9-ECB490517BE6}"/>
          </ac:graphicFrameMkLst>
        </pc:graphicFrameChg>
      </pc:sldChg>
      <pc:sldChg chg="addSp delSp modSp mod">
        <pc:chgData name="Sophie Sawbridge" userId="0294f225-4fae-4f8c-8322-32edbabb1f79" providerId="ADAL" clId="{BFC7C381-FEED-4CBA-BAF5-1152473F4C91}" dt="2025-12-17T09:16:38.556" v="644" actId="1076"/>
        <pc:sldMkLst>
          <pc:docMk/>
          <pc:sldMk cId="304829559" sldId="641"/>
        </pc:sldMkLst>
        <pc:spChg chg="add mod">
          <ac:chgData name="Sophie Sawbridge" userId="0294f225-4fae-4f8c-8322-32edbabb1f79" providerId="ADAL" clId="{BFC7C381-FEED-4CBA-BAF5-1152473F4C91}" dt="2025-12-17T09:15:21.675" v="606" actId="14100"/>
          <ac:spMkLst>
            <pc:docMk/>
            <pc:sldMk cId="304829559" sldId="641"/>
            <ac:spMk id="8" creationId="{205F839F-FA32-D05E-407A-B915362DC44A}"/>
          </ac:spMkLst>
        </pc:spChg>
        <pc:spChg chg="add mod">
          <ac:chgData name="Sophie Sawbridge" userId="0294f225-4fae-4f8c-8322-32edbabb1f79" providerId="ADAL" clId="{BFC7C381-FEED-4CBA-BAF5-1152473F4C91}" dt="2025-12-17T09:15:27.191" v="607" actId="14100"/>
          <ac:spMkLst>
            <pc:docMk/>
            <pc:sldMk cId="304829559" sldId="641"/>
            <ac:spMk id="9" creationId="{BEF44FAB-CC45-0453-DD1E-AFD1705E2605}"/>
          </ac:spMkLst>
        </pc:spChg>
        <pc:spChg chg="mod">
          <ac:chgData name="Sophie Sawbridge" userId="0294f225-4fae-4f8c-8322-32edbabb1f79" providerId="ADAL" clId="{BFC7C381-FEED-4CBA-BAF5-1152473F4C91}" dt="2025-12-11T16:31:31.901" v="444" actId="27636"/>
          <ac:spMkLst>
            <pc:docMk/>
            <pc:sldMk cId="304829559" sldId="641"/>
            <ac:spMk id="214018" creationId="{00000000-0000-0000-0000-000000000000}"/>
          </ac:spMkLst>
        </pc:spChg>
        <pc:spChg chg="mod">
          <ac:chgData name="Sophie Sawbridge" userId="0294f225-4fae-4f8c-8322-32edbabb1f79" providerId="ADAL" clId="{BFC7C381-FEED-4CBA-BAF5-1152473F4C91}" dt="2025-12-11T16:29:54.242" v="367" actId="20577"/>
          <ac:spMkLst>
            <pc:docMk/>
            <pc:sldMk cId="304829559" sldId="641"/>
            <ac:spMk id="214019" creationId="{00000000-0000-0000-0000-000000000000}"/>
          </ac:spMkLst>
        </pc:spChg>
        <pc:spChg chg="mod">
          <ac:chgData name="Sophie Sawbridge" userId="0294f225-4fae-4f8c-8322-32edbabb1f79" providerId="ADAL" clId="{BFC7C381-FEED-4CBA-BAF5-1152473F4C91}" dt="2025-12-17T09:16:38.556" v="644" actId="1076"/>
          <ac:spMkLst>
            <pc:docMk/>
            <pc:sldMk cId="304829559" sldId="641"/>
            <ac:spMk id="214024" creationId="{00000000-0000-0000-0000-000000000000}"/>
          </ac:spMkLst>
        </pc:spChg>
        <pc:picChg chg="add mod">
          <ac:chgData name="Sophie Sawbridge" userId="0294f225-4fae-4f8c-8322-32edbabb1f79" providerId="ADAL" clId="{BFC7C381-FEED-4CBA-BAF5-1152473F4C91}" dt="2025-12-17T09:14:43.161" v="597" actId="1076"/>
          <ac:picMkLst>
            <pc:docMk/>
            <pc:sldMk cId="304829559" sldId="641"/>
            <ac:picMk id="7" creationId="{EB11FBED-3C64-2D70-4669-DC1B81F15202}"/>
          </ac:picMkLst>
        </pc:picChg>
      </pc:sldChg>
      <pc:sldChg chg="addSp delSp modSp mod">
        <pc:chgData name="Sophie Sawbridge" userId="0294f225-4fae-4f8c-8322-32edbabb1f79" providerId="ADAL" clId="{BFC7C381-FEED-4CBA-BAF5-1152473F4C91}" dt="2025-12-10T09:12:04.697" v="130" actId="20577"/>
        <pc:sldMkLst>
          <pc:docMk/>
          <pc:sldMk cId="1728666690" sldId="651"/>
        </pc:sldMkLst>
        <pc:spChg chg="mod">
          <ac:chgData name="Sophie Sawbridge" userId="0294f225-4fae-4f8c-8322-32edbabb1f79" providerId="ADAL" clId="{BFC7C381-FEED-4CBA-BAF5-1152473F4C91}" dt="2025-12-10T09:12:04.697" v="130" actId="20577"/>
          <ac:spMkLst>
            <pc:docMk/>
            <pc:sldMk cId="1728666690" sldId="651"/>
            <ac:spMk id="18" creationId="{A92D6277-CC3B-C219-C21A-EBAA474EA786}"/>
          </ac:spMkLst>
        </pc:spChg>
        <pc:graphicFrameChg chg="add mod modGraphic">
          <ac:chgData name="Sophie Sawbridge" userId="0294f225-4fae-4f8c-8322-32edbabb1f79" providerId="ADAL" clId="{BFC7C381-FEED-4CBA-BAF5-1152473F4C91}" dt="2025-12-10T09:11:48.922" v="128" actId="1076"/>
          <ac:graphicFrameMkLst>
            <pc:docMk/>
            <pc:sldMk cId="1728666690" sldId="651"/>
            <ac:graphicFrameMk id="3" creationId="{8F15921F-4BD9-D9EA-0522-25D40D3A783A}"/>
          </ac:graphicFrameMkLst>
        </pc:graphicFrameChg>
      </pc:sldChg>
      <pc:sldMasterChg chg="delSldLayout">
        <pc:chgData name="Sophie Sawbridge" userId="0294f225-4fae-4f8c-8322-32edbabb1f79" providerId="ADAL" clId="{BFC7C381-FEED-4CBA-BAF5-1152473F4C91}" dt="2025-12-11T14:27:41.101" v="272" actId="47"/>
        <pc:sldMasterMkLst>
          <pc:docMk/>
          <pc:sldMasterMk cId="976837709" sldId="2147483648"/>
        </pc:sldMasterMkLst>
      </pc:sldMasterChg>
    </pc:docChg>
  </pc:docChgLst>
  <pc:docChgLst>
    <pc:chgData name="Josh Cook" userId="S::josh.cook@nationalgas.team::c6a607a8-6483-4015-bbfc-83a66b302faa" providerId="AD" clId="Web-{119DDECD-CFF0-A9A4-8280-A3B17090444F}"/>
    <pc:docChg chg="addSld modSld">
      <pc:chgData name="Josh Cook" userId="S::josh.cook@nationalgas.team::c6a607a8-6483-4015-bbfc-83a66b302faa" providerId="AD" clId="Web-{119DDECD-CFF0-A9A4-8280-A3B17090444F}" dt="2026-01-09T13:39:54.317" v="36" actId="20577"/>
      <pc:docMkLst>
        <pc:docMk/>
      </pc:docMkLst>
      <pc:sldChg chg="modSp modCm">
        <pc:chgData name="Josh Cook" userId="S::josh.cook@nationalgas.team::c6a607a8-6483-4015-bbfc-83a66b302faa" providerId="AD" clId="Web-{119DDECD-CFF0-A9A4-8280-A3B17090444F}" dt="2026-01-09T13:39:54.317" v="36" actId="20577"/>
        <pc:sldMkLst>
          <pc:docMk/>
          <pc:sldMk cId="3034859688" sldId="561"/>
        </pc:sldMkLst>
        <pc:spChg chg="mod">
          <ac:chgData name="Josh Cook" userId="S::josh.cook@nationalgas.team::c6a607a8-6483-4015-bbfc-83a66b302faa" providerId="AD" clId="Web-{119DDECD-CFF0-A9A4-8280-A3B17090444F}" dt="2026-01-09T13:39:54.317" v="36" actId="20577"/>
          <ac:spMkLst>
            <pc:docMk/>
            <pc:sldMk cId="3034859688" sldId="561"/>
            <ac:spMk id="152579" creationId="{00000000-0000-0000-0000-000000000000}"/>
          </ac:spMkLst>
        </pc:spChg>
        <pc:extLst>
          <p:ext xmlns:p="http://schemas.openxmlformats.org/presentationml/2006/main" uri="{D6D511B9-2390-475A-947B-AFAB55BFBCF1}">
            <pc226:cmChg xmlns:pc226="http://schemas.microsoft.com/office/powerpoint/2022/06/main/command" chg="mod">
              <pc226:chgData name="Josh Cook" userId="S::josh.cook@nationalgas.team::c6a607a8-6483-4015-bbfc-83a66b302faa" providerId="AD" clId="Web-{119DDECD-CFF0-A9A4-8280-A3B17090444F}" dt="2026-01-09T13:39:52.238" v="35" actId="20577"/>
              <pc2:cmMkLst xmlns:pc2="http://schemas.microsoft.com/office/powerpoint/2019/9/main/command">
                <pc:docMk/>
                <pc:sldMk cId="3034859688" sldId="561"/>
                <pc2:cmMk id="{E6AB99B1-9FEC-4361-9063-30CD1B544E2B}"/>
              </pc2:cmMkLst>
            </pc226:cmChg>
            <pc226:cmChg xmlns:pc226="http://schemas.microsoft.com/office/powerpoint/2022/06/main/command" chg="mod">
              <pc226:chgData name="Josh Cook" userId="S::josh.cook@nationalgas.team::c6a607a8-6483-4015-bbfc-83a66b302faa" providerId="AD" clId="Web-{119DDECD-CFF0-A9A4-8280-A3B17090444F}" dt="2026-01-09T13:39:52.238" v="35" actId="20577"/>
              <pc2:cmMkLst xmlns:pc2="http://schemas.microsoft.com/office/powerpoint/2019/9/main/command">
                <pc:docMk/>
                <pc:sldMk cId="3034859688" sldId="561"/>
                <pc2:cmMk id="{69C8E3B1-22D6-4F92-9F5C-CB6D5A2B01C1}"/>
              </pc2:cmMkLst>
            </pc226:cmChg>
          </p:ext>
        </pc:extLst>
      </pc:sldChg>
      <pc:sldChg chg="addSp delSp modSp add">
        <pc:chgData name="Josh Cook" userId="S::josh.cook@nationalgas.team::c6a607a8-6483-4015-bbfc-83a66b302faa" providerId="AD" clId="Web-{119DDECD-CFF0-A9A4-8280-A3B17090444F}" dt="2026-01-09T13:34:58.641" v="2"/>
        <pc:sldMkLst>
          <pc:docMk/>
          <pc:sldMk cId="2552667279" sldId="655"/>
        </pc:sldMkLst>
        <pc:spChg chg="del">
          <ac:chgData name="Josh Cook" userId="S::josh.cook@nationalgas.team::c6a607a8-6483-4015-bbfc-83a66b302faa" providerId="AD" clId="Web-{119DDECD-CFF0-A9A4-8280-A3B17090444F}" dt="2026-01-09T13:34:55" v="1"/>
          <ac:spMkLst>
            <pc:docMk/>
            <pc:sldMk cId="2552667279" sldId="655"/>
            <ac:spMk id="8" creationId="{00000000-0000-0000-0000-000000000000}"/>
          </ac:spMkLst>
        </pc:spChg>
        <pc:spChg chg="add del mod">
          <ac:chgData name="Josh Cook" userId="S::josh.cook@nationalgas.team::c6a607a8-6483-4015-bbfc-83a66b302faa" providerId="AD" clId="Web-{119DDECD-CFF0-A9A4-8280-A3B17090444F}" dt="2026-01-09T13:34:58.641" v="2"/>
          <ac:spMkLst>
            <pc:docMk/>
            <pc:sldMk cId="2552667279" sldId="655"/>
            <ac:spMk id="11" creationId="{2D51BA81-4984-02D4-EF33-62F4F83C3452}"/>
          </ac:spMkLst>
        </pc:spChg>
      </pc:sldChg>
      <pc:sldMasterChg chg="addSldLayout">
        <pc:chgData name="Josh Cook" userId="S::josh.cook@nationalgas.team::c6a607a8-6483-4015-bbfc-83a66b302faa" providerId="AD" clId="Web-{119DDECD-CFF0-A9A4-8280-A3B17090444F}" dt="2026-01-09T13:34:49.359" v="0"/>
        <pc:sldMasterMkLst>
          <pc:docMk/>
          <pc:sldMasterMk cId="976837709" sldId="2147483648"/>
        </pc:sldMasterMkLst>
        <pc:sldLayoutChg chg="add replId">
          <pc:chgData name="Josh Cook" userId="S::josh.cook@nationalgas.team::c6a607a8-6483-4015-bbfc-83a66b302faa" providerId="AD" clId="Web-{119DDECD-CFF0-A9A4-8280-A3B17090444F}" dt="2026-01-09T13:34:49.359" v="0"/>
          <pc:sldLayoutMkLst>
            <pc:docMk/>
            <pc:sldMasterMk cId="976837709" sldId="2147483648"/>
            <pc:sldLayoutMk cId="3317317606" sldId="2147483685"/>
          </pc:sldLayoutMkLst>
        </pc:sldLayoutChg>
      </pc:sldMasterChg>
    </pc:docChg>
  </pc:docChgLst>
  <pc:docChgLst>
    <pc:chgData name="Josh Cook" userId="S::josh.cook@nationalgas.team::c6a607a8-6483-4015-bbfc-83a66b302faa" providerId="AD" clId="Web-{AE973345-E0B8-90C1-7CAD-8E4D48343937}"/>
    <pc:docChg chg="modSld">
      <pc:chgData name="Josh Cook" userId="S::josh.cook@nationalgas.team::c6a607a8-6483-4015-bbfc-83a66b302faa" providerId="AD" clId="Web-{AE973345-E0B8-90C1-7CAD-8E4D48343937}" dt="2026-01-08T15:01:27.840" v="2"/>
      <pc:docMkLst>
        <pc:docMk/>
      </pc:docMkLst>
      <pc:sldChg chg="addSp delSp modSp">
        <pc:chgData name="Josh Cook" userId="S::josh.cook@nationalgas.team::c6a607a8-6483-4015-bbfc-83a66b302faa" providerId="AD" clId="Web-{AE973345-E0B8-90C1-7CAD-8E4D48343937}" dt="2026-01-08T15:01:27.840" v="2"/>
        <pc:sldMkLst>
          <pc:docMk/>
          <pc:sldMk cId="1214059104" sldId="637"/>
        </pc:sldMkLst>
        <pc:spChg chg="add del mod">
          <ac:chgData name="Josh Cook" userId="S::josh.cook@nationalgas.team::c6a607a8-6483-4015-bbfc-83a66b302faa" providerId="AD" clId="Web-{AE973345-E0B8-90C1-7CAD-8E4D48343937}" dt="2026-01-08T15:01:27.840" v="2"/>
          <ac:spMkLst>
            <pc:docMk/>
            <pc:sldMk cId="1214059104" sldId="637"/>
            <ac:spMk id="3" creationId="{ADA0EBB9-125E-A761-C498-9AF986325619}"/>
          </ac:spMkLst>
        </pc:spChg>
        <pc:spChg chg="del">
          <ac:chgData name="Josh Cook" userId="S::josh.cook@nationalgas.team::c6a607a8-6483-4015-bbfc-83a66b302faa" providerId="AD" clId="Web-{AE973345-E0B8-90C1-7CAD-8E4D48343937}" dt="2026-01-08T15:01:18.355" v="0"/>
          <ac:spMkLst>
            <pc:docMk/>
            <pc:sldMk cId="1214059104" sldId="637"/>
            <ac:spMk id="5" creationId="{00000000-0000-0000-0000-000000000000}"/>
          </ac:spMkLst>
        </pc:spChg>
      </pc:sldChg>
    </pc:docChg>
  </pc:docChgLst>
  <pc:docChgLst>
    <pc:chgData name="Angela Steward" userId="3dd85677-fc45-4374-8a2c-bef6bb6f65c5" providerId="ADAL" clId="{5F6C1854-AD97-44BF-A7B7-F8F60D7D9700}"/>
    <pc:docChg chg="undo custSel modSld">
      <pc:chgData name="Angela Steward" userId="3dd85677-fc45-4374-8a2c-bef6bb6f65c5" providerId="ADAL" clId="{5F6C1854-AD97-44BF-A7B7-F8F60D7D9700}" dt="2026-01-09T12:42:40.702" v="290" actId="20577"/>
      <pc:docMkLst>
        <pc:docMk/>
      </pc:docMkLst>
      <pc:sldChg chg="modSp mod modCm">
        <pc:chgData name="Angela Steward" userId="3dd85677-fc45-4374-8a2c-bef6bb6f65c5" providerId="ADAL" clId="{5F6C1854-AD97-44BF-A7B7-F8F60D7D9700}" dt="2026-01-09T12:08:10.083" v="68" actId="115"/>
        <pc:sldMkLst>
          <pc:docMk/>
          <pc:sldMk cId="3034859688" sldId="561"/>
        </pc:sldMkLst>
        <pc:spChg chg="mod">
          <ac:chgData name="Angela Steward" userId="3dd85677-fc45-4374-8a2c-bef6bb6f65c5" providerId="ADAL" clId="{5F6C1854-AD97-44BF-A7B7-F8F60D7D9700}" dt="2026-01-09T12:08:10.083" v="68" actId="115"/>
          <ac:spMkLst>
            <pc:docMk/>
            <pc:sldMk cId="3034859688" sldId="561"/>
            <ac:spMk id="152579" creationId="{00000000-0000-0000-0000-000000000000}"/>
          </ac:spMkLst>
        </pc:sp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07:58.786" v="67" actId="20577"/>
              <pc2:cmMkLst xmlns:pc2="http://schemas.microsoft.com/office/powerpoint/2019/9/main/command">
                <pc:docMk/>
                <pc:sldMk cId="3034859688" sldId="561"/>
                <pc2:cmMk id="{E6AB99B1-9FEC-4361-9063-30CD1B544E2B}"/>
              </pc2:cmMkLst>
            </pc226:cmChg>
            <pc226:cmChg xmlns:pc226="http://schemas.microsoft.com/office/powerpoint/2022/06/main/command" chg="mod">
              <pc226:chgData name="Angela Steward" userId="3dd85677-fc45-4374-8a2c-bef6bb6f65c5" providerId="ADAL" clId="{5F6C1854-AD97-44BF-A7B7-F8F60D7D9700}" dt="2026-01-09T12:07:58.786" v="67" actId="20577"/>
              <pc2:cmMkLst xmlns:pc2="http://schemas.microsoft.com/office/powerpoint/2019/9/main/command">
                <pc:docMk/>
                <pc:sldMk cId="3034859688" sldId="561"/>
                <pc2:cmMk id="{69C8E3B1-22D6-4F92-9F5C-CB6D5A2B01C1}"/>
              </pc2:cmMkLst>
            </pc226:cmChg>
          </p:ext>
        </pc:extLst>
      </pc:sldChg>
      <pc:sldChg chg="addSp delSp modSp mod">
        <pc:chgData name="Angela Steward" userId="3dd85677-fc45-4374-8a2c-bef6bb6f65c5" providerId="ADAL" clId="{5F6C1854-AD97-44BF-A7B7-F8F60D7D9700}" dt="2026-01-08T14:55:28.687" v="6" actId="1076"/>
        <pc:sldMkLst>
          <pc:docMk/>
          <pc:sldMk cId="771357207" sldId="562"/>
        </pc:sldMkLst>
        <pc:picChg chg="add mod">
          <ac:chgData name="Angela Steward" userId="3dd85677-fc45-4374-8a2c-bef6bb6f65c5" providerId="ADAL" clId="{5F6C1854-AD97-44BF-A7B7-F8F60D7D9700}" dt="2026-01-08T14:55:28.687" v="6" actId="1076"/>
          <ac:picMkLst>
            <pc:docMk/>
            <pc:sldMk cId="771357207" sldId="562"/>
            <ac:picMk id="3" creationId="{E7672CB4-2C7B-09A3-9D1A-C693394417FB}"/>
          </ac:picMkLst>
        </pc:picChg>
        <pc:picChg chg="del">
          <ac:chgData name="Angela Steward" userId="3dd85677-fc45-4374-8a2c-bef6bb6f65c5" providerId="ADAL" clId="{5F6C1854-AD97-44BF-A7B7-F8F60D7D9700}" dt="2026-01-08T14:55:12.192" v="2" actId="478"/>
          <ac:picMkLst>
            <pc:docMk/>
            <pc:sldMk cId="771357207" sldId="562"/>
            <ac:picMk id="6" creationId="{799DCD91-D830-4509-BD97-C71DBB652937}"/>
          </ac:picMkLst>
        </pc:picChg>
      </pc:sldChg>
      <pc:sldChg chg="modSp mod">
        <pc:chgData name="Angela Steward" userId="3dd85677-fc45-4374-8a2c-bef6bb6f65c5" providerId="ADAL" clId="{5F6C1854-AD97-44BF-A7B7-F8F60D7D9700}" dt="2026-01-08T14:59:04.506" v="23" actId="15"/>
        <pc:sldMkLst>
          <pc:docMk/>
          <pc:sldMk cId="2810639597" sldId="565"/>
        </pc:sldMkLst>
        <pc:spChg chg="mod">
          <ac:chgData name="Angela Steward" userId="3dd85677-fc45-4374-8a2c-bef6bb6f65c5" providerId="ADAL" clId="{5F6C1854-AD97-44BF-A7B7-F8F60D7D9700}" dt="2026-01-08T14:59:04.506" v="23" actId="15"/>
          <ac:spMkLst>
            <pc:docMk/>
            <pc:sldMk cId="2810639597" sldId="565"/>
            <ac:spMk id="156675" creationId="{00000000-0000-0000-0000-000000000000}"/>
          </ac:spMkLst>
        </pc:spChg>
      </pc:sldChg>
      <pc:sldChg chg="addSp delSp modSp mod modCm">
        <pc:chgData name="Angela Steward" userId="3dd85677-fc45-4374-8a2c-bef6bb6f65c5" providerId="ADAL" clId="{5F6C1854-AD97-44BF-A7B7-F8F60D7D9700}" dt="2026-01-09T12:14:07.192" v="181" actId="14100"/>
        <pc:sldMkLst>
          <pc:docMk/>
          <pc:sldMk cId="2106554653" sldId="616"/>
        </pc:sldMkLst>
        <pc:spChg chg="mod">
          <ac:chgData name="Angela Steward" userId="3dd85677-fc45-4374-8a2c-bef6bb6f65c5" providerId="ADAL" clId="{5F6C1854-AD97-44BF-A7B7-F8F60D7D9700}" dt="2026-01-09T12:13:24.499" v="177" actId="20577"/>
          <ac:spMkLst>
            <pc:docMk/>
            <pc:sldMk cId="2106554653" sldId="616"/>
            <ac:spMk id="215043" creationId="{00000000-0000-0000-0000-000000000000}"/>
          </ac:spMkLst>
        </pc:spChg>
        <pc:picChg chg="add mod">
          <ac:chgData name="Angela Steward" userId="3dd85677-fc45-4374-8a2c-bef6bb6f65c5" providerId="ADAL" clId="{5F6C1854-AD97-44BF-A7B7-F8F60D7D9700}" dt="2026-01-09T12:14:07.192" v="181" actId="14100"/>
          <ac:picMkLst>
            <pc:docMk/>
            <pc:sldMk cId="2106554653" sldId="616"/>
            <ac:picMk id="2" creationId="{4FDF0CB8-9FEF-F2F2-D0C7-005CC9C0B164}"/>
          </ac:picMkLst>
        </pc:picChg>
        <pc:picChg chg="del">
          <ac:chgData name="Angela Steward" userId="3dd85677-fc45-4374-8a2c-bef6bb6f65c5" providerId="ADAL" clId="{5F6C1854-AD97-44BF-A7B7-F8F60D7D9700}" dt="2026-01-09T12:13:56.146" v="178" actId="478"/>
          <ac:picMkLst>
            <pc:docMk/>
            <pc:sldMk cId="2106554653" sldId="616"/>
            <ac:picMk id="5" creationId="{170757CD-6ED1-4B15-963A-F12E2D64F755}"/>
          </ac:picMkLst>
        </pc:pic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13:24.499" v="177" actId="20577"/>
              <pc2:cmMkLst xmlns:pc2="http://schemas.microsoft.com/office/powerpoint/2019/9/main/command">
                <pc:docMk/>
                <pc:sldMk cId="2106554653" sldId="616"/>
                <pc2:cmMk id="{422ED46F-DB9C-4C3A-8CC6-FD01CBA2ED0D}"/>
              </pc2:cmMkLst>
            </pc226:cmChg>
            <pc226:cmChg xmlns:pc226="http://schemas.microsoft.com/office/powerpoint/2022/06/main/command" chg="mod">
              <pc226:chgData name="Angela Steward" userId="3dd85677-fc45-4374-8a2c-bef6bb6f65c5" providerId="ADAL" clId="{5F6C1854-AD97-44BF-A7B7-F8F60D7D9700}" dt="2026-01-09T12:13:24.499" v="177" actId="20577"/>
              <pc2:cmMkLst xmlns:pc2="http://schemas.microsoft.com/office/powerpoint/2019/9/main/command">
                <pc:docMk/>
                <pc:sldMk cId="2106554653" sldId="616"/>
                <pc2:cmMk id="{9897B290-4602-485B-8F90-9B5366D9309E}"/>
              </pc2:cmMkLst>
            </pc226:cmChg>
          </p:ext>
        </pc:extLst>
      </pc:sldChg>
      <pc:sldChg chg="addSp delSp modSp mod modCm">
        <pc:chgData name="Angela Steward" userId="3dd85677-fc45-4374-8a2c-bef6bb6f65c5" providerId="ADAL" clId="{5F6C1854-AD97-44BF-A7B7-F8F60D7D9700}" dt="2026-01-09T12:19:27.825" v="206" actId="20577"/>
        <pc:sldMkLst>
          <pc:docMk/>
          <pc:sldMk cId="451956363" sldId="617"/>
        </pc:sldMkLst>
        <pc:spChg chg="mod">
          <ac:chgData name="Angela Steward" userId="3dd85677-fc45-4374-8a2c-bef6bb6f65c5" providerId="ADAL" clId="{5F6C1854-AD97-44BF-A7B7-F8F60D7D9700}" dt="2026-01-09T12:19:27.825" v="206" actId="20577"/>
          <ac:spMkLst>
            <pc:docMk/>
            <pc:sldMk cId="451956363" sldId="617"/>
            <ac:spMk id="2" creationId="{8B4C3937-5268-8D81-566A-43BF94F68E64}"/>
          </ac:spMkLst>
        </pc:spChg>
        <pc:spChg chg="mod">
          <ac:chgData name="Angela Steward" userId="3dd85677-fc45-4374-8a2c-bef6bb6f65c5" providerId="ADAL" clId="{5F6C1854-AD97-44BF-A7B7-F8F60D7D9700}" dt="2026-01-09T12:17:21.444" v="183" actId="20577"/>
          <ac:spMkLst>
            <pc:docMk/>
            <pc:sldMk cId="451956363" sldId="617"/>
            <ac:spMk id="221187" creationId="{00000000-0000-0000-0000-000000000000}"/>
          </ac:spMkLst>
        </pc:spChg>
        <pc:picChg chg="del">
          <ac:chgData name="Angela Steward" userId="3dd85677-fc45-4374-8a2c-bef6bb6f65c5" providerId="ADAL" clId="{5F6C1854-AD97-44BF-A7B7-F8F60D7D9700}" dt="2026-01-09T12:17:46.765" v="186" actId="21"/>
          <ac:picMkLst>
            <pc:docMk/>
            <pc:sldMk cId="451956363" sldId="617"/>
            <ac:picMk id="3" creationId="{C2849290-1B4D-2F31-4119-AF76D42F854A}"/>
          </ac:picMkLst>
        </pc:picChg>
        <pc:picChg chg="add mod">
          <ac:chgData name="Angela Steward" userId="3dd85677-fc45-4374-8a2c-bef6bb6f65c5" providerId="ADAL" clId="{5F6C1854-AD97-44BF-A7B7-F8F60D7D9700}" dt="2026-01-09T12:18:30.034" v="190" actId="14100"/>
          <ac:picMkLst>
            <pc:docMk/>
            <pc:sldMk cId="451956363" sldId="617"/>
            <ac:picMk id="5" creationId="{98D86027-3CD9-E16A-29A2-F8F78E1C3AD4}"/>
          </ac:picMkLst>
        </pc:pic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19:27.825" v="206" actId="20577"/>
              <pc2:cmMkLst xmlns:pc2="http://schemas.microsoft.com/office/powerpoint/2019/9/main/command">
                <pc:docMk/>
                <pc:sldMk cId="451956363" sldId="617"/>
                <pc2:cmMk id="{30F98590-8D3A-4C7F-AE25-48B21B25ABA6}"/>
              </pc2:cmMkLst>
            </pc226:cmChg>
            <pc226:cmChg xmlns:pc226="http://schemas.microsoft.com/office/powerpoint/2022/06/main/command" chg="mod">
              <pc226:chgData name="Angela Steward" userId="3dd85677-fc45-4374-8a2c-bef6bb6f65c5" providerId="ADAL" clId="{5F6C1854-AD97-44BF-A7B7-F8F60D7D9700}" dt="2026-01-09T12:17:21.444" v="183" actId="20577"/>
              <pc2:cmMkLst xmlns:pc2="http://schemas.microsoft.com/office/powerpoint/2019/9/main/command">
                <pc:docMk/>
                <pc:sldMk cId="451956363" sldId="617"/>
                <pc2:cmMk id="{1FC180C3-E953-4D91-B51F-5FB18601B912}"/>
              </pc2:cmMkLst>
            </pc226:cmChg>
          </p:ext>
        </pc:extLst>
      </pc:sldChg>
      <pc:sldChg chg="addSp delSp modSp mod modCm">
        <pc:chgData name="Angela Steward" userId="3dd85677-fc45-4374-8a2c-bef6bb6f65c5" providerId="ADAL" clId="{5F6C1854-AD97-44BF-A7B7-F8F60D7D9700}" dt="2026-01-09T12:30:37.232" v="221" actId="20577"/>
        <pc:sldMkLst>
          <pc:docMk/>
          <pc:sldMk cId="870418111" sldId="620"/>
        </pc:sldMkLst>
        <pc:spChg chg="mod">
          <ac:chgData name="Angela Steward" userId="3dd85677-fc45-4374-8a2c-bef6bb6f65c5" providerId="ADAL" clId="{5F6C1854-AD97-44BF-A7B7-F8F60D7D9700}" dt="2026-01-09T12:30:37.232" v="221" actId="20577"/>
          <ac:spMkLst>
            <pc:docMk/>
            <pc:sldMk cId="870418111" sldId="620"/>
            <ac:spMk id="224259" creationId="{00000000-0000-0000-0000-000000000000}"/>
          </ac:spMkLst>
        </pc:spChg>
        <pc:picChg chg="add mod">
          <ac:chgData name="Angela Steward" userId="3dd85677-fc45-4374-8a2c-bef6bb6f65c5" providerId="ADAL" clId="{5F6C1854-AD97-44BF-A7B7-F8F60D7D9700}" dt="2026-01-09T12:30:28.485" v="209" actId="1076"/>
          <ac:picMkLst>
            <pc:docMk/>
            <pc:sldMk cId="870418111" sldId="620"/>
            <ac:picMk id="3" creationId="{1D85E36C-F78C-B862-B374-152F8B88F6D4}"/>
          </ac:picMkLst>
        </pc:picChg>
        <pc:picChg chg="del">
          <ac:chgData name="Angela Steward" userId="3dd85677-fc45-4374-8a2c-bef6bb6f65c5" providerId="ADAL" clId="{5F6C1854-AD97-44BF-A7B7-F8F60D7D9700}" dt="2026-01-09T12:30:21.611" v="207" actId="478"/>
          <ac:picMkLst>
            <pc:docMk/>
            <pc:sldMk cId="870418111" sldId="620"/>
            <ac:picMk id="4" creationId="{9DBF82D9-374E-4F94-9084-6E55F72DFCB4}"/>
          </ac:picMkLst>
        </pc:pic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30:37.232" v="221" actId="20577"/>
              <pc2:cmMkLst xmlns:pc2="http://schemas.microsoft.com/office/powerpoint/2019/9/main/command">
                <pc:docMk/>
                <pc:sldMk cId="870418111" sldId="620"/>
                <pc2:cmMk id="{0E7B189A-E31E-4DC3-A587-B3ACD4B045D9}"/>
              </pc2:cmMkLst>
            </pc226:cmChg>
          </p:ext>
        </pc:extLst>
      </pc:sldChg>
      <pc:sldChg chg="addSp delSp modSp mod">
        <pc:chgData name="Angela Steward" userId="3dd85677-fc45-4374-8a2c-bef6bb6f65c5" providerId="ADAL" clId="{5F6C1854-AD97-44BF-A7B7-F8F60D7D9700}" dt="2026-01-09T12:32:17.191" v="227" actId="1076"/>
        <pc:sldMkLst>
          <pc:docMk/>
          <pc:sldMk cId="1895380198" sldId="621"/>
        </pc:sldMkLst>
        <pc:picChg chg="add del mod">
          <ac:chgData name="Angela Steward" userId="3dd85677-fc45-4374-8a2c-bef6bb6f65c5" providerId="ADAL" clId="{5F6C1854-AD97-44BF-A7B7-F8F60D7D9700}" dt="2026-01-09T12:32:07.603" v="225" actId="478"/>
          <ac:picMkLst>
            <pc:docMk/>
            <pc:sldMk cId="1895380198" sldId="621"/>
            <ac:picMk id="3" creationId="{4E55F574-8764-7D41-FB7F-B83D864139CE}"/>
          </ac:picMkLst>
        </pc:picChg>
        <pc:picChg chg="del">
          <ac:chgData name="Angela Steward" userId="3dd85677-fc45-4374-8a2c-bef6bb6f65c5" providerId="ADAL" clId="{5F6C1854-AD97-44BF-A7B7-F8F60D7D9700}" dt="2026-01-09T12:31:46.042" v="222" actId="478"/>
          <ac:picMkLst>
            <pc:docMk/>
            <pc:sldMk cId="1895380198" sldId="621"/>
            <ac:picMk id="4" creationId="{BAE6EF3F-A5B3-4ED2-B00F-ACD00D5644D1}"/>
          </ac:picMkLst>
        </pc:picChg>
        <pc:picChg chg="add mod">
          <ac:chgData name="Angela Steward" userId="3dd85677-fc45-4374-8a2c-bef6bb6f65c5" providerId="ADAL" clId="{5F6C1854-AD97-44BF-A7B7-F8F60D7D9700}" dt="2026-01-09T12:32:17.191" v="227" actId="1076"/>
          <ac:picMkLst>
            <pc:docMk/>
            <pc:sldMk cId="1895380198" sldId="621"/>
            <ac:picMk id="6" creationId="{90A5275D-E9FF-86F4-881D-A462D506B6CD}"/>
          </ac:picMkLst>
        </pc:picChg>
      </pc:sldChg>
      <pc:sldChg chg="addSp delSp modSp mod">
        <pc:chgData name="Angela Steward" userId="3dd85677-fc45-4374-8a2c-bef6bb6f65c5" providerId="ADAL" clId="{5F6C1854-AD97-44BF-A7B7-F8F60D7D9700}" dt="2026-01-09T12:35:32.907" v="236" actId="14100"/>
        <pc:sldMkLst>
          <pc:docMk/>
          <pc:sldMk cId="379336525" sldId="622"/>
        </pc:sldMkLst>
        <pc:picChg chg="del">
          <ac:chgData name="Angela Steward" userId="3dd85677-fc45-4374-8a2c-bef6bb6f65c5" providerId="ADAL" clId="{5F6C1854-AD97-44BF-A7B7-F8F60D7D9700}" dt="2026-01-09T12:33:59.720" v="228" actId="478"/>
          <ac:picMkLst>
            <pc:docMk/>
            <pc:sldMk cId="379336525" sldId="622"/>
            <ac:picMk id="2" creationId="{00000000-0000-0000-0000-000000000000}"/>
          </ac:picMkLst>
        </pc:picChg>
        <pc:picChg chg="add del">
          <ac:chgData name="Angela Steward" userId="3dd85677-fc45-4374-8a2c-bef6bb6f65c5" providerId="ADAL" clId="{5F6C1854-AD97-44BF-A7B7-F8F60D7D9700}" dt="2026-01-09T12:34:52.140" v="230" actId="21"/>
          <ac:picMkLst>
            <pc:docMk/>
            <pc:sldMk cId="379336525" sldId="622"/>
            <ac:picMk id="4" creationId="{78FC5E17-3B70-6790-0194-E69C56C74182}"/>
          </ac:picMkLst>
        </pc:picChg>
        <pc:picChg chg="add del mod">
          <ac:chgData name="Angela Steward" userId="3dd85677-fc45-4374-8a2c-bef6bb6f65c5" providerId="ADAL" clId="{5F6C1854-AD97-44BF-A7B7-F8F60D7D9700}" dt="2026-01-09T12:35:00.310" v="233" actId="21"/>
          <ac:picMkLst>
            <pc:docMk/>
            <pc:sldMk cId="379336525" sldId="622"/>
            <ac:picMk id="5" creationId="{78FC5E17-3B70-6790-0194-E69C56C74182}"/>
          </ac:picMkLst>
        </pc:picChg>
        <pc:picChg chg="add mod">
          <ac:chgData name="Angela Steward" userId="3dd85677-fc45-4374-8a2c-bef6bb6f65c5" providerId="ADAL" clId="{5F6C1854-AD97-44BF-A7B7-F8F60D7D9700}" dt="2026-01-09T12:35:32.907" v="236" actId="14100"/>
          <ac:picMkLst>
            <pc:docMk/>
            <pc:sldMk cId="379336525" sldId="622"/>
            <ac:picMk id="7" creationId="{A9EF30ED-7B19-3D7B-0B37-0CF225FEB952}"/>
          </ac:picMkLst>
        </pc:picChg>
      </pc:sldChg>
      <pc:sldChg chg="modSp mod modCm">
        <pc:chgData name="Angela Steward" userId="3dd85677-fc45-4374-8a2c-bef6bb6f65c5" providerId="ADAL" clId="{5F6C1854-AD97-44BF-A7B7-F8F60D7D9700}" dt="2026-01-09T12:42:40.702" v="290" actId="20577"/>
        <pc:sldMkLst>
          <pc:docMk/>
          <pc:sldMk cId="2613957518" sldId="626"/>
        </pc:sldMkLst>
        <pc:graphicFrameChg chg="mod modGraphic">
          <ac:chgData name="Angela Steward" userId="3dd85677-fc45-4374-8a2c-bef6bb6f65c5" providerId="ADAL" clId="{5F6C1854-AD97-44BF-A7B7-F8F60D7D9700}" dt="2026-01-09T12:42:40.702" v="290" actId="20577"/>
          <ac:graphicFrameMkLst>
            <pc:docMk/>
            <pc:sldMk cId="2613957518" sldId="626"/>
            <ac:graphicFrameMk id="4" creationId="{BA3D4381-5708-EAB7-B0D9-ECB490517BE6}"/>
          </ac:graphicFrameMkLst>
        </pc:graphicFrame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42:40.702" v="290" actId="20577"/>
              <pc2:cmMkLst xmlns:pc2="http://schemas.microsoft.com/office/powerpoint/2019/9/main/command">
                <pc:docMk/>
                <pc:sldMk cId="2613957518" sldId="626"/>
                <pc2:cmMk id="{878375F4-B363-4411-AF55-7175F142C024}"/>
              </pc2:cmMkLst>
            </pc226:cmChg>
          </p:ext>
        </pc:extLst>
      </pc:sldChg>
      <pc:sldChg chg="modSp mod modCm">
        <pc:chgData name="Angela Steward" userId="3dd85677-fc45-4374-8a2c-bef6bb6f65c5" providerId="ADAL" clId="{5F6C1854-AD97-44BF-A7B7-F8F60D7D9700}" dt="2026-01-09T12:36:59.840" v="264" actId="20577"/>
        <pc:sldMkLst>
          <pc:docMk/>
          <pc:sldMk cId="263394501" sldId="642"/>
        </pc:sldMkLst>
        <pc:spChg chg="mod">
          <ac:chgData name="Angela Steward" userId="3dd85677-fc45-4374-8a2c-bef6bb6f65c5" providerId="ADAL" clId="{5F6C1854-AD97-44BF-A7B7-F8F60D7D9700}" dt="2026-01-09T12:36:59.840" v="264" actId="20577"/>
          <ac:spMkLst>
            <pc:docMk/>
            <pc:sldMk cId="263394501" sldId="642"/>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9T12:36:59.840" v="264" actId="20577"/>
              <pc2:cmMkLst xmlns:pc2="http://schemas.microsoft.com/office/powerpoint/2019/9/main/command">
                <pc:docMk/>
                <pc:sldMk cId="263394501" sldId="642"/>
                <pc2:cmMk id="{066EA2D6-0609-4A83-B1E3-A775B91F6D76}"/>
              </pc2:cmMkLst>
            </pc226:cmChg>
          </p:ext>
        </pc:extLst>
      </pc:sldChg>
      <pc:sldChg chg="modSp mod modCm">
        <pc:chgData name="Angela Steward" userId="3dd85677-fc45-4374-8a2c-bef6bb6f65c5" providerId="ADAL" clId="{5F6C1854-AD97-44BF-A7B7-F8F60D7D9700}" dt="2026-01-08T14:50:16.463" v="1" actId="20577"/>
        <pc:sldMkLst>
          <pc:docMk/>
          <pc:sldMk cId="1728666690" sldId="651"/>
        </pc:sldMkLst>
        <pc:spChg chg="mod">
          <ac:chgData name="Angela Steward" userId="3dd85677-fc45-4374-8a2c-bef6bb6f65c5" providerId="ADAL" clId="{5F6C1854-AD97-44BF-A7B7-F8F60D7D9700}" dt="2026-01-08T14:50:16.463" v="1" actId="20577"/>
          <ac:spMkLst>
            <pc:docMk/>
            <pc:sldMk cId="1728666690" sldId="651"/>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Angela Steward" userId="3dd85677-fc45-4374-8a2c-bef6bb6f65c5" providerId="ADAL" clId="{5F6C1854-AD97-44BF-A7B7-F8F60D7D9700}" dt="2026-01-08T14:50:16.463" v="1" actId="20577"/>
              <pc2:cmMkLst xmlns:pc2="http://schemas.microsoft.com/office/powerpoint/2019/9/main/command">
                <pc:docMk/>
                <pc:sldMk cId="1728666690" sldId="651"/>
                <pc2:cmMk id="{3BCD9BDA-7959-42F2-855D-878F5FEBCDF7}"/>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9E5ED-63EB-411B-927A-CA9F332A23D1}" type="datetimeFigureOut">
              <a:rPr lang="en-GB" smtClean="0"/>
              <a:t>09/01/2026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9F458-7C58-4F9B-AA30-C85CD11B801D}" type="slidenum">
              <a:rPr lang="en-GB" smtClean="0"/>
              <a:t>‹#›</a:t>
            </a:fld>
            <a:endParaRPr lang="en-GB"/>
          </a:p>
        </p:txBody>
      </p:sp>
    </p:spTree>
    <p:extLst>
      <p:ext uri="{BB962C8B-B14F-4D97-AF65-F5344CB8AC3E}">
        <p14:creationId xmlns:p14="http://schemas.microsoft.com/office/powerpoint/2010/main" val="40379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9</a:t>
            </a:fld>
            <a:endParaRPr lang="en-GB"/>
          </a:p>
        </p:txBody>
      </p:sp>
    </p:spTree>
    <p:extLst>
      <p:ext uri="{BB962C8B-B14F-4D97-AF65-F5344CB8AC3E}">
        <p14:creationId xmlns:p14="http://schemas.microsoft.com/office/powerpoint/2010/main" val="107861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19</a:t>
            </a:fld>
            <a:endParaRPr lang="en-GB"/>
          </a:p>
        </p:txBody>
      </p:sp>
    </p:spTree>
    <p:extLst>
      <p:ext uri="{BB962C8B-B14F-4D97-AF65-F5344CB8AC3E}">
        <p14:creationId xmlns:p14="http://schemas.microsoft.com/office/powerpoint/2010/main" val="545476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p:txBody>
      </p:sp>
      <p:sp>
        <p:nvSpPr>
          <p:cNvPr id="4" name="Slide Number Placeholder 3"/>
          <p:cNvSpPr>
            <a:spLocks noGrp="1"/>
          </p:cNvSpPr>
          <p:nvPr>
            <p:ph type="sldNum" sz="quarter" idx="5"/>
          </p:nvPr>
        </p:nvSpPr>
        <p:spPr/>
        <p:txBody>
          <a:bodyPr/>
          <a:lstStyle/>
          <a:p>
            <a:fld id="{A9B9F458-7C58-4F9B-AA30-C85CD11B801D}" type="slidenum">
              <a:rPr lang="en-GB" smtClean="0"/>
              <a:t>21</a:t>
            </a:fld>
            <a:endParaRPr lang="en-GB"/>
          </a:p>
        </p:txBody>
      </p:sp>
    </p:spTree>
    <p:extLst>
      <p:ext uri="{BB962C8B-B14F-4D97-AF65-F5344CB8AC3E}">
        <p14:creationId xmlns:p14="http://schemas.microsoft.com/office/powerpoint/2010/main" val="141750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22</a:t>
            </a:fld>
            <a:endParaRPr lang="en-GB"/>
          </a:p>
        </p:txBody>
      </p:sp>
    </p:spTree>
    <p:extLst>
      <p:ext uri="{BB962C8B-B14F-4D97-AF65-F5344CB8AC3E}">
        <p14:creationId xmlns:p14="http://schemas.microsoft.com/office/powerpoint/2010/main" val="410651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23</a:t>
            </a:fld>
            <a:endParaRPr lang="en-GB"/>
          </a:p>
        </p:txBody>
      </p:sp>
    </p:spTree>
    <p:extLst>
      <p:ext uri="{BB962C8B-B14F-4D97-AF65-F5344CB8AC3E}">
        <p14:creationId xmlns:p14="http://schemas.microsoft.com/office/powerpoint/2010/main" val="4274163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p:txBody>
      </p:sp>
      <p:sp>
        <p:nvSpPr>
          <p:cNvPr id="4" name="Slide Number Placeholder 3"/>
          <p:cNvSpPr>
            <a:spLocks noGrp="1"/>
          </p:cNvSpPr>
          <p:nvPr>
            <p:ph type="sldNum" sz="quarter" idx="5"/>
          </p:nvPr>
        </p:nvSpPr>
        <p:spPr/>
        <p:txBody>
          <a:bodyPr/>
          <a:lstStyle/>
          <a:p>
            <a:fld id="{A9B9F458-7C58-4F9B-AA30-C85CD11B801D}" type="slidenum">
              <a:rPr lang="en-GB" smtClean="0"/>
              <a:t>24</a:t>
            </a:fld>
            <a:endParaRPr lang="en-GB"/>
          </a:p>
        </p:txBody>
      </p:sp>
    </p:spTree>
    <p:extLst>
      <p:ext uri="{BB962C8B-B14F-4D97-AF65-F5344CB8AC3E}">
        <p14:creationId xmlns:p14="http://schemas.microsoft.com/office/powerpoint/2010/main" val="3875124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GB"/>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5677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GB"/>
              <a:t>Click icon to add picture</a:t>
            </a:r>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09/01/2026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864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646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6592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8211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09/01/2026</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4258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09/01/2026</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8491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GB"/>
              <a:t>Click to edit Master title style</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6638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51" algn="l"/>
              </a:tabLst>
            </a:pPr>
            <a:r>
              <a:rPr lang="en-GB"/>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4" y="1424518"/>
            <a:ext cx="7392828" cy="2503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88512714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432000" y="1416668"/>
            <a:ext cx="5424817"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35184" y="1416668"/>
            <a:ext cx="5424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4042441E-8F2C-4081-9DA0-77F80225EC06}"/>
              </a:ext>
            </a:extLst>
          </p:cNvPr>
          <p:cNvSpPr>
            <a:spLocks noGrp="1"/>
          </p:cNvSpPr>
          <p:nvPr>
            <p:ph type="title"/>
          </p:nvPr>
        </p:nvSpPr>
        <p:spPr/>
        <p:txBody>
          <a:bodyPr/>
          <a:lstStyle/>
          <a:p>
            <a:r>
              <a:rPr lang="en-US"/>
              <a:t>Click to edit Master title style</a:t>
            </a:r>
            <a:endParaRPr lang="en-GB"/>
          </a:p>
        </p:txBody>
      </p:sp>
      <p:sp>
        <p:nvSpPr>
          <p:cNvPr id="11" name="Footer Placeholder 2">
            <a:extLst>
              <a:ext uri="{FF2B5EF4-FFF2-40B4-BE49-F238E27FC236}">
                <a16:creationId xmlns:a16="http://schemas.microsoft.com/office/drawing/2014/main" id="{EB7EAF22-09C0-49C9-9811-75AF4CD21686}"/>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24" name="Group 23">
            <a:extLst>
              <a:ext uri="{FF2B5EF4-FFF2-40B4-BE49-F238E27FC236}">
                <a16:creationId xmlns:a16="http://schemas.microsoft.com/office/drawing/2014/main" id="{96800D90-E2FB-42D1-8CB6-1955ED546129}"/>
              </a:ext>
            </a:extLst>
          </p:cNvPr>
          <p:cNvGrpSpPr/>
          <p:nvPr userDrawn="1"/>
        </p:nvGrpSpPr>
        <p:grpSpPr>
          <a:xfrm>
            <a:off x="12275233" y="1"/>
            <a:ext cx="2706315" cy="2781137"/>
            <a:chOff x="3528102" y="847657"/>
            <a:chExt cx="2029736" cy="2085853"/>
          </a:xfrm>
        </p:grpSpPr>
        <p:sp>
          <p:nvSpPr>
            <p:cNvPr id="25" name="Guidance note">
              <a:extLst>
                <a:ext uri="{FF2B5EF4-FFF2-40B4-BE49-F238E27FC236}">
                  <a16:creationId xmlns:a16="http://schemas.microsoft.com/office/drawing/2014/main" id="{819ED999-6999-46F4-B7A1-EFF10837A570}"/>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6" name="Group 25">
              <a:extLst>
                <a:ext uri="{FF2B5EF4-FFF2-40B4-BE49-F238E27FC236}">
                  <a16:creationId xmlns:a16="http://schemas.microsoft.com/office/drawing/2014/main" id="{1B633B5A-3193-4605-B154-E0B8CB89CCB3}"/>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7" name="Picture 3">
                <a:extLst>
                  <a:ext uri="{FF2B5EF4-FFF2-40B4-BE49-F238E27FC236}">
                    <a16:creationId xmlns:a16="http://schemas.microsoft.com/office/drawing/2014/main" id="{585F499E-E2AE-40D1-BBDA-189BC79FD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8" name="Rounded Rectangle 20">
                <a:extLst>
                  <a:ext uri="{FF2B5EF4-FFF2-40B4-BE49-F238E27FC236}">
                    <a16:creationId xmlns:a16="http://schemas.microsoft.com/office/drawing/2014/main" id="{752EE2C4-E482-438A-9070-A14C38B61464}"/>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8044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91892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53935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304000" y="1416667"/>
            <a:ext cx="3456000" cy="4605251"/>
          </a:xfrm>
          <a:prstGeom prst="rect">
            <a:avLst/>
          </a:prstGeom>
        </p:spPr>
        <p:txBody>
          <a:bodyPr>
            <a:noAutofit/>
          </a:bodyPr>
          <a:lstStyle>
            <a:lvl1pPr>
              <a:defRPr/>
            </a:lvl1pPr>
          </a:lstStyle>
          <a:p>
            <a:endParaRPr lang="en-GB"/>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431999" y="1416668"/>
            <a:ext cx="7392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25" name="Group 24">
            <a:extLst>
              <a:ext uri="{FF2B5EF4-FFF2-40B4-BE49-F238E27FC236}">
                <a16:creationId xmlns:a16="http://schemas.microsoft.com/office/drawing/2014/main" id="{5D1AD628-1E99-41AE-A4DE-E8D47E3F2A00}"/>
              </a:ext>
            </a:extLst>
          </p:cNvPr>
          <p:cNvGrpSpPr/>
          <p:nvPr userDrawn="1"/>
        </p:nvGrpSpPr>
        <p:grpSpPr>
          <a:xfrm>
            <a:off x="12275233" y="1"/>
            <a:ext cx="2706315" cy="2781137"/>
            <a:chOff x="3528102" y="847657"/>
            <a:chExt cx="2029736" cy="2085853"/>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userDrawn="1"/>
        </p:nvSpPr>
        <p:spPr>
          <a:xfrm>
            <a:off x="12275233" y="289020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2922582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V x 3">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F8B2B09D-D81C-4260-912F-CB531B07FB99}"/>
              </a:ext>
            </a:extLst>
          </p:cNvPr>
          <p:cNvCxnSpPr>
            <a:cxnSpLocks/>
          </p:cNvCxnSpPr>
          <p:nvPr userDrawn="1"/>
        </p:nvCxnSpPr>
        <p:spPr>
          <a:xfrm>
            <a:off x="431800"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0">
            <a:extLst>
              <a:ext uri="{FF2B5EF4-FFF2-40B4-BE49-F238E27FC236}">
                <a16:creationId xmlns:a16="http://schemas.microsoft.com/office/drawing/2014/main" id="{5A143F75-F1B4-412B-A3E2-850CC3D2A545}"/>
              </a:ext>
            </a:extLst>
          </p:cNvPr>
          <p:cNvSpPr>
            <a:spLocks noGrp="1"/>
          </p:cNvSpPr>
          <p:nvPr>
            <p:ph type="body" sz="quarter" idx="16"/>
          </p:nvPr>
        </p:nvSpPr>
        <p:spPr>
          <a:xfrm>
            <a:off x="431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8" name="Picture Placeholder 4">
            <a:extLst>
              <a:ext uri="{FF2B5EF4-FFF2-40B4-BE49-F238E27FC236}">
                <a16:creationId xmlns:a16="http://schemas.microsoft.com/office/drawing/2014/main" id="{988D91BD-83E2-4D8E-A9D9-FB230B58F4C1}"/>
              </a:ext>
            </a:extLst>
          </p:cNvPr>
          <p:cNvSpPr>
            <a:spLocks noGrp="1"/>
          </p:cNvSpPr>
          <p:nvPr>
            <p:ph type="pic" sz="quarter" idx="24"/>
          </p:nvPr>
        </p:nvSpPr>
        <p:spPr>
          <a:xfrm>
            <a:off x="431802"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cxnSp>
        <p:nvCxnSpPr>
          <p:cNvPr id="29" name="Straight Connector 28">
            <a:extLst>
              <a:ext uri="{FF2B5EF4-FFF2-40B4-BE49-F238E27FC236}">
                <a16:creationId xmlns:a16="http://schemas.microsoft.com/office/drawing/2014/main" id="{FC82E8DE-D700-4FDB-B492-FBBE73708601}"/>
              </a:ext>
            </a:extLst>
          </p:cNvPr>
          <p:cNvCxnSpPr>
            <a:cxnSpLocks/>
          </p:cNvCxnSpPr>
          <p:nvPr userDrawn="1"/>
        </p:nvCxnSpPr>
        <p:spPr>
          <a:xfrm>
            <a:off x="4368800"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0">
            <a:extLst>
              <a:ext uri="{FF2B5EF4-FFF2-40B4-BE49-F238E27FC236}">
                <a16:creationId xmlns:a16="http://schemas.microsoft.com/office/drawing/2014/main" id="{A797DDDD-D10E-4826-9799-F77851FA3A18}"/>
              </a:ext>
            </a:extLst>
          </p:cNvPr>
          <p:cNvSpPr>
            <a:spLocks noGrp="1"/>
          </p:cNvSpPr>
          <p:nvPr>
            <p:ph type="body" sz="quarter" idx="25"/>
          </p:nvPr>
        </p:nvSpPr>
        <p:spPr>
          <a:xfrm>
            <a:off x="4368800"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Picture Placeholder 4">
            <a:extLst>
              <a:ext uri="{FF2B5EF4-FFF2-40B4-BE49-F238E27FC236}">
                <a16:creationId xmlns:a16="http://schemas.microsoft.com/office/drawing/2014/main" id="{BE7E812B-C0C2-4E15-A5E1-88C87117715B}"/>
              </a:ext>
            </a:extLst>
          </p:cNvPr>
          <p:cNvSpPr>
            <a:spLocks noGrp="1"/>
          </p:cNvSpPr>
          <p:nvPr>
            <p:ph type="pic" sz="quarter" idx="26"/>
          </p:nvPr>
        </p:nvSpPr>
        <p:spPr>
          <a:xfrm>
            <a:off x="4368802"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cxnSp>
        <p:nvCxnSpPr>
          <p:cNvPr id="32" name="Straight Connector 31">
            <a:extLst>
              <a:ext uri="{FF2B5EF4-FFF2-40B4-BE49-F238E27FC236}">
                <a16:creationId xmlns:a16="http://schemas.microsoft.com/office/drawing/2014/main" id="{A5E4984C-A870-48D7-A38E-4D226B28CF21}"/>
              </a:ext>
            </a:extLst>
          </p:cNvPr>
          <p:cNvCxnSpPr>
            <a:cxnSpLocks/>
          </p:cNvCxnSpPr>
          <p:nvPr userDrawn="1"/>
        </p:nvCxnSpPr>
        <p:spPr>
          <a:xfrm>
            <a:off x="8303683" y="2748472"/>
            <a:ext cx="345651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D3ACC50D-43D4-45A0-975F-9B408E6BD141}"/>
              </a:ext>
            </a:extLst>
          </p:cNvPr>
          <p:cNvSpPr>
            <a:spLocks noGrp="1"/>
          </p:cNvSpPr>
          <p:nvPr>
            <p:ph type="body" sz="quarter" idx="27"/>
          </p:nvPr>
        </p:nvSpPr>
        <p:spPr>
          <a:xfrm>
            <a:off x="8303683" y="2872581"/>
            <a:ext cx="3456517" cy="1846660"/>
          </a:xfrm>
        </p:spPr>
        <p:txBody>
          <a:bodyPr/>
          <a:lstStyle>
            <a:lvl1pPr>
              <a:spcBef>
                <a:spcPts val="800"/>
              </a:spcBef>
              <a:spcAft>
                <a:spcPts val="0"/>
              </a:spcAft>
              <a:defRPr sz="1867"/>
            </a:lvl1pPr>
            <a:lvl2pPr>
              <a:spcBef>
                <a:spcPts val="800"/>
              </a:spcBef>
              <a:spcAft>
                <a:spcPts val="0"/>
              </a:spcAft>
              <a:defRPr sz="1867"/>
            </a:lvl2pPr>
            <a:lvl3pPr marL="0" indent="0">
              <a:spcBef>
                <a:spcPts val="800"/>
              </a:spcBef>
              <a:spcAft>
                <a:spcPts val="0"/>
              </a:spcAft>
              <a:buFontTx/>
              <a:buNone/>
              <a:defRPr sz="1867"/>
            </a:lvl3pPr>
            <a:lvl4pPr marL="284913" indent="-279958">
              <a:spcBef>
                <a:spcPts val="800"/>
              </a:spcBef>
              <a:spcAft>
                <a:spcPts val="0"/>
              </a:spcAft>
              <a:buFont typeface="Arial" panose="020B0604020202020204" pitchFamily="34" charset="0"/>
              <a:buChar char="•"/>
              <a:defRPr sz="1867"/>
            </a:lvl4pPr>
            <a:lvl5pPr marL="559914" indent="-279958">
              <a:spcBef>
                <a:spcPts val="800"/>
              </a:spcBef>
              <a:spcAft>
                <a:spcPts val="0"/>
              </a:spcAft>
              <a:defRPr sz="1867"/>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4" name="Picture Placeholder 4">
            <a:extLst>
              <a:ext uri="{FF2B5EF4-FFF2-40B4-BE49-F238E27FC236}">
                <a16:creationId xmlns:a16="http://schemas.microsoft.com/office/drawing/2014/main" id="{B3C3C8F3-419D-4EF9-BB29-AE7F1F1732D1}"/>
              </a:ext>
            </a:extLst>
          </p:cNvPr>
          <p:cNvSpPr>
            <a:spLocks noGrp="1"/>
          </p:cNvSpPr>
          <p:nvPr>
            <p:ph type="pic" sz="quarter" idx="28"/>
          </p:nvPr>
        </p:nvSpPr>
        <p:spPr>
          <a:xfrm>
            <a:off x="8303685" y="1416001"/>
            <a:ext cx="1119716" cy="1217083"/>
          </a:xfrm>
          <a:solidFill>
            <a:schemeClr val="bg1">
              <a:lumMod val="95000"/>
            </a:schemeClr>
          </a:solidFill>
        </p:spPr>
        <p:txBody>
          <a:bodyPr>
            <a:noAutofit/>
          </a:bodyPr>
          <a:lstStyle>
            <a:lvl1pPr>
              <a:defRPr sz="1561">
                <a:solidFill>
                  <a:schemeClr val="tx1"/>
                </a:solidFill>
              </a:defRPr>
            </a:lvl1pPr>
          </a:lstStyle>
          <a:p>
            <a:r>
              <a:rPr lang="en-US" noProof="0"/>
              <a:t>Click icon to add picture</a:t>
            </a:r>
            <a:endParaRPr lang="en-GB" noProof="0"/>
          </a:p>
        </p:txBody>
      </p:sp>
      <p:sp>
        <p:nvSpPr>
          <p:cNvPr id="2" name="Title 1">
            <a:extLst>
              <a:ext uri="{FF2B5EF4-FFF2-40B4-BE49-F238E27FC236}">
                <a16:creationId xmlns:a16="http://schemas.microsoft.com/office/drawing/2014/main" id="{C0BB4D65-DB5D-4395-AECD-E4A4DD1DC5DB}"/>
              </a:ext>
            </a:extLst>
          </p:cNvPr>
          <p:cNvSpPr>
            <a:spLocks noGrp="1"/>
          </p:cNvSpPr>
          <p:nvPr>
            <p:ph type="title"/>
          </p:nvPr>
        </p:nvSpPr>
        <p:spPr/>
        <p:txBody>
          <a:bodyPr/>
          <a:lstStyle/>
          <a:p>
            <a:r>
              <a:rPr lang="en-US"/>
              <a:t>Click to edit Master title style</a:t>
            </a:r>
            <a:endParaRPr lang="en-GB"/>
          </a:p>
        </p:txBody>
      </p:sp>
      <p:sp>
        <p:nvSpPr>
          <p:cNvPr id="21" name="Text Placeholder 10">
            <a:extLst>
              <a:ext uri="{FF2B5EF4-FFF2-40B4-BE49-F238E27FC236}">
                <a16:creationId xmlns:a16="http://schemas.microsoft.com/office/drawing/2014/main" id="{BD674DDD-BACE-4633-A51D-B34FB33EEC8B}"/>
              </a:ext>
            </a:extLst>
          </p:cNvPr>
          <p:cNvSpPr>
            <a:spLocks noGrp="1"/>
          </p:cNvSpPr>
          <p:nvPr>
            <p:ph type="body" sz="quarter" idx="32"/>
          </p:nvPr>
        </p:nvSpPr>
        <p:spPr>
          <a:xfrm>
            <a:off x="1638300" y="1416001"/>
            <a:ext cx="2250019" cy="1142193"/>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3" name="Text Placeholder 10">
            <a:extLst>
              <a:ext uri="{FF2B5EF4-FFF2-40B4-BE49-F238E27FC236}">
                <a16:creationId xmlns:a16="http://schemas.microsoft.com/office/drawing/2014/main" id="{901DDDCC-04BF-4981-893E-E22AFEDF5ACD}"/>
              </a:ext>
            </a:extLst>
          </p:cNvPr>
          <p:cNvSpPr>
            <a:spLocks noGrp="1"/>
          </p:cNvSpPr>
          <p:nvPr>
            <p:ph type="body" sz="quarter" idx="33"/>
          </p:nvPr>
        </p:nvSpPr>
        <p:spPr>
          <a:xfrm>
            <a:off x="5575300" y="1416001"/>
            <a:ext cx="2250019" cy="1142193"/>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4" name="Text Placeholder 10">
            <a:extLst>
              <a:ext uri="{FF2B5EF4-FFF2-40B4-BE49-F238E27FC236}">
                <a16:creationId xmlns:a16="http://schemas.microsoft.com/office/drawing/2014/main" id="{F15142A3-375C-45DF-AF42-2245E24CD465}"/>
              </a:ext>
            </a:extLst>
          </p:cNvPr>
          <p:cNvSpPr>
            <a:spLocks noGrp="1"/>
          </p:cNvSpPr>
          <p:nvPr>
            <p:ph type="body" sz="quarter" idx="34"/>
          </p:nvPr>
        </p:nvSpPr>
        <p:spPr>
          <a:xfrm>
            <a:off x="9512300" y="1416001"/>
            <a:ext cx="2250019" cy="1142193"/>
          </a:xfrm>
        </p:spPr>
        <p:txBody>
          <a:bodyPr/>
          <a:lstStyle>
            <a:lvl1pPr>
              <a:spcBef>
                <a:spcPts val="0"/>
              </a:spcBef>
              <a:spcAft>
                <a:spcPts val="267"/>
              </a:spcAft>
              <a:defRPr sz="1467"/>
            </a:lvl1pPr>
            <a:lvl2pPr>
              <a:spcBef>
                <a:spcPts val="0"/>
              </a:spcBef>
              <a:spcAft>
                <a:spcPts val="267"/>
              </a:spcAft>
              <a:defRPr sz="1467">
                <a:solidFill>
                  <a:schemeClr val="accent1"/>
                </a:solidFill>
              </a:defRPr>
            </a:lvl2pPr>
            <a:lvl3pPr marL="0" indent="0">
              <a:spcBef>
                <a:spcPts val="0"/>
              </a:spcBef>
              <a:spcAft>
                <a:spcPts val="267"/>
              </a:spcAft>
              <a:buFontTx/>
              <a:buNone/>
              <a:defRPr sz="1200">
                <a:solidFill>
                  <a:schemeClr val="accent1"/>
                </a:solidFill>
              </a:defRPr>
            </a:lvl3pPr>
            <a:lvl4pPr marL="284913" indent="-279958">
              <a:spcBef>
                <a:spcPts val="0"/>
              </a:spcBef>
              <a:spcAft>
                <a:spcPts val="267"/>
              </a:spcAft>
              <a:buFont typeface="Arial" panose="020B0604020202020204" pitchFamily="34" charset="0"/>
              <a:buChar char="•"/>
              <a:defRPr sz="1200">
                <a:solidFill>
                  <a:schemeClr val="accent1"/>
                </a:solidFill>
              </a:defRPr>
            </a:lvl4pPr>
            <a:lvl5pPr marL="559914" indent="-279958">
              <a:spcBef>
                <a:spcPts val="0"/>
              </a:spcBef>
              <a:spcAft>
                <a:spcPts val="267"/>
              </a:spcAft>
              <a:defRPr sz="1200">
                <a:solidFill>
                  <a:schemeClr val="accent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7" name="Footer Placeholder 2">
            <a:extLst>
              <a:ext uri="{FF2B5EF4-FFF2-40B4-BE49-F238E27FC236}">
                <a16:creationId xmlns:a16="http://schemas.microsoft.com/office/drawing/2014/main" id="{45A0E1D1-8595-4E45-A401-A475018540FC}"/>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43" name="Group 42">
            <a:extLst>
              <a:ext uri="{FF2B5EF4-FFF2-40B4-BE49-F238E27FC236}">
                <a16:creationId xmlns:a16="http://schemas.microsoft.com/office/drawing/2014/main" id="{B815125D-7568-4091-BEEB-35B82C7A282E}"/>
              </a:ext>
            </a:extLst>
          </p:cNvPr>
          <p:cNvGrpSpPr/>
          <p:nvPr userDrawn="1"/>
        </p:nvGrpSpPr>
        <p:grpSpPr>
          <a:xfrm>
            <a:off x="12275233" y="1"/>
            <a:ext cx="2706315" cy="2781137"/>
            <a:chOff x="3528102" y="847657"/>
            <a:chExt cx="2029736" cy="2085853"/>
          </a:xfrm>
        </p:grpSpPr>
        <p:sp>
          <p:nvSpPr>
            <p:cNvPr id="44" name="Guidance note">
              <a:extLst>
                <a:ext uri="{FF2B5EF4-FFF2-40B4-BE49-F238E27FC236}">
                  <a16:creationId xmlns:a16="http://schemas.microsoft.com/office/drawing/2014/main" id="{05DADCA8-9F14-4D3E-AEA6-3968A4B99D52}"/>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45" name="Group 44">
              <a:extLst>
                <a:ext uri="{FF2B5EF4-FFF2-40B4-BE49-F238E27FC236}">
                  <a16:creationId xmlns:a16="http://schemas.microsoft.com/office/drawing/2014/main" id="{35567F3E-A867-493E-9CDF-6C283ED69F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46" name="Picture 3">
                <a:extLst>
                  <a:ext uri="{FF2B5EF4-FFF2-40B4-BE49-F238E27FC236}">
                    <a16:creationId xmlns:a16="http://schemas.microsoft.com/office/drawing/2014/main" id="{EF71D8E4-9AAD-42D4-BB7D-BD4FF105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7" name="Rounded Rectangle 20">
                <a:extLst>
                  <a:ext uri="{FF2B5EF4-FFF2-40B4-BE49-F238E27FC236}">
                    <a16:creationId xmlns:a16="http://schemas.microsoft.com/office/drawing/2014/main" id="{F43BCCBD-E91E-4385-9D1C-933F4A1EFF49}"/>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48" name="Round Diagonal Corner Rectangle 4">
            <a:extLst>
              <a:ext uri="{FF2B5EF4-FFF2-40B4-BE49-F238E27FC236}">
                <a16:creationId xmlns:a16="http://schemas.microsoft.com/office/drawing/2014/main" id="{DCC9EC93-F46B-4A7B-8A65-57D85F810085}"/>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473757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ey message + text left">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05C4283E-702E-4783-AE1B-598C33ABADE3}"/>
              </a:ext>
            </a:extLst>
          </p:cNvPr>
          <p:cNvSpPr>
            <a:spLocks noGrp="1"/>
          </p:cNvSpPr>
          <p:nvPr>
            <p:ph type="body" sz="quarter" idx="18"/>
          </p:nvPr>
        </p:nvSpPr>
        <p:spPr>
          <a:xfrm>
            <a:off x="4368000" y="1416668"/>
            <a:ext cx="3456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0AFD44EC-D9DC-4A2D-91EF-9F07DE3F1CEF}"/>
              </a:ext>
            </a:extLst>
          </p:cNvPr>
          <p:cNvSpPr>
            <a:spLocks noGrp="1"/>
          </p:cNvSpPr>
          <p:nvPr>
            <p:ph type="body" sz="quarter" idx="19"/>
          </p:nvPr>
        </p:nvSpPr>
        <p:spPr>
          <a:xfrm>
            <a:off x="431999" y="1416668"/>
            <a:ext cx="3456000" cy="138499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DD6B893-85E5-4E35-9461-E7E97ADE1D4A}"/>
              </a:ext>
            </a:extLst>
          </p:cNvPr>
          <p:cNvSpPr>
            <a:spLocks noGrp="1"/>
          </p:cNvSpPr>
          <p:nvPr>
            <p:ph type="title"/>
          </p:nvPr>
        </p:nvSpPr>
        <p:spPr/>
        <p:txBody>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22177FB2-8BB7-4D7D-AD52-7C859E8DFE46}"/>
              </a:ext>
            </a:extLst>
          </p:cNvPr>
          <p:cNvSpPr>
            <a:spLocks noGrp="1"/>
          </p:cNvSpPr>
          <p:nvPr>
            <p:ph type="body" sz="quarter" idx="16"/>
          </p:nvPr>
        </p:nvSpPr>
        <p:spPr>
          <a:xfrm>
            <a:off x="8304000" y="1416667"/>
            <a:ext cx="3456000" cy="3552000"/>
          </a:xfrm>
          <a:solidFill>
            <a:srgbClr val="0073CD"/>
          </a:solidFill>
        </p:spPr>
        <p:txBody>
          <a:bodyPr wrap="square" lIns="144000" tIns="108000" rIns="144000" bIns="108000">
            <a:noAutofit/>
          </a:bodyPr>
          <a:lstStyle>
            <a:lvl1pPr>
              <a:spcAft>
                <a:spcPts val="800"/>
              </a:spcAft>
              <a:defRPr sz="2400">
                <a:solidFill>
                  <a:schemeClr val="bg1"/>
                </a:solidFill>
              </a:defRPr>
            </a:lvl1pPr>
            <a:lvl2pPr>
              <a:spcAft>
                <a:spcPts val="0"/>
              </a:spcAft>
              <a:defRPr sz="2133">
                <a:solidFill>
                  <a:schemeClr val="bg1"/>
                </a:solidFill>
              </a:defRPr>
            </a:lvl2pPr>
            <a:lvl3pPr marL="0" indent="0">
              <a:spcAft>
                <a:spcPts val="0"/>
              </a:spcAft>
              <a:buClr>
                <a:schemeClr val="bg1"/>
              </a:buClr>
              <a:buFontTx/>
              <a:buNone/>
              <a:defRPr sz="2133">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p:txBody>
      </p:sp>
      <p:sp>
        <p:nvSpPr>
          <p:cNvPr id="16" name="Footer Placeholder 2">
            <a:extLst>
              <a:ext uri="{FF2B5EF4-FFF2-40B4-BE49-F238E27FC236}">
                <a16:creationId xmlns:a16="http://schemas.microsoft.com/office/drawing/2014/main" id="{CC0BFDE7-E46E-4D15-A8FA-219C8CB4D49F}"/>
              </a:ext>
            </a:extLst>
          </p:cNvPr>
          <p:cNvSpPr>
            <a:spLocks noGrp="1"/>
          </p:cNvSpPr>
          <p:nvPr>
            <p:ph type="ftr" sz="quarter" idx="10"/>
          </p:nvPr>
        </p:nvSpPr>
        <p:spPr>
          <a:xfrm>
            <a:off x="1646451" y="6320566"/>
            <a:ext cx="9593887" cy="225703"/>
          </a:xfrm>
        </p:spPr>
        <p:txBody>
          <a:bodyPr/>
          <a:lstStyle>
            <a:lvl1pPr>
              <a:defRPr b="0"/>
            </a:lvl1pPr>
          </a:lstStyle>
          <a:p>
            <a:pPr>
              <a:tabLst>
                <a:tab pos="1318651" algn="l"/>
              </a:tabLst>
            </a:pPr>
            <a:r>
              <a:rPr lang="en-GB"/>
              <a:t>| [Insert document title] | [Insert date]</a:t>
            </a:r>
          </a:p>
        </p:txBody>
      </p:sp>
      <p:grpSp>
        <p:nvGrpSpPr>
          <p:cNvPr id="27" name="Group 26">
            <a:extLst>
              <a:ext uri="{FF2B5EF4-FFF2-40B4-BE49-F238E27FC236}">
                <a16:creationId xmlns:a16="http://schemas.microsoft.com/office/drawing/2014/main" id="{A6F0B578-E378-46F0-A4C9-1552A629C76D}"/>
              </a:ext>
            </a:extLst>
          </p:cNvPr>
          <p:cNvGrpSpPr/>
          <p:nvPr userDrawn="1"/>
        </p:nvGrpSpPr>
        <p:grpSpPr>
          <a:xfrm>
            <a:off x="12275233" y="1"/>
            <a:ext cx="2706315" cy="2781137"/>
            <a:chOff x="3528102" y="847657"/>
            <a:chExt cx="2029736" cy="2085853"/>
          </a:xfrm>
        </p:grpSpPr>
        <p:sp>
          <p:nvSpPr>
            <p:cNvPr id="28" name="Guidance note">
              <a:extLst>
                <a:ext uri="{FF2B5EF4-FFF2-40B4-BE49-F238E27FC236}">
                  <a16:creationId xmlns:a16="http://schemas.microsoft.com/office/drawing/2014/main" id="{F2DEB423-320E-404F-8B3B-CCFAFB4B5554}"/>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9" name="Group 28">
              <a:extLst>
                <a:ext uri="{FF2B5EF4-FFF2-40B4-BE49-F238E27FC236}">
                  <a16:creationId xmlns:a16="http://schemas.microsoft.com/office/drawing/2014/main" id="{E3BE6250-E57A-419B-A962-5A85632A71B4}"/>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30" name="Picture 3">
                <a:extLst>
                  <a:ext uri="{FF2B5EF4-FFF2-40B4-BE49-F238E27FC236}">
                    <a16:creationId xmlns:a16="http://schemas.microsoft.com/office/drawing/2014/main" id="{3815D591-B560-4B71-ACE3-786F10B3E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31" name="Rounded Rectangle 20">
                <a:extLst>
                  <a:ext uri="{FF2B5EF4-FFF2-40B4-BE49-F238E27FC236}">
                    <a16:creationId xmlns:a16="http://schemas.microsoft.com/office/drawing/2014/main" id="{D9C85BF9-7030-4B6C-A627-472B55A9DB32}"/>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317317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86B71-180C-4E97-8962-933131462B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D69A5B-4030-437B-A46B-FA955A0FA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AF57BE-1493-41CF-BC55-80946F50B210}"/>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5" name="Footer Placeholder 4">
            <a:extLst>
              <a:ext uri="{FF2B5EF4-FFF2-40B4-BE49-F238E27FC236}">
                <a16:creationId xmlns:a16="http://schemas.microsoft.com/office/drawing/2014/main" id="{94D98D05-B1CF-4E05-A9EF-589409FCF0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7C0A98-4182-4861-9615-4ED5F039E8FE}"/>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2129344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1F50-4571-4910-8D2D-9BD6106E6A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A77857-5ABB-4D84-8259-9C6E95726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7A302-1C08-40BD-90B2-D6ED4F7484E5}"/>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5" name="Footer Placeholder 4">
            <a:extLst>
              <a:ext uri="{FF2B5EF4-FFF2-40B4-BE49-F238E27FC236}">
                <a16:creationId xmlns:a16="http://schemas.microsoft.com/office/drawing/2014/main" id="{A497EFA7-EC6E-4249-9CAB-9FCEDD92C5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F800EF-4F6E-474B-AD70-C4F70F9362C6}"/>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21240931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61B6-01B8-44CC-927C-AE49D423B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76857D-19F5-42BD-B1F7-3B701453A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687D39-C70D-40D0-830E-12A11D555D6A}"/>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5" name="Footer Placeholder 4">
            <a:extLst>
              <a:ext uri="{FF2B5EF4-FFF2-40B4-BE49-F238E27FC236}">
                <a16:creationId xmlns:a16="http://schemas.microsoft.com/office/drawing/2014/main" id="{8083D936-0B13-43A4-BF08-639386B16B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6C307-7A86-4CAD-A347-D61CD1E5508B}"/>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77375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EA0F-40C4-4509-85FD-0978941DD52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5B3BE1-2D3D-475D-B187-BD15E27EA1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A29BC0-C66D-4300-B898-3FB2624071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FDAC13-FE0D-4B57-A0CA-790A3F8748CC}"/>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6" name="Footer Placeholder 5">
            <a:extLst>
              <a:ext uri="{FF2B5EF4-FFF2-40B4-BE49-F238E27FC236}">
                <a16:creationId xmlns:a16="http://schemas.microsoft.com/office/drawing/2014/main" id="{ABFA5BB6-43B0-4A7C-A413-4AD3D5AFD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3FDEA4-F017-45B4-B788-F2506311BC37}"/>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1563572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C896-6A6C-4E3C-A0EE-DCBE19FF6D8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11473E-C855-426F-9E4B-50D0040BE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7279F-52E4-40E7-A239-9A3A8D2487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85D0BD-9E20-4695-A381-1EE1D09D1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0FCAAE-8071-443D-92C3-539BCC8F59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7C2B2C-2108-4141-97CF-9119A517A92A}"/>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8" name="Footer Placeholder 7">
            <a:extLst>
              <a:ext uri="{FF2B5EF4-FFF2-40B4-BE49-F238E27FC236}">
                <a16:creationId xmlns:a16="http://schemas.microsoft.com/office/drawing/2014/main" id="{B3895100-A028-4416-B11A-7AD41222BC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9145B24-461F-4D8C-A270-0F2DB6C92987}"/>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805530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7C5C-4DD5-462E-BD0E-1136824705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C15A33-D181-40B2-B76B-13A86A5CA262}"/>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4" name="Footer Placeholder 3">
            <a:extLst>
              <a:ext uri="{FF2B5EF4-FFF2-40B4-BE49-F238E27FC236}">
                <a16:creationId xmlns:a16="http://schemas.microsoft.com/office/drawing/2014/main" id="{53D16E34-E5CE-49D6-BA4F-D42778D1D5A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B0AEDE-2111-437E-947A-A6FBAFC22B5E}"/>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243422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0FF86D-B2E4-4AE6-9A3A-7F6F1BED45D7}"/>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3" name="Footer Placeholder 2">
            <a:extLst>
              <a:ext uri="{FF2B5EF4-FFF2-40B4-BE49-F238E27FC236}">
                <a16:creationId xmlns:a16="http://schemas.microsoft.com/office/drawing/2014/main" id="{AEA8FE6D-3009-48B2-BDBE-29B0EF82E5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B8BACE-0344-4FAB-960B-C1B2EA502CB0}"/>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828325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3738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E2CE0-806F-4BE9-8422-5D21D3BEE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A54A8-A0C1-41DF-BC43-7B9E84E669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977095-1417-46B1-B117-4AAAB9355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576BB-A338-4C98-9382-CB7942AC587D}"/>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6" name="Footer Placeholder 5">
            <a:extLst>
              <a:ext uri="{FF2B5EF4-FFF2-40B4-BE49-F238E27FC236}">
                <a16:creationId xmlns:a16="http://schemas.microsoft.com/office/drawing/2014/main" id="{7ADD7A70-BD92-4285-B84F-33C03F5C96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007EAC-6356-4B16-856A-CE7FF3976DC2}"/>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417852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CB9E-2896-40AB-A127-4A1050AED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68777B5-A128-4E6A-894E-57441E4D3A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4DAEF5-A57C-4283-99E3-256968C05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A3F191-BD6D-4D6D-99B6-BECB5C733C16}"/>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6" name="Footer Placeholder 5">
            <a:extLst>
              <a:ext uri="{FF2B5EF4-FFF2-40B4-BE49-F238E27FC236}">
                <a16:creationId xmlns:a16="http://schemas.microsoft.com/office/drawing/2014/main" id="{DF85613F-DC8D-44DA-A3DD-2EE8CA95E1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2D9BDF-2778-436B-A67C-935A7F1F762A}"/>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2332415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C091F-E0F0-4958-A3B7-3E98DEE3F5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23EF1D-18F2-44A8-9C91-CE1C3ED19E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D4C295-D6D9-4EF7-BA25-23A149005C92}"/>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5" name="Footer Placeholder 4">
            <a:extLst>
              <a:ext uri="{FF2B5EF4-FFF2-40B4-BE49-F238E27FC236}">
                <a16:creationId xmlns:a16="http://schemas.microsoft.com/office/drawing/2014/main" id="{9272F3E4-C800-4421-BC04-8F60EC5FE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C7EBBA-547D-4AB1-9CD6-938A354EB470}"/>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42471469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404601-E67C-4806-A4A7-B29F0C9385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AC9EA4-1E92-445F-9295-92E452E665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7382A-F904-4B4D-9B26-5C1BE84AD418}"/>
              </a:ext>
            </a:extLst>
          </p:cNvPr>
          <p:cNvSpPr>
            <a:spLocks noGrp="1"/>
          </p:cNvSpPr>
          <p:nvPr>
            <p:ph type="dt" sz="half" idx="10"/>
          </p:nvPr>
        </p:nvSpPr>
        <p:spPr/>
        <p:txBody>
          <a:bodyPr/>
          <a:lstStyle/>
          <a:p>
            <a:fld id="{E5F58D48-C933-4361-A4F0-60BDCB8B8BDA}" type="datetimeFigureOut">
              <a:rPr lang="en-GB" smtClean="0"/>
              <a:t>09/01/2026</a:t>
            </a:fld>
            <a:endParaRPr lang="en-GB"/>
          </a:p>
        </p:txBody>
      </p:sp>
      <p:sp>
        <p:nvSpPr>
          <p:cNvPr id="5" name="Footer Placeholder 4">
            <a:extLst>
              <a:ext uri="{FF2B5EF4-FFF2-40B4-BE49-F238E27FC236}">
                <a16:creationId xmlns:a16="http://schemas.microsoft.com/office/drawing/2014/main" id="{D32E9B88-D7C7-4D6D-913E-BFF074E31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02F4B4-8690-449F-8074-E4503147A044}"/>
              </a:ext>
            </a:extLst>
          </p:cNvPr>
          <p:cNvSpPr>
            <a:spLocks noGrp="1"/>
          </p:cNvSpPr>
          <p:nvPr>
            <p:ph type="sldNum" sz="quarter" idx="12"/>
          </p:nvPr>
        </p:nvSpPr>
        <p:spPr/>
        <p:txBody>
          <a:bodyPr/>
          <a:lstStyle/>
          <a:p>
            <a:fld id="{0F4F0203-D410-47F8-8315-BC4C9E5FA880}" type="slidenum">
              <a:rPr lang="en-GB" smtClean="0"/>
              <a:t>‹#›</a:t>
            </a:fld>
            <a:endParaRPr lang="en-GB"/>
          </a:p>
        </p:txBody>
      </p:sp>
    </p:spTree>
    <p:extLst>
      <p:ext uri="{BB962C8B-B14F-4D97-AF65-F5344CB8AC3E}">
        <p14:creationId xmlns:p14="http://schemas.microsoft.com/office/powerpoint/2010/main" val="318132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8789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09/01/2026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2846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09/01/2026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436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09/01/2026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642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09/01/2026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027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09/01/2026</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a:solidFill>
                  <a:schemeClr val="bg1"/>
                </a:solidFill>
              </a:rPr>
              <a:t>National Gas Transmission </a:t>
            </a:r>
            <a:r>
              <a:rPr lang="en-GB" sz="1000" b="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848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09/01/2026</a:t>
            </a:fld>
            <a:endParaRPr lang="en-GB"/>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a:solidFill>
                  <a:schemeClr val="accent6"/>
                </a:solidFill>
              </a:rPr>
              <a:t>National Gas Transmission </a:t>
            </a:r>
            <a:r>
              <a:rPr lang="en-GB" sz="1000" b="0">
                <a:solidFill>
                  <a:schemeClr val="accent6"/>
                </a:solidFill>
              </a:rPr>
              <a:t>|</a:t>
            </a:r>
          </a:p>
        </p:txBody>
      </p:sp>
    </p:spTree>
    <p:extLst>
      <p:ext uri="{BB962C8B-B14F-4D97-AF65-F5344CB8AC3E}">
        <p14:creationId xmlns:p14="http://schemas.microsoft.com/office/powerpoint/2010/main" val="97683770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3" r:id="rId3"/>
    <p:sldLayoutId id="2147483666" r:id="rId4"/>
    <p:sldLayoutId id="2147483650" r:id="rId5"/>
    <p:sldLayoutId id="2147483661" r:id="rId6"/>
    <p:sldLayoutId id="2147483662" r:id="rId7"/>
    <p:sldLayoutId id="2147483656" r:id="rId8"/>
    <p:sldLayoutId id="2147483664" r:id="rId9"/>
    <p:sldLayoutId id="2147483665" r:id="rId10"/>
    <p:sldLayoutId id="2147483651" r:id="rId11"/>
    <p:sldLayoutId id="2147483658" r:id="rId12"/>
    <p:sldLayoutId id="2147483659" r:id="rId13"/>
    <p:sldLayoutId id="2147483654" r:id="rId14"/>
    <p:sldLayoutId id="2147483655" r:id="rId15"/>
    <p:sldLayoutId id="2147483660" r:id="rId16"/>
    <p:sldLayoutId id="2147483667" r:id="rId17"/>
    <p:sldLayoutId id="2147483668" r:id="rId18"/>
    <p:sldLayoutId id="2147483669" r:id="rId19"/>
    <p:sldLayoutId id="2147483670" r:id="rId20"/>
    <p:sldLayoutId id="2147483672" r:id="rId21"/>
    <p:sldLayoutId id="2147483685"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D3B272-7D91-42BF-A819-6E36EF279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2DF721-1E06-4CD1-86CA-A0A87684E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78F387-3C7C-49AC-A7F7-02418DDFA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58D48-C933-4361-A4F0-60BDCB8B8BDA}" type="datetimeFigureOut">
              <a:rPr lang="en-GB" smtClean="0"/>
              <a:t>09/01/2026</a:t>
            </a:fld>
            <a:endParaRPr lang="en-GB"/>
          </a:p>
        </p:txBody>
      </p:sp>
      <p:sp>
        <p:nvSpPr>
          <p:cNvPr id="5" name="Footer Placeholder 4">
            <a:extLst>
              <a:ext uri="{FF2B5EF4-FFF2-40B4-BE49-F238E27FC236}">
                <a16:creationId xmlns:a16="http://schemas.microsoft.com/office/drawing/2014/main" id="{1CA21B3B-D9EC-43A0-A72C-0ADFD16BD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30C1DF-22B3-41D4-AFC0-4A3969272B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F0203-D410-47F8-8315-BC4C9E5FA880}" type="slidenum">
              <a:rPr lang="en-GB" smtClean="0"/>
              <a:t>‹#›</a:t>
            </a:fld>
            <a:endParaRPr lang="en-GB"/>
          </a:p>
        </p:txBody>
      </p:sp>
    </p:spTree>
    <p:extLst>
      <p:ext uri="{BB962C8B-B14F-4D97-AF65-F5344CB8AC3E}">
        <p14:creationId xmlns:p14="http://schemas.microsoft.com/office/powerpoint/2010/main" val="425864092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tionalgridgas.com/capacity/capacity-methodology-statements" TargetMode="External"/><Relationship Id="rId2" Type="http://schemas.openxmlformats.org/officeDocument/2006/relationships/hyperlink" Target="https://www.nationalgas.com/our-businesses/system-operation/capacity-methodology-statements"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mailto:capacityauctions@nationalgas.com" TargetMode="External"/><Relationship Id="rId2" Type="http://schemas.openxmlformats.org/officeDocument/2006/relationships/hyperlink" Target="https://www.gasgovernance.co.uk/sites/default/files/related-files/2025-12/Invitation%20to%20participate%20in%20the%20January%202026%20NTS%20Entry%20Capacity%20Retainer%20Windows.pdf"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s://www.gasgovernance.co.uk/sites/default/files/related-files/2025-07/Notice%20Of%20Transportation%20Statement%20Oct%2025.pdf" TargetMode="Externa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data.nationalgas.com/reports/capacity" TargetMode="External"/><Relationship Id="rId2" Type="http://schemas.openxmlformats.org/officeDocument/2006/relationships/hyperlink" Target="https://www.gasgovernance.co.uk/annualauctions/2026" TargetMode="External"/><Relationship Id="rId1" Type="http://schemas.openxmlformats.org/officeDocument/2006/relationships/slideLayout" Target="../slideLayouts/slideLayout19.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capacityauctions@nationalgas.com" TargetMode="Externa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ata.nationalgas.com/reports/capacity" TargetMode="Externa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hyperlink" Target="https://www.nationalgas.com/our-businesses/system-operation/capacity-methodology-statements" TargetMode="External"/><Relationship Id="rId3" Type="http://schemas.openxmlformats.org/officeDocument/2006/relationships/image" Target="../media/image43.png"/><Relationship Id="rId7" Type="http://schemas.openxmlformats.org/officeDocument/2006/relationships/hyperlink" Target="https://www.nationalgas.com/sites/default/files/documents/Capacity%20Guidelines%20April%202025.pdf" TargetMode="External"/><Relationship Id="rId2" Type="http://schemas.openxmlformats.org/officeDocument/2006/relationships/hyperlink" Target="https://www.nationalgridgas.com/document/80246/download" TargetMode="External"/><Relationship Id="rId1" Type="http://schemas.openxmlformats.org/officeDocument/2006/relationships/slideLayout" Target="../slideLayouts/slideLayout21.xml"/><Relationship Id="rId6" Type="http://schemas.openxmlformats.org/officeDocument/2006/relationships/hyperlink" Target="https://www.nationalgas.com/sites/default/files/documents/Capacity%20FAQ%20v8.2_0.pdf" TargetMode="External"/><Relationship Id="rId5" Type="http://schemas.openxmlformats.org/officeDocument/2006/relationships/image" Target="../media/image44.png"/><Relationship Id="rId10" Type="http://schemas.openxmlformats.org/officeDocument/2006/relationships/image" Target="../media/image45.png"/><Relationship Id="rId4" Type="http://schemas.openxmlformats.org/officeDocument/2006/relationships/hyperlink" Target="https://www.nationalgridgas.com/capacity/capacity-methodology-statements" TargetMode="External"/><Relationship Id="rId9" Type="http://schemas.openxmlformats.org/officeDocument/2006/relationships/hyperlink" Target="https://www.nationalgridgas.com/document/128696/download"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xoserve.com/learning-hub/training-and-e-learning/learning-hub/e-learning-courses/" TargetMode="Externa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0.xml"/><Relationship Id="rId5" Type="http://schemas.openxmlformats.org/officeDocument/2006/relationships/image" Target="../media/image31.sv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ationalgas.com/our-businesses/reserving-capacity" TargetMode="External"/><Relationship Id="rId1" Type="http://schemas.openxmlformats.org/officeDocument/2006/relationships/slideLayout" Target="../slideLayouts/slideLayout2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p:txBody>
          <a:bodyPr/>
          <a:lstStyle/>
          <a:p>
            <a:r>
              <a:rPr lang="en-GB"/>
              <a:t>Quarterly System Entry Capacity</a:t>
            </a:r>
            <a:br>
              <a:rPr lang="en-GB"/>
            </a:br>
            <a:r>
              <a:rPr lang="en-GB"/>
              <a:t>(QSEC)</a:t>
            </a: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p:txBody>
          <a:bodyPr/>
          <a:lstStyle/>
          <a:p>
            <a:r>
              <a:rPr lang="en-GB"/>
              <a:t>January 2026</a:t>
            </a:r>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a:solidFill>
                  <a:schemeClr val="accent6"/>
                </a:solidFill>
              </a:rPr>
              <a:t>National Gas Transmission</a:t>
            </a:r>
            <a:endParaRPr lang="en-GB" sz="1000" b="0">
              <a:solidFill>
                <a:schemeClr val="accent6"/>
              </a:solidFill>
            </a:endParaRP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432" y="387427"/>
            <a:ext cx="11383796" cy="559865"/>
          </a:xfrm>
        </p:spPr>
        <p:txBody>
          <a:bodyPr/>
          <a:lstStyle/>
          <a:p>
            <a:r>
              <a:rPr lang="en-GB"/>
              <a:t>Auction Fundamentals</a:t>
            </a:r>
            <a:endParaRPr lang="en-US"/>
          </a:p>
        </p:txBody>
      </p:sp>
      <p:graphicFrame>
        <p:nvGraphicFramePr>
          <p:cNvPr id="2" name="Table 10">
            <a:extLst>
              <a:ext uri="{FF2B5EF4-FFF2-40B4-BE49-F238E27FC236}">
                <a16:creationId xmlns:a16="http://schemas.microsoft.com/office/drawing/2014/main" id="{E10144EE-09FF-3EC9-74EB-429E40A4DB70}"/>
              </a:ext>
            </a:extLst>
          </p:cNvPr>
          <p:cNvGraphicFramePr>
            <a:graphicFrameLocks noGrp="1"/>
          </p:cNvGraphicFramePr>
          <p:nvPr>
            <p:extLst>
              <p:ext uri="{D42A27DB-BD31-4B8C-83A1-F6EECF244321}">
                <p14:modId xmlns:p14="http://schemas.microsoft.com/office/powerpoint/2010/main" val="918895117"/>
              </p:ext>
            </p:extLst>
          </p:nvPr>
        </p:nvGraphicFramePr>
        <p:xfrm>
          <a:off x="405432" y="1191747"/>
          <a:ext cx="11383796" cy="2050987"/>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308311">
                <a:tc>
                  <a:txBody>
                    <a:bodyPr/>
                    <a:lstStyle/>
                    <a:p>
                      <a:endParaRPr lang="en-GB" sz="1800"/>
                    </a:p>
                  </a:txBody>
                  <a:tcPr anchor="ctr">
                    <a:solidFill>
                      <a:srgbClr val="09B396"/>
                    </a:solidFill>
                  </a:tcPr>
                </a:tc>
                <a:tc>
                  <a:txBody>
                    <a:bodyPr/>
                    <a:lstStyle/>
                    <a:p>
                      <a:pPr marL="380990" lvl="1" indent="-380990">
                        <a:lnSpc>
                          <a:spcPct val="125000"/>
                        </a:lnSpc>
                      </a:pPr>
                      <a:r>
                        <a:rPr lang="en-GB" sz="1800"/>
                        <a:t>Capacity is bid for at specific Entry Points for a daily access right – there is no within day profile.</a:t>
                      </a:r>
                    </a:p>
                  </a:txBody>
                  <a:tcPr anchor="ctr">
                    <a:solidFill>
                      <a:schemeClr val="bg1"/>
                    </a:solidFill>
                  </a:tcPr>
                </a:tc>
                <a:extLst>
                  <a:ext uri="{0D108BD9-81ED-4DB2-BD59-A6C34878D82A}">
                    <a16:rowId xmlns:a16="http://schemas.microsoft.com/office/drawing/2014/main" val="2126858706"/>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This auction is for a Firm capacity product. The Shipper pays for this capacity regardless of use. National Gas can buy this capacity back if necessary, as part of constraint management arrangements. </a:t>
                      </a:r>
                    </a:p>
                  </a:txBody>
                  <a:tcPr anchor="ctr">
                    <a:solidFill>
                      <a:schemeClr val="bg1"/>
                    </a:solidFill>
                  </a:tcPr>
                </a:tc>
                <a:extLst>
                  <a:ext uri="{0D108BD9-81ED-4DB2-BD59-A6C34878D82A}">
                    <a16:rowId xmlns:a16="http://schemas.microsoft.com/office/drawing/2014/main" val="1157409202"/>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Capacity offered is in 3-month strips, known as sub-transaction periods (or quarters) and covers Year +2 to Y+16 inclusive</a:t>
                      </a:r>
                    </a:p>
                  </a:txBody>
                  <a:tcPr anchor="ctr">
                    <a:solidFill>
                      <a:schemeClr val="bg1"/>
                    </a:solidFill>
                  </a:tcPr>
                </a:tc>
                <a:extLst>
                  <a:ext uri="{0D108BD9-81ED-4DB2-BD59-A6C34878D82A}">
                    <a16:rowId xmlns:a16="http://schemas.microsoft.com/office/drawing/2014/main" val="3144809000"/>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The quantity of capacity offered is driven by Licence, offered quantity is 90% of NTS baseline.</a:t>
                      </a:r>
                      <a:endParaRPr lang="en-GB" sz="1800">
                        <a:solidFill>
                          <a:srgbClr val="FF0000"/>
                        </a:solidFill>
                      </a:endParaRPr>
                    </a:p>
                  </a:txBody>
                  <a:tcPr anchor="ctr">
                    <a:solidFill>
                      <a:schemeClr val="bg1"/>
                    </a:solidFill>
                  </a:tcPr>
                </a:tc>
                <a:extLst>
                  <a:ext uri="{0D108BD9-81ED-4DB2-BD59-A6C34878D82A}">
                    <a16:rowId xmlns:a16="http://schemas.microsoft.com/office/drawing/2014/main" val="2227037624"/>
                  </a:ext>
                </a:extLst>
              </a:tr>
            </a:tbl>
          </a:graphicData>
        </a:graphic>
      </p:graphicFrame>
      <p:pic>
        <p:nvPicPr>
          <p:cNvPr id="5" name="Graphic 4" descr="Miscellaneous outline">
            <a:extLst>
              <a:ext uri="{FF2B5EF4-FFF2-40B4-BE49-F238E27FC236}">
                <a16:creationId xmlns:a16="http://schemas.microsoft.com/office/drawing/2014/main" id="{111ADDAD-CFA9-EA99-B367-DF13E42FF9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1096426"/>
            <a:ext cx="465554" cy="465554"/>
          </a:xfrm>
          <a:prstGeom prst="rect">
            <a:avLst/>
          </a:prstGeom>
        </p:spPr>
      </p:pic>
      <p:pic>
        <p:nvPicPr>
          <p:cNvPr id="6" name="Graphic 5" descr="Miscellaneous outline">
            <a:extLst>
              <a:ext uri="{FF2B5EF4-FFF2-40B4-BE49-F238E27FC236}">
                <a16:creationId xmlns:a16="http://schemas.microsoft.com/office/drawing/2014/main" id="{49BD73E8-9479-9F30-3512-B1F2DD1A150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1619789"/>
            <a:ext cx="465554" cy="465554"/>
          </a:xfrm>
          <a:prstGeom prst="rect">
            <a:avLst/>
          </a:prstGeom>
        </p:spPr>
      </p:pic>
      <p:graphicFrame>
        <p:nvGraphicFramePr>
          <p:cNvPr id="11" name="Table 10">
            <a:extLst>
              <a:ext uri="{FF2B5EF4-FFF2-40B4-BE49-F238E27FC236}">
                <a16:creationId xmlns:a16="http://schemas.microsoft.com/office/drawing/2014/main" id="{359559F5-44C1-4CE2-8D6A-F0C09DA42F59}"/>
              </a:ext>
            </a:extLst>
          </p:cNvPr>
          <p:cNvGraphicFramePr>
            <a:graphicFrameLocks noGrp="1"/>
          </p:cNvGraphicFramePr>
          <p:nvPr>
            <p:extLst>
              <p:ext uri="{D42A27DB-BD31-4B8C-83A1-F6EECF244321}">
                <p14:modId xmlns:p14="http://schemas.microsoft.com/office/powerpoint/2010/main" val="1895872649"/>
              </p:ext>
            </p:extLst>
          </p:nvPr>
        </p:nvGraphicFramePr>
        <p:xfrm>
          <a:off x="459695" y="4307840"/>
          <a:ext cx="11187106" cy="1851544"/>
        </p:xfrm>
        <a:graphic>
          <a:graphicData uri="http://schemas.openxmlformats.org/drawingml/2006/table">
            <a:tbl>
              <a:tblPr firstRow="1" bandRow="1">
                <a:tableStyleId>{5C22544A-7EE6-4342-B048-85BDC9FD1C3A}</a:tableStyleId>
              </a:tblPr>
              <a:tblGrid>
                <a:gridCol w="1704385">
                  <a:extLst>
                    <a:ext uri="{9D8B030D-6E8A-4147-A177-3AD203B41FA5}">
                      <a16:colId xmlns:a16="http://schemas.microsoft.com/office/drawing/2014/main" val="3341792977"/>
                    </a:ext>
                  </a:extLst>
                </a:gridCol>
                <a:gridCol w="1489583">
                  <a:extLst>
                    <a:ext uri="{9D8B030D-6E8A-4147-A177-3AD203B41FA5}">
                      <a16:colId xmlns:a16="http://schemas.microsoft.com/office/drawing/2014/main" val="2215148544"/>
                    </a:ext>
                  </a:extLst>
                </a:gridCol>
                <a:gridCol w="269240">
                  <a:extLst>
                    <a:ext uri="{9D8B030D-6E8A-4147-A177-3AD203B41FA5}">
                      <a16:colId xmlns:a16="http://schemas.microsoft.com/office/drawing/2014/main" val="1174163086"/>
                    </a:ext>
                  </a:extLst>
                </a:gridCol>
                <a:gridCol w="7723898">
                  <a:extLst>
                    <a:ext uri="{9D8B030D-6E8A-4147-A177-3AD203B41FA5}">
                      <a16:colId xmlns:a16="http://schemas.microsoft.com/office/drawing/2014/main" val="1125833656"/>
                    </a:ext>
                  </a:extLst>
                </a:gridCol>
              </a:tblGrid>
              <a:tr h="862638">
                <a:tc>
                  <a:txBody>
                    <a:bodyPr/>
                    <a:lstStyle/>
                    <a:p>
                      <a:r>
                        <a:rPr lang="en-GB" sz="2400"/>
                        <a:t>Mar 2026</a:t>
                      </a:r>
                      <a:endParaRPr lang="en-US" sz="2400"/>
                    </a:p>
                  </a:txBody>
                  <a:tcPr marL="121920" marR="121920" marT="60960" marB="60960">
                    <a:solidFill>
                      <a:srgbClr val="09B396"/>
                    </a:solidFill>
                  </a:tcPr>
                </a:tc>
                <a:tc>
                  <a:txBody>
                    <a:bodyPr/>
                    <a:lstStyle/>
                    <a:p>
                      <a:r>
                        <a:rPr lang="en-US" sz="2400"/>
                        <a:t>Oct 2027</a:t>
                      </a:r>
                    </a:p>
                  </a:txBody>
                  <a:tcPr marL="121920" marR="121920" marT="60960" marB="60960">
                    <a:solidFill>
                      <a:srgbClr val="09B396"/>
                    </a:solidFill>
                  </a:tcPr>
                </a:tc>
                <a:tc gridSpan="2">
                  <a:txBody>
                    <a:bodyPr/>
                    <a:lstStyle/>
                    <a:p>
                      <a:pPr algn="r"/>
                      <a:r>
                        <a:rPr lang="en-GB" sz="2400"/>
                        <a:t>Sep 2042</a:t>
                      </a:r>
                      <a:endParaRPr lang="en-US" sz="2400"/>
                    </a:p>
                  </a:txBody>
                  <a:tcPr marL="121920" marR="121920" marT="60960" marB="60960">
                    <a:solidFill>
                      <a:srgbClr val="09B396"/>
                    </a:solidFill>
                  </a:tcPr>
                </a:tc>
                <a:tc hMerge="1">
                  <a:txBody>
                    <a:bodyPr/>
                    <a:lstStyle/>
                    <a:p>
                      <a:pPr algn="r"/>
                      <a:endParaRPr lang="en-US" sz="2400"/>
                    </a:p>
                  </a:txBody>
                  <a:tcPr marL="121920" marR="121920" marT="60960" marB="60960">
                    <a:solidFill>
                      <a:srgbClr val="09B396"/>
                    </a:solidFill>
                  </a:tcPr>
                </a:tc>
                <a:extLst>
                  <a:ext uri="{0D108BD9-81ED-4DB2-BD59-A6C34878D82A}">
                    <a16:rowId xmlns:a16="http://schemas.microsoft.com/office/drawing/2014/main" val="2384299668"/>
                  </a:ext>
                </a:extLst>
              </a:tr>
              <a:tr h="494453">
                <a:tc>
                  <a:txBody>
                    <a:bodyPr/>
                    <a:lstStyle/>
                    <a:p>
                      <a:r>
                        <a:rPr lang="en-GB" sz="1900"/>
                        <a:t>2026 QSEC</a:t>
                      </a:r>
                      <a:endParaRPr lang="en-US" sz="1900"/>
                    </a:p>
                  </a:txBody>
                  <a:tcPr marL="121920" marR="121920" marT="60960" marB="60960">
                    <a:noFill/>
                  </a:tcPr>
                </a:tc>
                <a:tc>
                  <a:txBody>
                    <a:bodyPr/>
                    <a:lstStyle/>
                    <a:p>
                      <a:endParaRPr lang="en-US" sz="2400"/>
                    </a:p>
                  </a:txBody>
                  <a:tcPr marL="121920" marR="121920" marT="60960" marB="60960">
                    <a:noFill/>
                  </a:tcPr>
                </a:tc>
                <a:tc>
                  <a:txBody>
                    <a:bodyPr/>
                    <a:lstStyle/>
                    <a:p>
                      <a:endParaRPr lang="en-US" sz="2400"/>
                    </a:p>
                  </a:txBody>
                  <a:tcPr marL="121920" marR="121920" marT="60960" marB="60960">
                    <a:noFill/>
                  </a:tcPr>
                </a:tc>
                <a:tc>
                  <a:txBody>
                    <a:bodyPr/>
                    <a:lstStyle/>
                    <a:p>
                      <a:endParaRPr lang="en-US" sz="2400"/>
                    </a:p>
                  </a:txBody>
                  <a:tcPr marL="121920" marR="121920" marT="60960" marB="60960">
                    <a:noFill/>
                  </a:tcPr>
                </a:tc>
                <a:extLst>
                  <a:ext uri="{0D108BD9-81ED-4DB2-BD59-A6C34878D82A}">
                    <a16:rowId xmlns:a16="http://schemas.microsoft.com/office/drawing/2014/main" val="1944583606"/>
                  </a:ext>
                </a:extLst>
              </a:tr>
              <a:tr h="494453">
                <a:tc>
                  <a:txBody>
                    <a:bodyPr/>
                    <a:lstStyle/>
                    <a:p>
                      <a:endParaRPr lang="en-US" sz="2400"/>
                    </a:p>
                  </a:txBody>
                  <a:tcPr marL="121920" marR="121920" marT="60960" marB="60960">
                    <a:noFill/>
                  </a:tcPr>
                </a:tc>
                <a:tc gridSpan="3">
                  <a:txBody>
                    <a:bodyPr/>
                    <a:lstStyle/>
                    <a:p>
                      <a:endParaRPr lang="en-US" sz="2400"/>
                    </a:p>
                  </a:txBody>
                  <a:tcPr marL="121920" marR="121920" marT="60960" marB="60960">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3263475"/>
                  </a:ext>
                </a:extLst>
              </a:tr>
            </a:tbl>
          </a:graphicData>
        </a:graphic>
      </p:graphicFrame>
      <p:sp>
        <p:nvSpPr>
          <p:cNvPr id="12" name="Arrow: Left-Right 11">
            <a:extLst>
              <a:ext uri="{FF2B5EF4-FFF2-40B4-BE49-F238E27FC236}">
                <a16:creationId xmlns:a16="http://schemas.microsoft.com/office/drawing/2014/main" id="{FBAFE17B-F114-5F6C-C7FA-1466B3B478BA}"/>
              </a:ext>
            </a:extLst>
          </p:cNvPr>
          <p:cNvSpPr/>
          <p:nvPr/>
        </p:nvSpPr>
        <p:spPr bwMode="auto">
          <a:xfrm>
            <a:off x="2844801" y="5104715"/>
            <a:ext cx="8453120" cy="616449"/>
          </a:xfrm>
          <a:prstGeom prst="leftRightArrow">
            <a:avLst/>
          </a:prstGeom>
          <a:solidFill>
            <a:schemeClr val="accent4"/>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spcAft>
                <a:spcPts val="600"/>
              </a:spcAft>
            </a:pPr>
            <a:endParaRPr lang="en-US" sz="2400" err="1">
              <a:solidFill>
                <a:schemeClr val="accent3"/>
              </a:solidFill>
              <a:cs typeface="Arial"/>
            </a:endParaRPr>
          </a:p>
        </p:txBody>
      </p:sp>
      <p:sp>
        <p:nvSpPr>
          <p:cNvPr id="13" name="TextBox 12">
            <a:extLst>
              <a:ext uri="{FF2B5EF4-FFF2-40B4-BE49-F238E27FC236}">
                <a16:creationId xmlns:a16="http://schemas.microsoft.com/office/drawing/2014/main" id="{97B0A044-F660-956D-F941-2105DE063549}"/>
              </a:ext>
            </a:extLst>
          </p:cNvPr>
          <p:cNvSpPr txBox="1"/>
          <p:nvPr/>
        </p:nvSpPr>
        <p:spPr bwMode="auto">
          <a:xfrm>
            <a:off x="5932012" y="5271973"/>
            <a:ext cx="40000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a:spcAft>
                <a:spcPts val="800"/>
              </a:spcAft>
              <a:buClr>
                <a:schemeClr val="tx1"/>
              </a:buClr>
            </a:pPr>
            <a:r>
              <a:rPr lang="en-GB" sz="1600" kern="0">
                <a:solidFill>
                  <a:schemeClr val="bg1"/>
                </a:solidFill>
              </a:rPr>
              <a:t>Transaction Period</a:t>
            </a:r>
            <a:endParaRPr lang="en-US" sz="1600" kern="0">
              <a:solidFill>
                <a:schemeClr val="bg1"/>
              </a:solidFill>
            </a:endParaRPr>
          </a:p>
        </p:txBody>
      </p:sp>
      <p:pic>
        <p:nvPicPr>
          <p:cNvPr id="16" name="Graphic 15" descr="Miscellaneous outline">
            <a:extLst>
              <a:ext uri="{FF2B5EF4-FFF2-40B4-BE49-F238E27FC236}">
                <a16:creationId xmlns:a16="http://schemas.microsoft.com/office/drawing/2014/main" id="{3D53DD13-09AC-3EE0-7DAF-BB24769342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2217241"/>
            <a:ext cx="465554" cy="465554"/>
          </a:xfrm>
          <a:prstGeom prst="rect">
            <a:avLst/>
          </a:prstGeom>
        </p:spPr>
      </p:pic>
      <p:pic>
        <p:nvPicPr>
          <p:cNvPr id="17" name="Graphic 16" descr="Miscellaneous outline">
            <a:extLst>
              <a:ext uri="{FF2B5EF4-FFF2-40B4-BE49-F238E27FC236}">
                <a16:creationId xmlns:a16="http://schemas.microsoft.com/office/drawing/2014/main" id="{766A9A32-0072-22B6-1994-35310DF875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986" y="2894037"/>
            <a:ext cx="465554" cy="465554"/>
          </a:xfrm>
          <a:prstGeom prst="rect">
            <a:avLst/>
          </a:prstGeom>
        </p:spPr>
      </p:pic>
    </p:spTree>
    <p:extLst>
      <p:ext uri="{BB962C8B-B14F-4D97-AF65-F5344CB8AC3E}">
        <p14:creationId xmlns:p14="http://schemas.microsoft.com/office/powerpoint/2010/main" val="378100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type="body" sz="quarter" idx="16"/>
          </p:nvPr>
        </p:nvSpPr>
        <p:spPr>
          <a:xfrm>
            <a:off x="432001" y="1416668"/>
            <a:ext cx="6896899" cy="4914038"/>
          </a:xfrm>
        </p:spPr>
        <p:txBody>
          <a:bodyPr vert="horz" wrap="square" lIns="0" tIns="0" rIns="0" bIns="0" rtlCol="0" anchor="t">
            <a:spAutoFit/>
          </a:bodyPr>
          <a:lstStyle/>
          <a:p>
            <a:pPr marL="380365" indent="-380365">
              <a:lnSpc>
                <a:spcPct val="80000"/>
              </a:lnSpc>
            </a:pPr>
            <a:r>
              <a:rPr lang="en-GB" sz="2100"/>
              <a:t>National Gas Transmission may undertake substitution processes during the 2026 QSEC auction.</a:t>
            </a:r>
            <a:endParaRPr lang="en-US"/>
          </a:p>
          <a:p>
            <a:pPr marL="0" indent="0">
              <a:lnSpc>
                <a:spcPct val="80000"/>
              </a:lnSpc>
              <a:buNone/>
            </a:pPr>
            <a:endParaRPr lang="en-GB" sz="2100"/>
          </a:p>
          <a:p>
            <a:pPr marL="380365" indent="-380365">
              <a:lnSpc>
                <a:spcPct val="80000"/>
              </a:lnSpc>
            </a:pPr>
            <a:r>
              <a:rPr lang="en-GB" sz="2100"/>
              <a:t>Information regarding this can be found in the Entry Capacity Substitution Methodology Statement (ECS), which is available on the National Gas Transmission website.</a:t>
            </a:r>
          </a:p>
          <a:p>
            <a:pPr marL="0" indent="0">
              <a:lnSpc>
                <a:spcPct val="80000"/>
              </a:lnSpc>
              <a:buNone/>
            </a:pPr>
            <a:endParaRPr lang="en-GB" sz="2100">
              <a:cs typeface="Arial"/>
            </a:endParaRPr>
          </a:p>
          <a:p>
            <a:pPr marL="380365" indent="-380365">
              <a:lnSpc>
                <a:spcPct val="80000"/>
              </a:lnSpc>
            </a:pPr>
            <a:r>
              <a:rPr lang="en-GB" sz="2100"/>
              <a:t>Substitution is the process of permanent substitution of unsold baseline capacity from one of more Aggregate System Entry Points (ASEPs) to allow release of incremental capacity at another ASEP.</a:t>
            </a:r>
          </a:p>
          <a:p>
            <a:pPr marL="0" indent="0">
              <a:lnSpc>
                <a:spcPct val="80000"/>
              </a:lnSpc>
              <a:buNone/>
            </a:pPr>
            <a:endParaRPr lang="en-GB" sz="2100"/>
          </a:p>
          <a:p>
            <a:pPr marL="380365" indent="-380365">
              <a:lnSpc>
                <a:spcPct val="80000"/>
              </a:lnSpc>
            </a:pPr>
            <a:r>
              <a:rPr lang="en-GB" sz="2100"/>
              <a:t>National Gas Transmission must consider substitution prior to investment as this is deemed an efficient process.</a:t>
            </a:r>
          </a:p>
          <a:p>
            <a:pPr>
              <a:lnSpc>
                <a:spcPct val="80000"/>
              </a:lnSpc>
              <a:buFont typeface="Wingdings 2" pitchFamily="18" charset="2"/>
              <a:buNone/>
            </a:pPr>
            <a:endParaRPr lang="en-GB" sz="2100"/>
          </a:p>
          <a:p>
            <a:pPr>
              <a:lnSpc>
                <a:spcPct val="80000"/>
              </a:lnSpc>
            </a:pPr>
            <a:endParaRPr lang="en-GB" sz="2100"/>
          </a:p>
          <a:p>
            <a:pPr lvl="1">
              <a:lnSpc>
                <a:spcPct val="80000"/>
              </a:lnSpc>
              <a:buFont typeface="Wingdings 2" pitchFamily="18" charset="2"/>
              <a:buNone/>
            </a:pPr>
            <a:endParaRPr lang="en-US" sz="2100"/>
          </a:p>
        </p:txBody>
      </p:sp>
      <p:sp>
        <p:nvSpPr>
          <p:cNvPr id="150530" name="Rectangle 2"/>
          <p:cNvSpPr>
            <a:spLocks noGrp="1" noChangeArrowheads="1"/>
          </p:cNvSpPr>
          <p:nvPr>
            <p:ph type="title"/>
          </p:nvPr>
        </p:nvSpPr>
        <p:spPr/>
        <p:txBody>
          <a:bodyPr/>
          <a:lstStyle/>
          <a:p>
            <a:r>
              <a:rPr lang="en-GB"/>
              <a:t>Substitution Obligation</a:t>
            </a:r>
            <a:endParaRPr lang="en-US"/>
          </a:p>
        </p:txBody>
      </p:sp>
      <p:sp>
        <p:nvSpPr>
          <p:cNvPr id="8" name="Text Placeholder 7"/>
          <p:cNvSpPr txBox="1">
            <a:spLocks/>
          </p:cNvSpPr>
          <p:nvPr/>
        </p:nvSpPr>
        <p:spPr bwMode="auto">
          <a:xfrm>
            <a:off x="8304001" y="1416667"/>
            <a:ext cx="3265699" cy="131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a:lstStyle>
          <a:p>
            <a:r>
              <a:rPr lang="en-GB" sz="2133">
                <a:solidFill>
                  <a:srgbClr val="00148C"/>
                </a:solidFill>
                <a:hlinkClick r:id="rId2"/>
              </a:rPr>
              <a:t>Click here to access National Gas Transmission's Capacity Methodology Statements</a:t>
            </a:r>
            <a:endParaRPr lang="en-US" sz="2133">
              <a:solidFill>
                <a:srgbClr val="00148C"/>
              </a:solidFill>
              <a:hlinkClick r:id="rId3"/>
            </a:endParaRPr>
          </a:p>
        </p:txBody>
      </p:sp>
    </p:spTree>
    <p:extLst>
      <p:ext uri="{BB962C8B-B14F-4D97-AF65-F5344CB8AC3E}">
        <p14:creationId xmlns:p14="http://schemas.microsoft.com/office/powerpoint/2010/main" val="285574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sz="quarter" idx="16"/>
          </p:nvPr>
        </p:nvSpPr>
        <p:spPr>
          <a:xfrm>
            <a:off x="430373" y="1189742"/>
            <a:ext cx="11223147" cy="3362844"/>
          </a:xfrm>
        </p:spPr>
        <p:txBody>
          <a:bodyPr vert="horz" wrap="square" lIns="0" tIns="0" rIns="0" bIns="0" rtlCol="0" anchor="t">
            <a:spAutoFit/>
          </a:bodyPr>
          <a:lstStyle/>
          <a:p>
            <a:pPr marL="380365" indent="-380365">
              <a:lnSpc>
                <a:spcPct val="80000"/>
              </a:lnSpc>
            </a:pPr>
            <a:r>
              <a:rPr lang="en-GB" sz="2100"/>
              <a:t>Users will be able to exclude capacity at potential donor ASEPs from being treated as Substitutable Capacity without having to buy or be allocated the capacity. To do this users are able to take out a ‘retainer’.  </a:t>
            </a:r>
            <a:endParaRPr lang="en-US"/>
          </a:p>
          <a:p>
            <a:pPr marL="0" indent="0">
              <a:lnSpc>
                <a:spcPct val="80000"/>
              </a:lnSpc>
              <a:buNone/>
            </a:pPr>
            <a:endParaRPr lang="en-GB" sz="2100"/>
          </a:p>
          <a:p>
            <a:pPr marL="380365" indent="-380365">
              <a:lnSpc>
                <a:spcPct val="80000"/>
              </a:lnSpc>
            </a:pPr>
            <a:r>
              <a:rPr lang="en-GB" sz="2100"/>
              <a:t>Capacity retainers are described in chapter 2 of the Entry Capacity Substitution Methodology. The ECS Methodology also provides a table of Substitutable Capacity (kWh/day) per ASEP.</a:t>
            </a:r>
          </a:p>
          <a:p>
            <a:pPr marL="380365" indent="-380365">
              <a:lnSpc>
                <a:spcPct val="80000"/>
              </a:lnSpc>
            </a:pPr>
            <a:endParaRPr lang="en-GB" sz="2100"/>
          </a:p>
          <a:p>
            <a:pPr marL="380365" indent="-380365">
              <a:lnSpc>
                <a:spcPct val="80000"/>
              </a:lnSpc>
            </a:pPr>
            <a:r>
              <a:rPr lang="en-GB" sz="2100"/>
              <a:t>The </a:t>
            </a:r>
            <a:r>
              <a:rPr lang="en-GB" sz="2100">
                <a:hlinkClick r:id="rId2"/>
              </a:rPr>
              <a:t>Retainer Invitation Letter</a:t>
            </a:r>
            <a:r>
              <a:rPr lang="en-GB" sz="2100"/>
              <a:t> provides the Terms and Conditions, the Terms &amp; Conditions Acceptance Proforma, and the Retainer Application Form.</a:t>
            </a:r>
          </a:p>
          <a:p>
            <a:pPr marL="0" indent="0">
              <a:lnSpc>
                <a:spcPct val="80000"/>
              </a:lnSpc>
              <a:buNone/>
            </a:pPr>
            <a:endParaRPr lang="en-GB" sz="2100"/>
          </a:p>
          <a:p>
            <a:pPr marL="380365" indent="-380365">
              <a:lnSpc>
                <a:spcPct val="80000"/>
              </a:lnSpc>
            </a:pPr>
            <a:r>
              <a:rPr lang="en-GB" sz="2100"/>
              <a:t>Capacity retainer windows will be open 08:00 to 17:00 on both </a:t>
            </a:r>
            <a:r>
              <a:rPr lang="en-GB" sz="2100">
                <a:solidFill>
                  <a:schemeClr val="accent3"/>
                </a:solidFill>
              </a:rPr>
              <a:t>13</a:t>
            </a:r>
            <a:r>
              <a:rPr lang="en-GB" sz="2100" baseline="30000">
                <a:solidFill>
                  <a:schemeClr val="accent3"/>
                </a:solidFill>
              </a:rPr>
              <a:t>th</a:t>
            </a:r>
            <a:r>
              <a:rPr lang="en-GB" sz="2100">
                <a:solidFill>
                  <a:schemeClr val="accent3"/>
                </a:solidFill>
              </a:rPr>
              <a:t> </a:t>
            </a:r>
            <a:r>
              <a:rPr lang="en-GB" sz="2100"/>
              <a:t>and </a:t>
            </a:r>
            <a:r>
              <a:rPr lang="en-GB" sz="2100">
                <a:solidFill>
                  <a:schemeClr val="accent3"/>
                </a:solidFill>
              </a:rPr>
              <a:t>15</a:t>
            </a:r>
            <a:r>
              <a:rPr lang="en-GB" sz="2100" baseline="30000">
                <a:solidFill>
                  <a:schemeClr val="accent3"/>
                </a:solidFill>
              </a:rPr>
              <a:t>th</a:t>
            </a:r>
            <a:r>
              <a:rPr lang="en-GB" sz="2100">
                <a:solidFill>
                  <a:schemeClr val="accent3"/>
                </a:solidFill>
              </a:rPr>
              <a:t> January 2026</a:t>
            </a:r>
            <a:r>
              <a:rPr lang="en-GB" sz="2100"/>
              <a:t>.</a:t>
            </a:r>
          </a:p>
          <a:p>
            <a:pPr marL="0" indent="0">
              <a:lnSpc>
                <a:spcPct val="80000"/>
              </a:lnSpc>
              <a:buNone/>
            </a:pPr>
            <a:r>
              <a:rPr lang="en-GB" sz="2100"/>
              <a:t>     Users will be able to submit retainer applications during these windows via email to:              </a:t>
            </a:r>
          </a:p>
          <a:p>
            <a:pPr marL="0" indent="0">
              <a:lnSpc>
                <a:spcPct val="80000"/>
              </a:lnSpc>
              <a:buNone/>
            </a:pPr>
            <a:r>
              <a:rPr lang="en-GB" sz="2100">
                <a:hlinkClick r:id="rId3"/>
              </a:rPr>
              <a:t>capacityauctions@nationalgas.com</a:t>
            </a:r>
            <a:r>
              <a:rPr lang="en-GB" sz="2100"/>
              <a:t>.</a:t>
            </a:r>
            <a:endParaRPr lang="en-US" sz="2100"/>
          </a:p>
        </p:txBody>
      </p:sp>
      <p:sp>
        <p:nvSpPr>
          <p:cNvPr id="152578" name="Rectangle 2"/>
          <p:cNvSpPr>
            <a:spLocks noGrp="1" noChangeArrowheads="1"/>
          </p:cNvSpPr>
          <p:nvPr>
            <p:ph type="title"/>
          </p:nvPr>
        </p:nvSpPr>
        <p:spPr>
          <a:xfrm>
            <a:off x="430373" y="356765"/>
            <a:ext cx="11223147" cy="574516"/>
          </a:xfrm>
        </p:spPr>
        <p:txBody>
          <a:bodyPr>
            <a:normAutofit fontScale="90000"/>
          </a:bodyPr>
          <a:lstStyle/>
          <a:p>
            <a:r>
              <a:rPr lang="en-GB"/>
              <a:t>Substitution Methodology – Retainers and Invitations</a:t>
            </a:r>
            <a:endParaRPr lang="en-US"/>
          </a:p>
        </p:txBody>
      </p:sp>
    </p:spTree>
    <p:extLst>
      <p:ext uri="{BB962C8B-B14F-4D97-AF65-F5344CB8AC3E}">
        <p14:creationId xmlns:p14="http://schemas.microsoft.com/office/powerpoint/2010/main" val="303485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3"/>
          <p:cNvSpPr>
            <a:spLocks noGrp="1" noChangeArrowheads="1"/>
          </p:cNvSpPr>
          <p:nvPr>
            <p:ph type="body" sz="quarter" idx="16"/>
          </p:nvPr>
        </p:nvSpPr>
        <p:spPr>
          <a:xfrm>
            <a:off x="575353" y="1416668"/>
            <a:ext cx="11109787" cy="518988"/>
          </a:xfrm>
        </p:spPr>
        <p:txBody>
          <a:bodyPr/>
          <a:lstStyle/>
          <a:p>
            <a:pPr marL="0" indent="0">
              <a:lnSpc>
                <a:spcPct val="80000"/>
              </a:lnSpc>
              <a:buNone/>
            </a:pPr>
            <a:r>
              <a:rPr lang="en-GB" sz="2100"/>
              <a:t>Retainer Invitation Notice published on the National Gas Transmission website via:</a:t>
            </a:r>
          </a:p>
          <a:p>
            <a:pPr marL="0" indent="0">
              <a:lnSpc>
                <a:spcPct val="80000"/>
              </a:lnSpc>
              <a:buNone/>
            </a:pPr>
            <a:r>
              <a:rPr lang="en-GB" sz="2100">
                <a:hlinkClick r:id="rId2"/>
              </a:rPr>
              <a:t>https://data.nationalgas.com/reports/capacity</a:t>
            </a:r>
            <a:endParaRPr lang="en-GB" sz="2100"/>
          </a:p>
        </p:txBody>
      </p:sp>
      <p:sp>
        <p:nvSpPr>
          <p:cNvPr id="153602" name="Rectangle 2"/>
          <p:cNvSpPr>
            <a:spLocks noGrp="1" noChangeArrowheads="1"/>
          </p:cNvSpPr>
          <p:nvPr>
            <p:ph type="title"/>
          </p:nvPr>
        </p:nvSpPr>
        <p:spPr>
          <a:xfrm>
            <a:off x="430373" y="356765"/>
            <a:ext cx="10350643" cy="574516"/>
          </a:xfrm>
        </p:spPr>
        <p:txBody>
          <a:bodyPr>
            <a:normAutofit fontScale="90000"/>
          </a:bodyPr>
          <a:lstStyle/>
          <a:p>
            <a:r>
              <a:rPr lang="en-GB"/>
              <a:t>Substitution Methodology – Retainer Invitation</a:t>
            </a:r>
            <a:endParaRPr lang="en-US"/>
          </a:p>
        </p:txBody>
      </p:sp>
      <p:pic>
        <p:nvPicPr>
          <p:cNvPr id="3" name="Picture 2">
            <a:extLst>
              <a:ext uri="{FF2B5EF4-FFF2-40B4-BE49-F238E27FC236}">
                <a16:creationId xmlns:a16="http://schemas.microsoft.com/office/drawing/2014/main" id="{E7672CB4-2C7B-09A3-9D1A-C693394417FB}"/>
              </a:ext>
            </a:extLst>
          </p:cNvPr>
          <p:cNvPicPr>
            <a:picLocks noChangeAspect="1"/>
          </p:cNvPicPr>
          <p:nvPr/>
        </p:nvPicPr>
        <p:blipFill>
          <a:blip r:embed="rId3"/>
          <a:stretch>
            <a:fillRect/>
          </a:stretch>
        </p:blipFill>
        <p:spPr>
          <a:xfrm>
            <a:off x="229319" y="2030242"/>
            <a:ext cx="11733362" cy="4827758"/>
          </a:xfrm>
          <a:prstGeom prst="rect">
            <a:avLst/>
          </a:prstGeom>
        </p:spPr>
      </p:pic>
    </p:spTree>
    <p:extLst>
      <p:ext uri="{BB962C8B-B14F-4D97-AF65-F5344CB8AC3E}">
        <p14:creationId xmlns:p14="http://schemas.microsoft.com/office/powerpoint/2010/main" val="77135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sz="quarter" idx="16"/>
          </p:nvPr>
        </p:nvSpPr>
        <p:spPr>
          <a:xfrm>
            <a:off x="430372" y="1617350"/>
            <a:ext cx="11262160" cy="2070182"/>
          </a:xfrm>
        </p:spPr>
        <p:txBody>
          <a:bodyPr/>
          <a:lstStyle/>
          <a:p>
            <a:pPr marL="0" indent="0">
              <a:lnSpc>
                <a:spcPct val="80000"/>
              </a:lnSpc>
              <a:buNone/>
            </a:pPr>
            <a:r>
              <a:rPr lang="en-GB" sz="2100" b="1" u="sng">
                <a:solidFill>
                  <a:srgbClr val="09B396"/>
                </a:solidFill>
              </a:rPr>
              <a:t>Retention Charges</a:t>
            </a:r>
          </a:p>
          <a:p>
            <a:pPr>
              <a:lnSpc>
                <a:spcPct val="80000"/>
              </a:lnSpc>
            </a:pPr>
            <a:r>
              <a:rPr lang="en-GB" sz="2100"/>
              <a:t>An NTS Entry Capacity Retention Charge shall apply to any retainer agreement.</a:t>
            </a:r>
          </a:p>
          <a:p>
            <a:pPr marL="0" indent="0">
              <a:lnSpc>
                <a:spcPct val="80000"/>
              </a:lnSpc>
              <a:buNone/>
            </a:pPr>
            <a:endParaRPr lang="en-GB" sz="2100"/>
          </a:p>
          <a:p>
            <a:pPr marL="380990" indent="-380990">
              <a:lnSpc>
                <a:spcPct val="80000"/>
              </a:lnSpc>
            </a:pPr>
            <a:r>
              <a:rPr lang="en-GB" sz="2100"/>
              <a:t>In accordance with the </a:t>
            </a:r>
            <a:r>
              <a:rPr lang="en-GB" sz="2100">
                <a:hlinkClick r:id="rId2"/>
              </a:rPr>
              <a:t>Gas Transmission Transportation Charging Statement</a:t>
            </a:r>
            <a:r>
              <a:rPr lang="en-GB" sz="2100"/>
              <a:t>, a charge rate of 0.2922 p/kWh applies to all granted retainers at all ASEPs.</a:t>
            </a:r>
          </a:p>
          <a:p>
            <a:pPr marL="0" indent="0">
              <a:lnSpc>
                <a:spcPct val="80000"/>
              </a:lnSpc>
              <a:buNone/>
            </a:pPr>
            <a:endParaRPr lang="en-GB" sz="2100"/>
          </a:p>
          <a:p>
            <a:pPr marL="380990" indent="-380990">
              <a:lnSpc>
                <a:spcPct val="80000"/>
              </a:lnSpc>
            </a:pPr>
            <a:r>
              <a:rPr lang="en-GB" sz="2100"/>
              <a:t>The retention charge will be payable via an ad-hoc invoice raised within two months of the QSEC auction allocations being confirmed; i.e. in July for a March auction.</a:t>
            </a:r>
            <a:endParaRPr lang="en-US" sz="2100"/>
          </a:p>
        </p:txBody>
      </p:sp>
      <p:sp>
        <p:nvSpPr>
          <p:cNvPr id="156674" name="Rectangle 2"/>
          <p:cNvSpPr>
            <a:spLocks noGrp="1" noChangeArrowheads="1"/>
          </p:cNvSpPr>
          <p:nvPr>
            <p:ph type="title"/>
          </p:nvPr>
        </p:nvSpPr>
        <p:spPr>
          <a:xfrm>
            <a:off x="430372" y="356765"/>
            <a:ext cx="11296708" cy="574516"/>
          </a:xfrm>
        </p:spPr>
        <p:txBody>
          <a:bodyPr>
            <a:normAutofit fontScale="90000"/>
          </a:bodyPr>
          <a:lstStyle/>
          <a:p>
            <a:r>
              <a:rPr lang="en-GB"/>
              <a:t>Substitution Methodology – Retention Charges and Refunds</a:t>
            </a:r>
            <a:endParaRPr lang="en-US"/>
          </a:p>
        </p:txBody>
      </p:sp>
      <p:sp>
        <p:nvSpPr>
          <p:cNvPr id="2" name="Rectangle 3">
            <a:extLst>
              <a:ext uri="{FF2B5EF4-FFF2-40B4-BE49-F238E27FC236}">
                <a16:creationId xmlns:a16="http://schemas.microsoft.com/office/drawing/2014/main" id="{D3A0F7FF-C786-2C3F-876B-F41B654D214A}"/>
              </a:ext>
            </a:extLst>
          </p:cNvPr>
          <p:cNvSpPr txBox="1">
            <a:spLocks noChangeArrowheads="1"/>
          </p:cNvSpPr>
          <p:nvPr/>
        </p:nvSpPr>
        <p:spPr>
          <a:xfrm>
            <a:off x="430372" y="4044946"/>
            <a:ext cx="10867548" cy="2070182"/>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GB" sz="2100" b="1" u="sng">
                <a:solidFill>
                  <a:srgbClr val="09B396"/>
                </a:solidFill>
              </a:rPr>
              <a:t>Refunds</a:t>
            </a:r>
          </a:p>
          <a:p>
            <a:pPr marL="380990" indent="-380990">
              <a:lnSpc>
                <a:spcPct val="80000"/>
              </a:lnSpc>
            </a:pPr>
            <a:r>
              <a:rPr lang="en-GB" sz="2100"/>
              <a:t>A retainer is intended to retain capacity at an ASEP for Users to obtain at a later date.</a:t>
            </a:r>
          </a:p>
          <a:p>
            <a:pPr marL="0" indent="0">
              <a:lnSpc>
                <a:spcPct val="80000"/>
              </a:lnSpc>
              <a:buFont typeface="Arial" panose="020B0604020202020204" pitchFamily="34" charset="0"/>
              <a:buNone/>
            </a:pPr>
            <a:endParaRPr lang="en-GB" sz="2100"/>
          </a:p>
          <a:p>
            <a:pPr marL="380990" indent="-380990">
              <a:lnSpc>
                <a:spcPct val="80000"/>
              </a:lnSpc>
            </a:pPr>
            <a:r>
              <a:rPr lang="en-GB" sz="2100"/>
              <a:t>If retained capacity is subsequently booked at the ASEP where the retainer was taken out, the charge may be refunded.  </a:t>
            </a:r>
          </a:p>
          <a:p>
            <a:pPr marL="0" indent="0">
              <a:lnSpc>
                <a:spcPct val="80000"/>
              </a:lnSpc>
              <a:buFont typeface="Arial" panose="020B0604020202020204" pitchFamily="34" charset="0"/>
              <a:buNone/>
            </a:pPr>
            <a:endParaRPr lang="en-GB" sz="2100"/>
          </a:p>
          <a:p>
            <a:pPr marL="380990" indent="-380990">
              <a:lnSpc>
                <a:spcPct val="80000"/>
              </a:lnSpc>
            </a:pPr>
            <a:r>
              <a:rPr lang="en-GB" sz="2100"/>
              <a:t>Conversely, in the event that the retained capacity is not obtained later, the charge would not be refunded.</a:t>
            </a:r>
            <a:endParaRPr lang="en-US" sz="2100"/>
          </a:p>
        </p:txBody>
      </p:sp>
    </p:spTree>
    <p:extLst>
      <p:ext uri="{BB962C8B-B14F-4D97-AF65-F5344CB8AC3E}">
        <p14:creationId xmlns:p14="http://schemas.microsoft.com/office/powerpoint/2010/main" val="2810639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3"/>
          <p:cNvSpPr>
            <a:spLocks noGrp="1" noChangeArrowheads="1"/>
          </p:cNvSpPr>
          <p:nvPr>
            <p:ph type="body" sz="quarter" idx="16"/>
          </p:nvPr>
        </p:nvSpPr>
        <p:spPr>
          <a:xfrm>
            <a:off x="430374" y="1225893"/>
            <a:ext cx="11294237" cy="2070182"/>
          </a:xfrm>
        </p:spPr>
        <p:txBody>
          <a:bodyPr/>
          <a:lstStyle/>
          <a:p>
            <a:pPr marL="0" indent="0">
              <a:lnSpc>
                <a:spcPct val="80000"/>
              </a:lnSpc>
              <a:buNone/>
            </a:pPr>
            <a:r>
              <a:rPr lang="en-GB" sz="2100" b="1" u="sng">
                <a:solidFill>
                  <a:srgbClr val="09B396"/>
                </a:solidFill>
              </a:rPr>
              <a:t>Uniform Network Code Obligations</a:t>
            </a:r>
          </a:p>
          <a:p>
            <a:pPr marL="0" indent="0">
              <a:lnSpc>
                <a:spcPct val="80000"/>
              </a:lnSpc>
              <a:buNone/>
            </a:pPr>
            <a:r>
              <a:rPr lang="en-GB" sz="2100"/>
              <a:t>Prior to the auction date:</a:t>
            </a:r>
          </a:p>
          <a:p>
            <a:pPr marL="342900" lvl="2" indent="-342900">
              <a:lnSpc>
                <a:spcPct val="80000"/>
              </a:lnSpc>
            </a:pPr>
            <a:r>
              <a:rPr lang="en-GB" sz="2100"/>
              <a:t>Publish the reserve prices 28 days before the first day of the auction. </a:t>
            </a:r>
            <a:endParaRPr lang="en-GB" sz="2100">
              <a:cs typeface="Arial"/>
            </a:endParaRPr>
          </a:p>
          <a:p>
            <a:pPr marL="698500" lvl="3" indent="-342900">
              <a:lnSpc>
                <a:spcPct val="80000"/>
              </a:lnSpc>
            </a:pPr>
            <a:r>
              <a:rPr lang="en-GB" sz="2100"/>
              <a:t>Published by National Gas Transmission’s Charging &amp; Revenue team. See the ‘Notice of Gas Transmission Transportation Charges’, effective from 1st October 2025.</a:t>
            </a:r>
            <a:endParaRPr lang="en-GB" sz="2100">
              <a:cs typeface="Arial"/>
            </a:endParaRPr>
          </a:p>
          <a:p>
            <a:pPr marL="359824" lvl="2" indent="-359824">
              <a:lnSpc>
                <a:spcPct val="80000"/>
              </a:lnSpc>
            </a:pPr>
            <a:endParaRPr lang="en-GB" sz="2100"/>
          </a:p>
          <a:p>
            <a:pPr marL="359824" lvl="2" indent="-359824">
              <a:lnSpc>
                <a:spcPct val="80000"/>
              </a:lnSpc>
            </a:pPr>
            <a:r>
              <a:rPr lang="en-GB" sz="2100"/>
              <a:t>Invitation issued 2</a:t>
            </a:r>
            <a:r>
              <a:rPr lang="en-GB" sz="2100" baseline="30000"/>
              <a:t>nd</a:t>
            </a:r>
            <a:r>
              <a:rPr lang="en-GB" sz="2100"/>
              <a:t> February 2026 (28 days before the first day of the auction), which specifies information in line with UNC TPD Section B 2.2.1 ©	</a:t>
            </a:r>
          </a:p>
        </p:txBody>
      </p:sp>
      <p:sp>
        <p:nvSpPr>
          <p:cNvPr id="159746" name="Rectangle 2"/>
          <p:cNvSpPr>
            <a:spLocks noGrp="1" noChangeArrowheads="1"/>
          </p:cNvSpPr>
          <p:nvPr>
            <p:ph type="title"/>
          </p:nvPr>
        </p:nvSpPr>
        <p:spPr>
          <a:xfrm>
            <a:off x="430374" y="356765"/>
            <a:ext cx="11187111" cy="574516"/>
          </a:xfrm>
        </p:spPr>
        <p:txBody>
          <a:bodyPr>
            <a:normAutofit/>
          </a:bodyPr>
          <a:lstStyle/>
          <a:p>
            <a:r>
              <a:rPr lang="en-GB"/>
              <a:t>QSEC – UNC Obligations and Invitation Letter</a:t>
            </a:r>
            <a:endParaRPr lang="en-US"/>
          </a:p>
        </p:txBody>
      </p:sp>
      <p:sp>
        <p:nvSpPr>
          <p:cNvPr id="2" name="Rectangle 3">
            <a:extLst>
              <a:ext uri="{FF2B5EF4-FFF2-40B4-BE49-F238E27FC236}">
                <a16:creationId xmlns:a16="http://schemas.microsoft.com/office/drawing/2014/main" id="{A9E47E68-01E6-8018-77DF-66235480A601}"/>
              </a:ext>
            </a:extLst>
          </p:cNvPr>
          <p:cNvSpPr txBox="1">
            <a:spLocks noChangeArrowheads="1"/>
          </p:cNvSpPr>
          <p:nvPr/>
        </p:nvSpPr>
        <p:spPr>
          <a:xfrm>
            <a:off x="419140" y="3512581"/>
            <a:ext cx="11198345" cy="2764988"/>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Aft>
                <a:spcPct val="25000"/>
              </a:spcAft>
              <a:buNone/>
            </a:pPr>
            <a:r>
              <a:rPr lang="en-GB" sz="2100" b="1" u="sng">
                <a:solidFill>
                  <a:srgbClr val="09B396"/>
                </a:solidFill>
              </a:rPr>
              <a:t>QSEC auction invitation letter </a:t>
            </a:r>
          </a:p>
          <a:p>
            <a:pPr>
              <a:lnSpc>
                <a:spcPct val="80000"/>
              </a:lnSpc>
              <a:spcBef>
                <a:spcPct val="50000"/>
              </a:spcBef>
              <a:spcAft>
                <a:spcPct val="25000"/>
              </a:spcAft>
            </a:pPr>
            <a:r>
              <a:rPr lang="en-GB" sz="2100"/>
              <a:t>The dates of the interim bid windows 		</a:t>
            </a:r>
          </a:p>
          <a:p>
            <a:pPr marL="380990" lvl="1" indent="-380990">
              <a:lnSpc>
                <a:spcPct val="80000"/>
              </a:lnSpc>
              <a:spcBef>
                <a:spcPct val="50000"/>
              </a:spcBef>
              <a:spcAft>
                <a:spcPct val="25000"/>
              </a:spcAft>
            </a:pPr>
            <a:r>
              <a:rPr lang="en-GB" sz="2100"/>
              <a:t>The available NTS Entry Capacity for each ASEP (kWh/Day)</a:t>
            </a:r>
          </a:p>
          <a:p>
            <a:pPr marL="380990" lvl="1" indent="-380990">
              <a:lnSpc>
                <a:spcPct val="80000"/>
              </a:lnSpc>
              <a:spcBef>
                <a:spcPct val="50000"/>
              </a:spcBef>
              <a:spcAft>
                <a:spcPct val="25000"/>
              </a:spcAft>
            </a:pPr>
            <a:r>
              <a:rPr lang="en-GB" sz="2100"/>
              <a:t>The reserve price for each ASEP</a:t>
            </a:r>
            <a:r>
              <a:rPr lang="en-GB" sz="2100" baseline="30000"/>
              <a:t> </a:t>
            </a:r>
            <a:r>
              <a:rPr lang="en-GB" sz="2100"/>
              <a:t>(p/kWh/Day) 			(Appendix A)	</a:t>
            </a:r>
          </a:p>
          <a:p>
            <a:pPr marL="380990" lvl="1" indent="-380990">
              <a:lnSpc>
                <a:spcPct val="80000"/>
              </a:lnSpc>
              <a:spcBef>
                <a:spcPct val="50000"/>
              </a:spcBef>
              <a:spcAft>
                <a:spcPct val="25000"/>
              </a:spcAft>
            </a:pPr>
            <a:r>
              <a:rPr lang="en-GB" sz="2100"/>
              <a:t>The incremental step prices for each ASEP (p/kWh/Day)		(Appendix A)</a:t>
            </a:r>
          </a:p>
          <a:p>
            <a:pPr marL="380990" lvl="1" indent="-380990">
              <a:lnSpc>
                <a:spcPct val="80000"/>
              </a:lnSpc>
              <a:spcBef>
                <a:spcPct val="50000"/>
              </a:spcBef>
              <a:spcAft>
                <a:spcPct val="25000"/>
              </a:spcAft>
            </a:pPr>
            <a:r>
              <a:rPr lang="en-GB" sz="2100"/>
              <a:t>Useful resources relating to the Entry Capacity Regime &amp; QSEC Auction</a:t>
            </a:r>
            <a:endParaRPr lang="en-US" sz="2100"/>
          </a:p>
        </p:txBody>
      </p:sp>
    </p:spTree>
    <p:extLst>
      <p:ext uri="{BB962C8B-B14F-4D97-AF65-F5344CB8AC3E}">
        <p14:creationId xmlns:p14="http://schemas.microsoft.com/office/powerpoint/2010/main" val="369089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30373" y="356764"/>
            <a:ext cx="11279210" cy="1037859"/>
          </a:xfrm>
        </p:spPr>
        <p:txBody>
          <a:bodyPr>
            <a:normAutofit fontScale="90000"/>
          </a:bodyPr>
          <a:lstStyle/>
          <a:p>
            <a:r>
              <a:rPr lang="en-GB"/>
              <a:t>QSEC Bid Capture Rules and Interim Bid Window Process</a:t>
            </a:r>
            <a:endParaRPr lang="en-US"/>
          </a:p>
        </p:txBody>
      </p:sp>
      <p:graphicFrame>
        <p:nvGraphicFramePr>
          <p:cNvPr id="4" name="Table 4">
            <a:extLst>
              <a:ext uri="{FF2B5EF4-FFF2-40B4-BE49-F238E27FC236}">
                <a16:creationId xmlns:a16="http://schemas.microsoft.com/office/drawing/2014/main" id="{051875E0-F2E6-D74A-2522-A81A046A81A4}"/>
              </a:ext>
            </a:extLst>
          </p:cNvPr>
          <p:cNvGraphicFramePr>
            <a:graphicFrameLocks noGrp="1"/>
          </p:cNvGraphicFramePr>
          <p:nvPr>
            <p:extLst>
              <p:ext uri="{D42A27DB-BD31-4B8C-83A1-F6EECF244321}">
                <p14:modId xmlns:p14="http://schemas.microsoft.com/office/powerpoint/2010/main" val="1118576377"/>
              </p:ext>
            </p:extLst>
          </p:nvPr>
        </p:nvGraphicFramePr>
        <p:xfrm>
          <a:off x="430373" y="1499879"/>
          <a:ext cx="10779250" cy="4815401"/>
        </p:xfrm>
        <a:graphic>
          <a:graphicData uri="http://schemas.openxmlformats.org/drawingml/2006/table">
            <a:tbl>
              <a:tblPr firstRow="1" bandRow="1">
                <a:tableStyleId>{F5AB1C69-6EDB-4FF4-983F-18BD219EF322}</a:tableStyleId>
              </a:tblPr>
              <a:tblGrid>
                <a:gridCol w="5389625">
                  <a:extLst>
                    <a:ext uri="{9D8B030D-6E8A-4147-A177-3AD203B41FA5}">
                      <a16:colId xmlns:a16="http://schemas.microsoft.com/office/drawing/2014/main" val="1389934816"/>
                    </a:ext>
                  </a:extLst>
                </a:gridCol>
                <a:gridCol w="5389625">
                  <a:extLst>
                    <a:ext uri="{9D8B030D-6E8A-4147-A177-3AD203B41FA5}">
                      <a16:colId xmlns:a16="http://schemas.microsoft.com/office/drawing/2014/main" val="1613083871"/>
                    </a:ext>
                  </a:extLst>
                </a:gridCol>
              </a:tblGrid>
              <a:tr h="637267">
                <a:tc>
                  <a:txBody>
                    <a:bodyPr/>
                    <a:lstStyle/>
                    <a:p>
                      <a:pPr algn="ctr"/>
                      <a:r>
                        <a:rPr lang="en-GB"/>
                        <a:t>Bid Capture Rules</a:t>
                      </a:r>
                    </a:p>
                  </a:txBody>
                  <a:tcPr anchor="ctr"/>
                </a:tc>
                <a:tc>
                  <a:txBody>
                    <a:bodyPr/>
                    <a:lstStyle/>
                    <a:p>
                      <a:pPr algn="ctr"/>
                      <a:r>
                        <a:rPr lang="en-GB" i="0"/>
                        <a:t>Interim Bid Window Processes</a:t>
                      </a:r>
                    </a:p>
                  </a:txBody>
                  <a:tcPr anchor="ctr"/>
                </a:tc>
                <a:extLst>
                  <a:ext uri="{0D108BD9-81ED-4DB2-BD59-A6C34878D82A}">
                    <a16:rowId xmlns:a16="http://schemas.microsoft.com/office/drawing/2014/main" val="447755319"/>
                  </a:ext>
                </a:extLst>
              </a:tr>
              <a:tr h="4178134">
                <a:tc>
                  <a:txBody>
                    <a:bodyPr/>
                    <a:lstStyle/>
                    <a:p>
                      <a:endParaRPr lang="en-GB"/>
                    </a:p>
                  </a:txBody>
                  <a:tcPr/>
                </a:tc>
                <a:tc>
                  <a:txBody>
                    <a:bodyPr/>
                    <a:lstStyle/>
                    <a:p>
                      <a:endParaRPr lang="en-GB"/>
                    </a:p>
                  </a:txBody>
                  <a:tcPr/>
                </a:tc>
                <a:extLst>
                  <a:ext uri="{0D108BD9-81ED-4DB2-BD59-A6C34878D82A}">
                    <a16:rowId xmlns:a16="http://schemas.microsoft.com/office/drawing/2014/main" val="4071197118"/>
                  </a:ext>
                </a:extLst>
              </a:tr>
            </a:tbl>
          </a:graphicData>
        </a:graphic>
      </p:graphicFrame>
      <p:sp>
        <p:nvSpPr>
          <p:cNvPr id="2" name="Rectangle 3">
            <a:extLst>
              <a:ext uri="{FF2B5EF4-FFF2-40B4-BE49-F238E27FC236}">
                <a16:creationId xmlns:a16="http://schemas.microsoft.com/office/drawing/2014/main" id="{71CAB2F2-A5CE-2A2C-8F17-323349816F41}"/>
              </a:ext>
            </a:extLst>
          </p:cNvPr>
          <p:cNvSpPr>
            <a:spLocks noGrp="1" noChangeArrowheads="1"/>
          </p:cNvSpPr>
          <p:nvPr>
            <p:ph type="body" sz="quarter" idx="16"/>
          </p:nvPr>
        </p:nvSpPr>
        <p:spPr>
          <a:xfrm>
            <a:off x="522785" y="2213373"/>
            <a:ext cx="5226165" cy="2578847"/>
          </a:xfrm>
        </p:spPr>
        <p:txBody>
          <a:bodyPr/>
          <a:lstStyle/>
          <a:p>
            <a:pPr marL="380990" indent="-380990">
              <a:lnSpc>
                <a:spcPct val="80000"/>
              </a:lnSpc>
              <a:spcAft>
                <a:spcPct val="100000"/>
              </a:spcAft>
            </a:pPr>
            <a:r>
              <a:rPr lang="en-GB" sz="2100"/>
              <a:t>Shipper set-up validation (shipper preferences).</a:t>
            </a:r>
          </a:p>
          <a:p>
            <a:pPr marL="380990" indent="-380990">
              <a:lnSpc>
                <a:spcPct val="80000"/>
              </a:lnSpc>
              <a:spcAft>
                <a:spcPct val="100000"/>
              </a:spcAft>
            </a:pPr>
            <a:r>
              <a:rPr lang="en-GB" sz="2100"/>
              <a:t>Minimum bid quantity of 100,000 kWh.</a:t>
            </a:r>
          </a:p>
          <a:p>
            <a:pPr marL="380990" indent="-380990">
              <a:lnSpc>
                <a:spcPct val="80000"/>
              </a:lnSpc>
              <a:spcAft>
                <a:spcPct val="100000"/>
              </a:spcAft>
            </a:pPr>
            <a:r>
              <a:rPr lang="en-GB" sz="2100"/>
              <a:t>Bids at a higher price must have lower or equal volume to those made at a lower price.</a:t>
            </a:r>
          </a:p>
          <a:p>
            <a:pPr>
              <a:lnSpc>
                <a:spcPct val="80000"/>
              </a:lnSpc>
            </a:pPr>
            <a:endParaRPr lang="en-GB" sz="2100"/>
          </a:p>
          <a:p>
            <a:pPr lvl="1">
              <a:lnSpc>
                <a:spcPct val="80000"/>
              </a:lnSpc>
              <a:buFont typeface="Wingdings 2" pitchFamily="18" charset="2"/>
              <a:buNone/>
            </a:pPr>
            <a:endParaRPr lang="en-US" sz="2100"/>
          </a:p>
        </p:txBody>
      </p:sp>
      <p:sp>
        <p:nvSpPr>
          <p:cNvPr id="3" name="Rectangle 3">
            <a:extLst>
              <a:ext uri="{FF2B5EF4-FFF2-40B4-BE49-F238E27FC236}">
                <a16:creationId xmlns:a16="http://schemas.microsoft.com/office/drawing/2014/main" id="{8108ECD5-9A5D-6EB7-1D05-7D2606A35D15}"/>
              </a:ext>
            </a:extLst>
          </p:cNvPr>
          <p:cNvSpPr txBox="1">
            <a:spLocks noChangeArrowheads="1"/>
          </p:cNvSpPr>
          <p:nvPr/>
        </p:nvSpPr>
        <p:spPr>
          <a:xfrm>
            <a:off x="5948125" y="2195655"/>
            <a:ext cx="5151423" cy="2328714"/>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0" lvl="1" indent="-380990">
              <a:spcAft>
                <a:spcPct val="100000"/>
              </a:spcAft>
            </a:pPr>
            <a:r>
              <a:rPr lang="en-GB" sz="2100"/>
              <a:t>Information published after 17:00 each day.</a:t>
            </a:r>
          </a:p>
          <a:p>
            <a:pPr marL="380990" lvl="1" indent="-380990">
              <a:spcAft>
                <a:spcPct val="100000"/>
              </a:spcAft>
            </a:pPr>
            <a:r>
              <a:rPr lang="en-GB" sz="2100"/>
              <a:t>Aggregate bid quantities at each price step for each quarter and ASEP.</a:t>
            </a:r>
          </a:p>
          <a:p>
            <a:pPr marL="380990" lvl="1" indent="-380990">
              <a:lnSpc>
                <a:spcPct val="80000"/>
              </a:lnSpc>
              <a:spcAft>
                <a:spcPct val="100000"/>
              </a:spcAft>
            </a:pPr>
            <a:r>
              <a:rPr lang="en-GB" sz="2100"/>
              <a:t>The prevailing Stability Group for each ASEP/quarter.</a:t>
            </a:r>
            <a:endParaRPr lang="en-US" sz="2100"/>
          </a:p>
        </p:txBody>
      </p:sp>
    </p:spTree>
    <p:extLst>
      <p:ext uri="{BB962C8B-B14F-4D97-AF65-F5344CB8AC3E}">
        <p14:creationId xmlns:p14="http://schemas.microsoft.com/office/powerpoint/2010/main" val="427188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30373" y="356764"/>
            <a:ext cx="11279210" cy="1037859"/>
          </a:xfrm>
        </p:spPr>
        <p:txBody>
          <a:bodyPr>
            <a:normAutofit fontScale="90000"/>
          </a:bodyPr>
          <a:lstStyle/>
          <a:p>
            <a:r>
              <a:rPr lang="en-GB"/>
              <a:t>QSEC Stability Measure and Price Steps / Quantities </a:t>
            </a:r>
            <a:endParaRPr lang="en-US"/>
          </a:p>
        </p:txBody>
      </p:sp>
      <p:graphicFrame>
        <p:nvGraphicFramePr>
          <p:cNvPr id="4" name="Table 4">
            <a:extLst>
              <a:ext uri="{FF2B5EF4-FFF2-40B4-BE49-F238E27FC236}">
                <a16:creationId xmlns:a16="http://schemas.microsoft.com/office/drawing/2014/main" id="{051875E0-F2E6-D74A-2522-A81A046A81A4}"/>
              </a:ext>
            </a:extLst>
          </p:cNvPr>
          <p:cNvGraphicFramePr>
            <a:graphicFrameLocks noGrp="1"/>
          </p:cNvGraphicFramePr>
          <p:nvPr>
            <p:extLst>
              <p:ext uri="{D42A27DB-BD31-4B8C-83A1-F6EECF244321}">
                <p14:modId xmlns:p14="http://schemas.microsoft.com/office/powerpoint/2010/main" val="1886891565"/>
              </p:ext>
            </p:extLst>
          </p:nvPr>
        </p:nvGraphicFramePr>
        <p:xfrm>
          <a:off x="430373" y="1499879"/>
          <a:ext cx="10779250" cy="4815401"/>
        </p:xfrm>
        <a:graphic>
          <a:graphicData uri="http://schemas.openxmlformats.org/drawingml/2006/table">
            <a:tbl>
              <a:tblPr firstRow="1" bandRow="1">
                <a:tableStyleId>{F5AB1C69-6EDB-4FF4-983F-18BD219EF322}</a:tableStyleId>
              </a:tblPr>
              <a:tblGrid>
                <a:gridCol w="5389625">
                  <a:extLst>
                    <a:ext uri="{9D8B030D-6E8A-4147-A177-3AD203B41FA5}">
                      <a16:colId xmlns:a16="http://schemas.microsoft.com/office/drawing/2014/main" val="1389934816"/>
                    </a:ext>
                  </a:extLst>
                </a:gridCol>
                <a:gridCol w="5389625">
                  <a:extLst>
                    <a:ext uri="{9D8B030D-6E8A-4147-A177-3AD203B41FA5}">
                      <a16:colId xmlns:a16="http://schemas.microsoft.com/office/drawing/2014/main" val="1613083871"/>
                    </a:ext>
                  </a:extLst>
                </a:gridCol>
              </a:tblGrid>
              <a:tr h="637267">
                <a:tc>
                  <a:txBody>
                    <a:bodyPr/>
                    <a:lstStyle/>
                    <a:p>
                      <a:pPr algn="ctr"/>
                      <a:r>
                        <a:rPr lang="en-GB"/>
                        <a:t>Stability Measure</a:t>
                      </a:r>
                    </a:p>
                  </a:txBody>
                  <a:tcPr anchor="ctr"/>
                </a:tc>
                <a:tc>
                  <a:txBody>
                    <a:bodyPr/>
                    <a:lstStyle/>
                    <a:p>
                      <a:pPr algn="ctr"/>
                      <a:r>
                        <a:rPr lang="en-GB" i="0"/>
                        <a:t>Price Steps and Quantities</a:t>
                      </a:r>
                    </a:p>
                  </a:txBody>
                  <a:tcPr anchor="ctr"/>
                </a:tc>
                <a:extLst>
                  <a:ext uri="{0D108BD9-81ED-4DB2-BD59-A6C34878D82A}">
                    <a16:rowId xmlns:a16="http://schemas.microsoft.com/office/drawing/2014/main" val="447755319"/>
                  </a:ext>
                </a:extLst>
              </a:tr>
              <a:tr h="4178134">
                <a:tc>
                  <a:txBody>
                    <a:bodyPr/>
                    <a:lstStyle/>
                    <a:p>
                      <a:endParaRPr lang="en-GB"/>
                    </a:p>
                  </a:txBody>
                  <a:tcPr/>
                </a:tc>
                <a:tc>
                  <a:txBody>
                    <a:bodyPr/>
                    <a:lstStyle/>
                    <a:p>
                      <a:endParaRPr lang="en-GB"/>
                    </a:p>
                  </a:txBody>
                  <a:tcPr/>
                </a:tc>
                <a:extLst>
                  <a:ext uri="{0D108BD9-81ED-4DB2-BD59-A6C34878D82A}">
                    <a16:rowId xmlns:a16="http://schemas.microsoft.com/office/drawing/2014/main" val="4071197118"/>
                  </a:ext>
                </a:extLst>
              </a:tr>
            </a:tbl>
          </a:graphicData>
        </a:graphic>
      </p:graphicFrame>
      <p:sp>
        <p:nvSpPr>
          <p:cNvPr id="7" name="Rectangle 3">
            <a:extLst>
              <a:ext uri="{FF2B5EF4-FFF2-40B4-BE49-F238E27FC236}">
                <a16:creationId xmlns:a16="http://schemas.microsoft.com/office/drawing/2014/main" id="{12B21DB9-13CF-A646-49EA-E257E064CD29}"/>
              </a:ext>
            </a:extLst>
          </p:cNvPr>
          <p:cNvSpPr>
            <a:spLocks noGrp="1" noChangeArrowheads="1"/>
          </p:cNvSpPr>
          <p:nvPr>
            <p:ph type="body" sz="quarter" idx="16"/>
          </p:nvPr>
        </p:nvSpPr>
        <p:spPr>
          <a:xfrm>
            <a:off x="548316" y="2195655"/>
            <a:ext cx="5151424" cy="2964820"/>
          </a:xfrm>
        </p:spPr>
        <p:txBody>
          <a:bodyPr/>
          <a:lstStyle/>
          <a:p>
            <a:pPr marL="380990" indent="-380990">
              <a:lnSpc>
                <a:spcPct val="80000"/>
              </a:lnSpc>
            </a:pPr>
            <a:r>
              <a:rPr lang="en-GB" sz="2100"/>
              <a:t>The QSEC auction can close early if Stability Groups remain unchanged between interim bid windows.</a:t>
            </a:r>
          </a:p>
          <a:p>
            <a:pPr marL="0" indent="0">
              <a:lnSpc>
                <a:spcPct val="80000"/>
              </a:lnSpc>
              <a:buNone/>
            </a:pPr>
            <a:endParaRPr lang="en-GB" sz="2100"/>
          </a:p>
          <a:p>
            <a:pPr marL="380990" indent="-380990">
              <a:lnSpc>
                <a:spcPct val="80000"/>
              </a:lnSpc>
            </a:pPr>
            <a:r>
              <a:rPr lang="en-GB" sz="2100"/>
              <a:t>If the Stability Group changes 4 times or less between two bid windows at any quarter/ASEP combination, then the auction has reached stability and will close. Users will be notified in this event. (UNC TPD B2.2.17).</a:t>
            </a:r>
          </a:p>
          <a:p>
            <a:pPr>
              <a:lnSpc>
                <a:spcPct val="80000"/>
              </a:lnSpc>
            </a:pPr>
            <a:endParaRPr lang="en-GB" sz="2100"/>
          </a:p>
          <a:p>
            <a:pPr lvl="1">
              <a:lnSpc>
                <a:spcPct val="80000"/>
              </a:lnSpc>
              <a:buFont typeface="Wingdings 2" pitchFamily="18" charset="2"/>
              <a:buNone/>
            </a:pPr>
            <a:endParaRPr lang="en-US" sz="2100"/>
          </a:p>
        </p:txBody>
      </p:sp>
      <p:sp>
        <p:nvSpPr>
          <p:cNvPr id="8" name="Rectangle 3">
            <a:extLst>
              <a:ext uri="{FF2B5EF4-FFF2-40B4-BE49-F238E27FC236}">
                <a16:creationId xmlns:a16="http://schemas.microsoft.com/office/drawing/2014/main" id="{99FE9F91-8F48-91B8-A54B-CA1429707E63}"/>
              </a:ext>
            </a:extLst>
          </p:cNvPr>
          <p:cNvSpPr txBox="1">
            <a:spLocks noChangeArrowheads="1"/>
          </p:cNvSpPr>
          <p:nvPr/>
        </p:nvSpPr>
        <p:spPr>
          <a:xfrm>
            <a:off x="5909796" y="2223205"/>
            <a:ext cx="5235020" cy="4267707"/>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40000"/>
              </a:spcBef>
            </a:pPr>
            <a:r>
              <a:rPr lang="en-GB" sz="2100"/>
              <a:t>Baseline capacity is defined in Licence</a:t>
            </a:r>
          </a:p>
          <a:p>
            <a:pPr>
              <a:lnSpc>
                <a:spcPct val="80000"/>
              </a:lnSpc>
              <a:spcBef>
                <a:spcPct val="40000"/>
              </a:spcBef>
            </a:pPr>
            <a:r>
              <a:rPr lang="en-GB" sz="2100"/>
              <a:t>Price Step (P</a:t>
            </a:r>
            <a:r>
              <a:rPr lang="en-GB" sz="2100" baseline="-25000"/>
              <a:t>0</a:t>
            </a:r>
            <a:r>
              <a:rPr lang="en-GB" sz="2100"/>
              <a:t>) - Unsold 90% Baseline + any unsold obligated incremental</a:t>
            </a:r>
          </a:p>
          <a:p>
            <a:pPr marL="1100972" lvl="3" indent="-380990">
              <a:lnSpc>
                <a:spcPct val="80000"/>
              </a:lnSpc>
              <a:spcBef>
                <a:spcPct val="40000"/>
              </a:spcBef>
            </a:pPr>
            <a:r>
              <a:rPr lang="en-GB" sz="2100"/>
              <a:t>From Transportation Model</a:t>
            </a:r>
          </a:p>
          <a:p>
            <a:pPr marL="343744" lvl="1" indent="-342900">
              <a:lnSpc>
                <a:spcPct val="80000"/>
              </a:lnSpc>
              <a:spcBef>
                <a:spcPct val="40000"/>
              </a:spcBef>
            </a:pPr>
            <a:r>
              <a:rPr lang="en-GB" sz="2100"/>
              <a:t>Price Steps (P</a:t>
            </a:r>
            <a:r>
              <a:rPr lang="en-GB" sz="2100" baseline="-25000"/>
              <a:t>1</a:t>
            </a:r>
            <a:r>
              <a:rPr lang="en-GB" sz="2100"/>
              <a:t> to P</a:t>
            </a:r>
            <a:r>
              <a:rPr lang="en-GB" sz="2100" baseline="-25000"/>
              <a:t>20</a:t>
            </a:r>
            <a:r>
              <a:rPr lang="en-GB" sz="2100"/>
              <a:t>) – Incremental capacity available</a:t>
            </a:r>
          </a:p>
          <a:p>
            <a:pPr marL="1100972" lvl="3" indent="-380990">
              <a:lnSpc>
                <a:spcPct val="80000"/>
              </a:lnSpc>
              <a:spcBef>
                <a:spcPct val="40000"/>
              </a:spcBef>
            </a:pPr>
            <a:r>
              <a:rPr lang="en-GB" sz="2100"/>
              <a:t>From Transportation Model</a:t>
            </a:r>
          </a:p>
          <a:p>
            <a:pPr marL="1100972" lvl="3" indent="-380990">
              <a:lnSpc>
                <a:spcPct val="80000"/>
              </a:lnSpc>
              <a:spcBef>
                <a:spcPct val="40000"/>
              </a:spcBef>
            </a:pPr>
            <a:r>
              <a:rPr lang="en-GB" sz="2100"/>
              <a:t>Up to 150% of baseline capacity</a:t>
            </a:r>
          </a:p>
          <a:p>
            <a:pPr marL="0" indent="0">
              <a:lnSpc>
                <a:spcPct val="80000"/>
              </a:lnSpc>
              <a:buNone/>
            </a:pPr>
            <a:endParaRPr lang="en-GB" sz="2100"/>
          </a:p>
          <a:p>
            <a:pPr>
              <a:lnSpc>
                <a:spcPct val="80000"/>
              </a:lnSpc>
            </a:pPr>
            <a:r>
              <a:rPr lang="en-GB" sz="2100"/>
              <a:t>Incremental prices for each (P</a:t>
            </a:r>
            <a:r>
              <a:rPr lang="en-GB" sz="2100" baseline="-25000"/>
              <a:t>1</a:t>
            </a:r>
            <a:r>
              <a:rPr lang="en-GB" sz="2100"/>
              <a:t> to P</a:t>
            </a:r>
            <a:r>
              <a:rPr lang="en-GB" sz="2100" baseline="-25000"/>
              <a:t>20</a:t>
            </a:r>
            <a:r>
              <a:rPr lang="en-GB" sz="2100"/>
              <a:t>) are based on the long run incremental cost of providing additional capacity above obligated level</a:t>
            </a:r>
          </a:p>
          <a:p>
            <a:pPr lvl="1">
              <a:lnSpc>
                <a:spcPct val="80000"/>
              </a:lnSpc>
              <a:buFont typeface="Wingdings 2" pitchFamily="18" charset="2"/>
              <a:buNone/>
            </a:pPr>
            <a:endParaRPr lang="en-US" sz="2100"/>
          </a:p>
        </p:txBody>
      </p:sp>
    </p:spTree>
    <p:extLst>
      <p:ext uri="{BB962C8B-B14F-4D97-AF65-F5344CB8AC3E}">
        <p14:creationId xmlns:p14="http://schemas.microsoft.com/office/powerpoint/2010/main" val="410839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body" sz="quarter" idx="16"/>
          </p:nvPr>
        </p:nvSpPr>
        <p:spPr>
          <a:xfrm>
            <a:off x="357945" y="938207"/>
            <a:ext cx="11295865" cy="2845779"/>
          </a:xfrm>
        </p:spPr>
        <p:txBody>
          <a:bodyPr/>
          <a:lstStyle/>
          <a:p>
            <a:pPr marL="380990" indent="-380990">
              <a:lnSpc>
                <a:spcPct val="80000"/>
              </a:lnSpc>
            </a:pPr>
            <a:r>
              <a:rPr lang="en-GB" sz="2100"/>
              <a:t>Where demand is less than or equal to supply at price step P0, all bids will be allocated in full.</a:t>
            </a:r>
          </a:p>
          <a:p>
            <a:pPr marL="0" indent="0">
              <a:lnSpc>
                <a:spcPct val="80000"/>
              </a:lnSpc>
              <a:buNone/>
            </a:pPr>
            <a:endParaRPr lang="en-GB" sz="2100"/>
          </a:p>
          <a:p>
            <a:pPr marL="380990" indent="-380990">
              <a:lnSpc>
                <a:spcPct val="80000"/>
              </a:lnSpc>
            </a:pPr>
            <a:r>
              <a:rPr lang="en-GB" sz="2100"/>
              <a:t>In respect of any ASEP where a quantity of incremental capacity is demanded, National Gas Transmission will determine the Net Present Value (NPV) of the revenue from bids for the incremental capacity, based on the relevant cleared price for each quarter.</a:t>
            </a:r>
          </a:p>
          <a:p>
            <a:pPr marL="0" indent="0">
              <a:lnSpc>
                <a:spcPct val="80000"/>
              </a:lnSpc>
              <a:buNone/>
            </a:pPr>
            <a:endParaRPr lang="en-GB" sz="2100"/>
          </a:p>
          <a:p>
            <a:pPr marL="380990" indent="-380990">
              <a:lnSpc>
                <a:spcPct val="80000"/>
              </a:lnSpc>
            </a:pPr>
            <a:r>
              <a:rPr lang="en-GB" sz="2100"/>
              <a:t>If aggregate bids exceed supply volume at a supply level price step, Gemini moves up the  demand curve to find the first price step where demand is &lt; = to the supply level. This is the cleared price.</a:t>
            </a:r>
          </a:p>
          <a:p>
            <a:pPr marL="380990" indent="-380990">
              <a:lnSpc>
                <a:spcPct val="80000"/>
              </a:lnSpc>
            </a:pPr>
            <a:endParaRPr lang="en-GB" sz="2100"/>
          </a:p>
          <a:p>
            <a:pPr marL="380990" indent="-380990">
              <a:lnSpc>
                <a:spcPct val="80000"/>
              </a:lnSpc>
            </a:pPr>
            <a:r>
              <a:rPr lang="en-GB" sz="2100"/>
              <a:t>Pro-ration occurs at P20 if aggregate bids at P20 level exceed supply level.</a:t>
            </a:r>
          </a:p>
        </p:txBody>
      </p:sp>
      <p:sp>
        <p:nvSpPr>
          <p:cNvPr id="166914" name="Rectangle 2"/>
          <p:cNvSpPr>
            <a:spLocks noGrp="1" noChangeArrowheads="1"/>
          </p:cNvSpPr>
          <p:nvPr>
            <p:ph type="title"/>
          </p:nvPr>
        </p:nvSpPr>
        <p:spPr>
          <a:xfrm>
            <a:off x="430374" y="356765"/>
            <a:ext cx="8647365" cy="574516"/>
          </a:xfrm>
        </p:spPr>
        <p:txBody>
          <a:bodyPr/>
          <a:lstStyle/>
          <a:p>
            <a:r>
              <a:rPr lang="en-GB"/>
              <a:t>Allocation Rules</a:t>
            </a:r>
            <a:endParaRPr lang="en-US"/>
          </a:p>
        </p:txBody>
      </p:sp>
      <p:sp>
        <p:nvSpPr>
          <p:cNvPr id="2" name="Rectangle 3">
            <a:extLst>
              <a:ext uri="{FF2B5EF4-FFF2-40B4-BE49-F238E27FC236}">
                <a16:creationId xmlns:a16="http://schemas.microsoft.com/office/drawing/2014/main" id="{A66E0B07-7A78-687B-A04E-E33617E3F824}"/>
              </a:ext>
            </a:extLst>
          </p:cNvPr>
          <p:cNvSpPr txBox="1">
            <a:spLocks noChangeArrowheads="1"/>
          </p:cNvSpPr>
          <p:nvPr/>
        </p:nvSpPr>
        <p:spPr>
          <a:xfrm>
            <a:off x="400199" y="4064968"/>
            <a:ext cx="11211359" cy="2587247"/>
          </a:xfrm>
          <a:prstGeom prst="rect">
            <a:avLst/>
          </a:prstGeom>
          <a:solidFill>
            <a:schemeClr val="bg1"/>
          </a:solidFill>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GB" sz="2100" b="1" u="sng">
                <a:solidFill>
                  <a:srgbClr val="09B396"/>
                </a:solidFill>
              </a:rPr>
              <a:t>Allocation Exceptions</a:t>
            </a:r>
          </a:p>
          <a:p>
            <a:pPr marL="380990" indent="-380990">
              <a:lnSpc>
                <a:spcPct val="80000"/>
              </a:lnSpc>
            </a:pPr>
            <a:r>
              <a:rPr lang="en-GB" sz="2100"/>
              <a:t>If the total bid quantity allocated is less than the minimum bid quantity demanded, the bid will be rejected.</a:t>
            </a:r>
          </a:p>
          <a:p>
            <a:pPr marL="380990" indent="-380990">
              <a:lnSpc>
                <a:spcPct val="80000"/>
              </a:lnSpc>
            </a:pPr>
            <a:endParaRPr lang="en-GB" sz="2100"/>
          </a:p>
          <a:p>
            <a:pPr marL="380990" indent="-380990">
              <a:lnSpc>
                <a:spcPct val="80000"/>
              </a:lnSpc>
            </a:pPr>
            <a:r>
              <a:rPr lang="en-GB" sz="2100"/>
              <a:t>If all bids at a price level are rejected due to the above, Gemini moves down a price level and applies the allocation rules again.</a:t>
            </a:r>
          </a:p>
          <a:p>
            <a:pPr marL="0" indent="0">
              <a:lnSpc>
                <a:spcPct val="80000"/>
              </a:lnSpc>
              <a:buFont typeface="Arial" panose="020B0604020202020204" pitchFamily="34" charset="0"/>
              <a:buNone/>
            </a:pPr>
            <a:endParaRPr lang="en-GB" sz="2100"/>
          </a:p>
          <a:p>
            <a:pPr marL="380990" indent="-380990">
              <a:lnSpc>
                <a:spcPct val="80000"/>
              </a:lnSpc>
            </a:pPr>
            <a:r>
              <a:rPr lang="en-GB" sz="2100"/>
              <a:t>The difference between the allocations at the allocation price level and the available capacity at the available supply price level is identified as Unsold Capacity for each ASEP and Sub Transaction Period.</a:t>
            </a:r>
          </a:p>
        </p:txBody>
      </p:sp>
    </p:spTree>
    <p:extLst>
      <p:ext uri="{BB962C8B-B14F-4D97-AF65-F5344CB8AC3E}">
        <p14:creationId xmlns:p14="http://schemas.microsoft.com/office/powerpoint/2010/main" val="43614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Grp="1" noChangeArrowheads="1"/>
          </p:cNvSpPr>
          <p:nvPr>
            <p:ph type="body" sz="quarter" idx="16"/>
          </p:nvPr>
        </p:nvSpPr>
        <p:spPr>
          <a:xfrm>
            <a:off x="430373" y="1086307"/>
            <a:ext cx="10744000" cy="1036053"/>
          </a:xfrm>
        </p:spPr>
        <p:txBody>
          <a:bodyPr/>
          <a:lstStyle/>
          <a:p>
            <a:pPr marL="0" indent="0">
              <a:lnSpc>
                <a:spcPct val="80000"/>
              </a:lnSpc>
              <a:buNone/>
            </a:pPr>
            <a:r>
              <a:rPr lang="en-GB" sz="2100"/>
              <a:t>National Gas Transmission allocate QSEC bids no later than two months following the date of auction closure, after which we will notify Users (within Gemini) of:</a:t>
            </a:r>
          </a:p>
          <a:p>
            <a:pPr marL="744528" lvl="2" indent="-380990">
              <a:lnSpc>
                <a:spcPct val="80000"/>
              </a:lnSpc>
            </a:pPr>
            <a:r>
              <a:rPr lang="en-GB" sz="2100"/>
              <a:t>Accepted quarterly capacity bids</a:t>
            </a:r>
          </a:p>
          <a:p>
            <a:pPr marL="744528" lvl="2" indent="-380990">
              <a:lnSpc>
                <a:spcPct val="80000"/>
              </a:lnSpc>
            </a:pPr>
            <a:r>
              <a:rPr lang="en-GB" sz="2100"/>
              <a:t>Amount of Quarterly NTS Entry Capacity which the User is registered as holding </a:t>
            </a:r>
          </a:p>
        </p:txBody>
      </p:sp>
      <p:sp>
        <p:nvSpPr>
          <p:cNvPr id="171010" name="Rectangle 2"/>
          <p:cNvSpPr>
            <a:spLocks noGrp="1" noChangeArrowheads="1"/>
          </p:cNvSpPr>
          <p:nvPr>
            <p:ph type="title"/>
          </p:nvPr>
        </p:nvSpPr>
        <p:spPr/>
        <p:txBody>
          <a:bodyPr/>
          <a:lstStyle/>
          <a:p>
            <a:r>
              <a:rPr lang="en-GB"/>
              <a:t>Post Allocation Reporting</a:t>
            </a:r>
            <a:endParaRPr lang="en-US"/>
          </a:p>
        </p:txBody>
      </p:sp>
      <p:sp>
        <p:nvSpPr>
          <p:cNvPr id="2" name="Rectangle 3">
            <a:extLst>
              <a:ext uri="{FF2B5EF4-FFF2-40B4-BE49-F238E27FC236}">
                <a16:creationId xmlns:a16="http://schemas.microsoft.com/office/drawing/2014/main" id="{981FB3DF-738C-8CF3-19CA-CD4ED982A99C}"/>
              </a:ext>
            </a:extLst>
          </p:cNvPr>
          <p:cNvSpPr txBox="1">
            <a:spLocks noChangeArrowheads="1"/>
          </p:cNvSpPr>
          <p:nvPr/>
        </p:nvSpPr>
        <p:spPr>
          <a:xfrm>
            <a:off x="430373" y="2897957"/>
            <a:ext cx="10913619" cy="3427477"/>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2" pitchFamily="18" charset="2"/>
              <a:buNone/>
            </a:pPr>
            <a:r>
              <a:rPr lang="en-GB" sz="2100"/>
              <a:t>The following information will be published on the National Gas Data Portal and/or Gemini, by Entry Point and Sub Transaction period</a:t>
            </a:r>
          </a:p>
          <a:p>
            <a:pPr>
              <a:lnSpc>
                <a:spcPct val="80000"/>
              </a:lnSpc>
              <a:buFont typeface="Wingdings 2" pitchFamily="18" charset="2"/>
              <a:buNone/>
            </a:pPr>
            <a:endParaRPr lang="en-GB" sz="2100"/>
          </a:p>
          <a:p>
            <a:pPr lvl="1">
              <a:lnSpc>
                <a:spcPct val="80000"/>
              </a:lnSpc>
            </a:pPr>
            <a:r>
              <a:rPr lang="en-GB" sz="2100"/>
              <a:t>Volume of entry capacity allocated (baseline and incremental)</a:t>
            </a:r>
          </a:p>
          <a:p>
            <a:pPr lvl="1">
              <a:lnSpc>
                <a:spcPct val="80000"/>
              </a:lnSpc>
            </a:pPr>
            <a:r>
              <a:rPr lang="en-GB" sz="2100"/>
              <a:t>The relevant clearing price </a:t>
            </a:r>
          </a:p>
          <a:p>
            <a:pPr lvl="1">
              <a:lnSpc>
                <a:spcPct val="80000"/>
              </a:lnSpc>
            </a:pPr>
            <a:r>
              <a:rPr lang="en-GB" sz="2100"/>
              <a:t>Total amount of revenue to be derived</a:t>
            </a:r>
          </a:p>
          <a:p>
            <a:pPr lvl="1">
              <a:lnSpc>
                <a:spcPct val="80000"/>
              </a:lnSpc>
            </a:pPr>
            <a:r>
              <a:rPr lang="en-GB" sz="2100"/>
              <a:t>Highest price accepted</a:t>
            </a:r>
          </a:p>
          <a:p>
            <a:pPr lvl="1">
              <a:lnSpc>
                <a:spcPct val="80000"/>
              </a:lnSpc>
            </a:pPr>
            <a:r>
              <a:rPr lang="en-GB" sz="2100"/>
              <a:t>Lowest price accepted</a:t>
            </a:r>
          </a:p>
          <a:p>
            <a:pPr lvl="1">
              <a:lnSpc>
                <a:spcPct val="80000"/>
              </a:lnSpc>
            </a:pPr>
            <a:r>
              <a:rPr lang="en-GB" sz="2100"/>
              <a:t>Weighted average price accepted</a:t>
            </a:r>
          </a:p>
          <a:p>
            <a:pPr lvl="1">
              <a:lnSpc>
                <a:spcPct val="80000"/>
              </a:lnSpc>
            </a:pPr>
            <a:r>
              <a:rPr lang="en-GB" sz="2100"/>
              <a:t>The number of users that submitted successful bids</a:t>
            </a:r>
          </a:p>
          <a:p>
            <a:pPr lvl="1">
              <a:lnSpc>
                <a:spcPct val="80000"/>
              </a:lnSpc>
            </a:pPr>
            <a:r>
              <a:rPr lang="en-GB" sz="2100"/>
              <a:t>The amount of obligated capacity which remains unsold</a:t>
            </a:r>
          </a:p>
          <a:p>
            <a:pPr>
              <a:lnSpc>
                <a:spcPct val="80000"/>
              </a:lnSpc>
            </a:pPr>
            <a:endParaRPr lang="en-GB" sz="2100"/>
          </a:p>
          <a:p>
            <a:pPr lvl="1">
              <a:lnSpc>
                <a:spcPct val="80000"/>
              </a:lnSpc>
              <a:buFont typeface="Wingdings 2" pitchFamily="18" charset="2"/>
              <a:buNone/>
            </a:pPr>
            <a:endParaRPr lang="en-US" sz="2100"/>
          </a:p>
        </p:txBody>
      </p:sp>
    </p:spTree>
    <p:extLst>
      <p:ext uri="{BB962C8B-B14F-4D97-AF65-F5344CB8AC3E}">
        <p14:creationId xmlns:p14="http://schemas.microsoft.com/office/powerpoint/2010/main" val="81927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a:t>Contents</a:t>
            </a: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fld id="{22D356C2-113D-466F-A9E6-BFB2DEE646A5}" type="slidenum">
              <a:rPr lang="en-GB" smtClean="0"/>
              <a:t>2</a:t>
            </a:fld>
            <a:endParaRPr lang="en-GB"/>
          </a:p>
        </p:txBody>
      </p:sp>
      <p:graphicFrame>
        <p:nvGraphicFramePr>
          <p:cNvPr id="13" name="Group 65">
            <a:extLst>
              <a:ext uri="{FF2B5EF4-FFF2-40B4-BE49-F238E27FC236}">
                <a16:creationId xmlns:a16="http://schemas.microsoft.com/office/drawing/2014/main" id="{2FFB370A-0CA2-4B94-91A7-7FC21162781E}"/>
              </a:ext>
            </a:extLst>
          </p:cNvPr>
          <p:cNvGraphicFramePr>
            <a:graphicFrameLocks noGrp="1"/>
          </p:cNvGraphicFramePr>
          <p:nvPr>
            <p:extLst>
              <p:ext uri="{D42A27DB-BD31-4B8C-83A1-F6EECF244321}">
                <p14:modId xmlns:p14="http://schemas.microsoft.com/office/powerpoint/2010/main" val="4050909656"/>
              </p:ext>
            </p:extLst>
          </p:nvPr>
        </p:nvGraphicFramePr>
        <p:xfrm>
          <a:off x="705706" y="1489799"/>
          <a:ext cx="10028969" cy="3158400"/>
        </p:xfrm>
        <a:graphic>
          <a:graphicData uri="http://schemas.openxmlformats.org/drawingml/2006/table">
            <a:tbl>
              <a:tblPr/>
              <a:tblGrid>
                <a:gridCol w="1268884">
                  <a:extLst>
                    <a:ext uri="{9D8B030D-6E8A-4147-A177-3AD203B41FA5}">
                      <a16:colId xmlns:a16="http://schemas.microsoft.com/office/drawing/2014/main" val="20000"/>
                    </a:ext>
                  </a:extLst>
                </a:gridCol>
                <a:gridCol w="8760085">
                  <a:extLst>
                    <a:ext uri="{9D8B030D-6E8A-4147-A177-3AD203B41FA5}">
                      <a16:colId xmlns:a16="http://schemas.microsoft.com/office/drawing/2014/main" val="20001"/>
                    </a:ext>
                  </a:extLst>
                </a:gridCol>
              </a:tblGrid>
              <a:tr h="538335">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01</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Introduction</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02</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QSEC Auction &amp; Retainer Process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03</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Bidding and Allocation Scenarios</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46793"/>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pPr>
                      <a:r>
                        <a:rPr kumimoji="0" lang="en-GB" sz="3200" b="1" i="0" u="none" strike="noStrike" cap="none" normalizeH="0" baseline="0">
                          <a:ln>
                            <a:noFill/>
                          </a:ln>
                          <a:solidFill>
                            <a:schemeClr val="accent1"/>
                          </a:solidFill>
                          <a:effectLst/>
                          <a:latin typeface="+mj-lt"/>
                        </a:rPr>
                        <a:t>04</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Gemini &amp; Website Overview</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3717041"/>
                  </a:ext>
                </a:extLst>
              </a:tr>
              <a:tr h="538335">
                <a:tc>
                  <a:txBody>
                    <a:bodyPr/>
                    <a:lstStyle/>
                    <a:p>
                      <a:pPr marL="1588" marR="0" lvl="1" indent="0" algn="l" defTabSz="995363" rtl="0" eaLnBrk="1" fontAlgn="base" latinLnBrk="0" hangingPunct="1">
                        <a:lnSpc>
                          <a:spcPct val="100000"/>
                        </a:lnSpc>
                        <a:spcBef>
                          <a:spcPct val="30000"/>
                        </a:spcBef>
                        <a:spcAft>
                          <a:spcPct val="0"/>
                        </a:spcAft>
                        <a:buClr>
                          <a:schemeClr val="accent1"/>
                        </a:buClr>
                        <a:buSzPct val="75000"/>
                        <a:buFont typeface="Wingdings" pitchFamily="2" charset="2"/>
                        <a:buNone/>
                        <a:tabLst>
                          <a:tab pos="3592513" algn="r"/>
                          <a:tab pos="7035800" algn="r"/>
                        </a:tabLst>
                        <a:defRPr/>
                      </a:pPr>
                      <a:r>
                        <a:rPr kumimoji="0" lang="en-GB" sz="3200" b="1" i="0" u="none" strike="noStrike" kern="1200" cap="none" normalizeH="0" baseline="0">
                          <a:ln>
                            <a:noFill/>
                          </a:ln>
                          <a:solidFill>
                            <a:schemeClr val="accent1"/>
                          </a:solidFill>
                          <a:effectLst/>
                          <a:latin typeface="+mn-lt"/>
                          <a:ea typeface="+mn-ea"/>
                          <a:cs typeface="+mn-cs"/>
                        </a:rPr>
                        <a:t>05</a:t>
                      </a:r>
                    </a:p>
                  </a:txBody>
                  <a:tcPr marL="72000" marR="72000" marT="72000" marB="72000" anchor="ctr" horzOverflow="overflow">
                    <a:lnL cap="flat">
                      <a:noFill/>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1" indent="0" algn="l" defTabSz="1043056"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0" i="0" u="none" strike="noStrike" kern="1200" cap="none" spc="0" normalizeH="0" baseline="0" noProof="0">
                          <a:ln>
                            <a:noFill/>
                          </a:ln>
                          <a:solidFill>
                            <a:schemeClr val="tx1"/>
                          </a:solidFill>
                          <a:effectLst/>
                          <a:uLnTx/>
                          <a:uFillTx/>
                          <a:latin typeface="+mj-lt"/>
                          <a:ea typeface="+mn-ea"/>
                          <a:cs typeface="+mn-cs"/>
                        </a:rPr>
                        <a:t>Useful Information</a:t>
                      </a:r>
                    </a:p>
                  </a:txBody>
                  <a:tcPr marL="72000" marR="72000" marT="72000" marB="72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2137339"/>
                  </a:ext>
                </a:extLst>
              </a:tr>
            </a:tbl>
          </a:graphicData>
        </a:graphic>
      </p:graphicFrame>
    </p:spTree>
    <p:extLst>
      <p:ext uri="{BB962C8B-B14F-4D97-AF65-F5344CB8AC3E}">
        <p14:creationId xmlns:p14="http://schemas.microsoft.com/office/powerpoint/2010/main" val="337668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Bidding and Allocation Scenarios</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03</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20</a:t>
            </a:fld>
            <a:endParaRPr lang="en-GB"/>
          </a:p>
        </p:txBody>
      </p:sp>
    </p:spTree>
    <p:extLst>
      <p:ext uri="{BB962C8B-B14F-4D97-AF65-F5344CB8AC3E}">
        <p14:creationId xmlns:p14="http://schemas.microsoft.com/office/powerpoint/2010/main" val="321768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838200" y="365126"/>
            <a:ext cx="10801350" cy="749300"/>
          </a:xfrm>
        </p:spPr>
        <p:txBody>
          <a:bodyPr>
            <a:normAutofit/>
          </a:bodyPr>
          <a:lstStyle/>
          <a:p>
            <a:pPr>
              <a:lnSpc>
                <a:spcPct val="100000"/>
              </a:lnSpc>
              <a:spcBef>
                <a:spcPts val="0"/>
              </a:spcBef>
              <a:defRPr/>
            </a:pPr>
            <a:r>
              <a:rPr lang="en-GB" sz="3600" b="1">
                <a:solidFill>
                  <a:srgbClr val="00B2A1"/>
                </a:solidFill>
                <a:latin typeface="Tenorite"/>
                <a:ea typeface="+mn-ea"/>
                <a:cs typeface="+mn-cs"/>
              </a:rPr>
              <a:t>QSEC Example 1: Overall demand less than baseline</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nvGraphicFramePr>
        <p:xfrm>
          <a:off x="1132393" y="1434041"/>
          <a:ext cx="9927214" cy="3170979"/>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947,752,500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884,569,000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821,385,500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758,202,000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695,018,500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631,835,000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460,000,000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1" baseline="0">
                          <a:solidFill>
                            <a:srgbClr val="002060"/>
                          </a:solidFill>
                          <a:latin typeface="Tenorite" panose="00000500000000000000" pitchFamily="2" charset="0"/>
                        </a:rPr>
                        <a:t>350,000,000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1"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1"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7" name="TextBox 6">
            <a:extLst>
              <a:ext uri="{FF2B5EF4-FFF2-40B4-BE49-F238E27FC236}">
                <a16:creationId xmlns:a16="http://schemas.microsoft.com/office/drawing/2014/main" id="{B829907D-5003-43B5-B0F1-0902CDDFB659}"/>
              </a:ext>
            </a:extLst>
          </p:cNvPr>
          <p:cNvSpPr txBox="1"/>
          <p:nvPr/>
        </p:nvSpPr>
        <p:spPr>
          <a:xfrm>
            <a:off x="1132393" y="4685295"/>
            <a:ext cx="980230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In this scenario, three bids have been placed.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The total amount, shown as Aggregate Demand in the table, is 460,000,000kWh which is lower than the total baseline supply value at P0, which is 631,835,000. As the demand is lower than the supply,  all bids will be allocated in full.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The price paid will also be the P0 price.</a:t>
            </a:r>
          </a:p>
        </p:txBody>
      </p:sp>
      <p:sp>
        <p:nvSpPr>
          <p:cNvPr id="5" name="TextBox 4">
            <a:extLst>
              <a:ext uri="{FF2B5EF4-FFF2-40B4-BE49-F238E27FC236}">
                <a16:creationId xmlns:a16="http://schemas.microsoft.com/office/drawing/2014/main" id="{E92244D0-BAEF-4280-BA3B-3CDFE9541B49}"/>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Tree>
    <p:extLst>
      <p:ext uri="{BB962C8B-B14F-4D97-AF65-F5344CB8AC3E}">
        <p14:creationId xmlns:p14="http://schemas.microsoft.com/office/powerpoint/2010/main" val="239349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361409" y="367605"/>
            <a:ext cx="11344274" cy="749300"/>
          </a:xfrm>
        </p:spPr>
        <p:txBody>
          <a:bodyPr>
            <a:noAutofit/>
          </a:bodyPr>
          <a:lstStyle/>
          <a:p>
            <a:pPr>
              <a:lnSpc>
                <a:spcPct val="100000"/>
              </a:lnSpc>
              <a:spcBef>
                <a:spcPts val="0"/>
              </a:spcBef>
              <a:defRPr/>
            </a:pPr>
            <a:r>
              <a:rPr lang="en-GB" sz="3600" b="1">
                <a:solidFill>
                  <a:srgbClr val="00B2A1"/>
                </a:solidFill>
                <a:latin typeface="Tenorite"/>
                <a:ea typeface="+mn-ea"/>
                <a:cs typeface="+mn-cs"/>
              </a:rPr>
              <a:t>QSEC Example 2: aggregate bids exceed supply until P2</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extLst>
              <p:ext uri="{D42A27DB-BD31-4B8C-83A1-F6EECF244321}">
                <p14:modId xmlns:p14="http://schemas.microsoft.com/office/powerpoint/2010/main" val="3605541375"/>
              </p:ext>
            </p:extLst>
          </p:nvPr>
        </p:nvGraphicFramePr>
        <p:xfrm>
          <a:off x="1132393" y="1177741"/>
          <a:ext cx="9927214" cy="3170979"/>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126,000,000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117,000,000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108,000,000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99,000,000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baseline="0">
                          <a:solidFill>
                            <a:schemeClr val="tx1"/>
                          </a:solidFill>
                          <a:latin typeface="Tenorite" panose="00000500000000000000" pitchFamily="2" charset="0"/>
                        </a:rPr>
                        <a:t>75,000,000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1" baseline="0">
                          <a:solidFill>
                            <a:schemeClr val="tx1"/>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b="1" baseline="0">
                          <a:solidFill>
                            <a:schemeClr val="tx1"/>
                          </a:solidFill>
                          <a:latin typeface="Tenorite" panose="00000500000000000000" pitchFamily="2" charset="0"/>
                        </a:rPr>
                        <a:t>15,000,000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strike="sngStrike" baseline="0">
                          <a:solidFill>
                            <a:schemeClr val="tx1"/>
                          </a:solidFill>
                          <a:latin typeface="Tenorite" panose="00000500000000000000" pitchFamily="2" charset="0"/>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baseline="0">
                          <a:solidFill>
                            <a:schemeClr val="tx1"/>
                          </a:solidFill>
                          <a:latin typeface="Tenorite" panose="00000500000000000000" pitchFamily="2" charset="0"/>
                        </a:rPr>
                        <a:t>94,000,000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strike="sngStrike" baseline="0">
                          <a:solidFill>
                            <a:schemeClr val="tx1"/>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strike="sngStrike" baseline="0">
                          <a:solidFill>
                            <a:schemeClr val="tx1"/>
                          </a:solidFill>
                          <a:latin typeface="Tenorite" panose="00000500000000000000" pitchFamily="2" charset="0"/>
                        </a:rPr>
                        <a:t>25,000,000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lang="en-GB" strike="sngStrike" baseline="0">
                          <a:solidFill>
                            <a:schemeClr val="tx1"/>
                          </a:solidFill>
                          <a:latin typeface="Tenorite" panose="00000500000000000000" pitchFamily="2" charset="0"/>
                        </a:rPr>
                        <a:t>9,000,000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81,000,000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100,000,000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10,000,000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7" name="TextBox 6">
            <a:extLst>
              <a:ext uri="{FF2B5EF4-FFF2-40B4-BE49-F238E27FC236}">
                <a16:creationId xmlns:a16="http://schemas.microsoft.com/office/drawing/2014/main" id="{B829907D-5003-43B5-B0F1-0902CDDFB659}"/>
              </a:ext>
            </a:extLst>
          </p:cNvPr>
          <p:cNvSpPr txBox="1"/>
          <p:nvPr/>
        </p:nvSpPr>
        <p:spPr>
          <a:xfrm>
            <a:off x="1004573" y="4536711"/>
            <a:ext cx="9802307" cy="1754326"/>
          </a:xfrm>
          <a:prstGeom prst="rect">
            <a:avLst/>
          </a:prstGeom>
          <a:noFill/>
        </p:spPr>
        <p:txBody>
          <a:bodyPr wrap="square" rtlCol="0">
            <a:spAutoFit/>
          </a:bodyPr>
          <a:lstStyle/>
          <a:p>
            <a:pPr marL="285750" indent="-285750">
              <a:buFont typeface="Arial" panose="020B0604020202020204" pitchFamily="34" charset="0"/>
              <a:buChar char="•"/>
            </a:pPr>
            <a:r>
              <a:rPr lang="en-GB"/>
              <a:t>In this scenario, the bids cannot be allocated at the P0 or P1 stage because the total demand for all of the shippers is greater than the supply level.</a:t>
            </a:r>
          </a:p>
          <a:p>
            <a:pPr marL="285750" indent="-285750">
              <a:buFont typeface="Arial" panose="020B0604020202020204" pitchFamily="34" charset="0"/>
              <a:buChar char="•"/>
            </a:pPr>
            <a:r>
              <a:rPr lang="en-GB"/>
              <a:t>At P2, the aggregate demand is 75,000,000kWh, which is lower than the total supply value of 99,000,000kwh. Therefore, capacity can be allocated at this price step.</a:t>
            </a:r>
          </a:p>
          <a:p>
            <a:pPr marL="285750" indent="-285750">
              <a:buFont typeface="Arial" panose="020B0604020202020204" pitchFamily="34" charset="0"/>
              <a:buChar char="•"/>
            </a:pPr>
            <a:r>
              <a:rPr lang="en-GB"/>
              <a:t>Shipper C has only placed a bid for 1,000kWh which does not satisfy the minimum quantity criteria. Therefore, this bid has been rejected. </a:t>
            </a:r>
          </a:p>
        </p:txBody>
      </p:sp>
      <p:sp>
        <p:nvSpPr>
          <p:cNvPr id="5" name="TextBox 4">
            <a:extLst>
              <a:ext uri="{FF2B5EF4-FFF2-40B4-BE49-F238E27FC236}">
                <a16:creationId xmlns:a16="http://schemas.microsoft.com/office/drawing/2014/main" id="{2F75B2D0-F666-4ABF-855A-2488C34EA3C6}"/>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Tree>
    <p:extLst>
      <p:ext uri="{BB962C8B-B14F-4D97-AF65-F5344CB8AC3E}">
        <p14:creationId xmlns:p14="http://schemas.microsoft.com/office/powerpoint/2010/main" val="2474506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152400" y="1"/>
            <a:ext cx="12039600" cy="1285874"/>
          </a:xfrm>
        </p:spPr>
        <p:txBody>
          <a:bodyPr>
            <a:normAutofit/>
          </a:bodyPr>
          <a:lstStyle/>
          <a:p>
            <a:pPr>
              <a:lnSpc>
                <a:spcPct val="100000"/>
              </a:lnSpc>
              <a:spcBef>
                <a:spcPts val="0"/>
              </a:spcBef>
              <a:defRPr/>
            </a:pPr>
            <a:r>
              <a:rPr lang="en-GB" sz="3600" b="1">
                <a:solidFill>
                  <a:srgbClr val="00B2A1"/>
                </a:solidFill>
                <a:latin typeface="Tenorite"/>
                <a:ea typeface="+mn-ea"/>
                <a:cs typeface="+mn-cs"/>
              </a:rPr>
              <a:t>QSEC Example 3: aggregate demand exceeds supply at all price steps</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extLst>
              <p:ext uri="{D42A27DB-BD31-4B8C-83A1-F6EECF244321}">
                <p14:modId xmlns:p14="http://schemas.microsoft.com/office/powerpoint/2010/main" val="2387186596"/>
              </p:ext>
            </p:extLst>
          </p:nvPr>
        </p:nvGraphicFramePr>
        <p:xfrm>
          <a:off x="1132393" y="1285875"/>
          <a:ext cx="9927214" cy="3439160"/>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102,900,000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sz="2000" b="1" baseline="0">
                          <a:solidFill>
                            <a:srgbClr val="002060"/>
                          </a:solidFill>
                          <a:latin typeface="Tenorite" panose="00000500000000000000" pitchFamily="2" charset="0"/>
                        </a:rPr>
                        <a:t>44,100,000</a:t>
                      </a:r>
                    </a:p>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sz="2000" b="1" baseline="0">
                          <a:solidFill>
                            <a:srgbClr val="002060"/>
                          </a:solidFill>
                          <a:latin typeface="Tenorite" panose="00000500000000000000" pitchFamily="2" charset="0"/>
                        </a:rPr>
                        <a:t>36,750,000</a:t>
                      </a:r>
                    </a:p>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sz="2000" b="1" baseline="0">
                          <a:solidFill>
                            <a:srgbClr val="002060"/>
                          </a:solidFill>
                          <a:latin typeface="Tenorite" panose="00000500000000000000" pitchFamily="2" charset="0"/>
                        </a:rPr>
                        <a:t>22,050,000</a:t>
                      </a:r>
                    </a:p>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95,550,000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88,200,000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80,850,000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73,500,000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r>
                        <a:rPr kumimoji="0" lang="en-GB" sz="1800" b="0" i="0" u="none" strike="noStrike" kern="1200" cap="none" spc="0" normalizeH="0" baseline="0" noProof="0">
                          <a:ln>
                            <a:noFill/>
                          </a:ln>
                          <a:solidFill>
                            <a:prstClr val="black"/>
                          </a:solidFill>
                          <a:effectLst/>
                          <a:uLnTx/>
                          <a:uFillTx/>
                          <a:latin typeface="Tenorite" panose="00000500000000000000" pitchFamily="2" charset="0"/>
                          <a:ea typeface="+mn-ea"/>
                          <a:cs typeface="+mn-cs"/>
                        </a:rPr>
                        <a:t>140,000,000</a:t>
                      </a: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66,150,000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140,000,000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50,000,000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30,000,000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5" name="TextBox 4">
            <a:extLst>
              <a:ext uri="{FF2B5EF4-FFF2-40B4-BE49-F238E27FC236}">
                <a16:creationId xmlns:a16="http://schemas.microsoft.com/office/drawing/2014/main" id="{0E20606E-9154-40BE-9422-24E21A7BA14E}"/>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
        <p:nvSpPr>
          <p:cNvPr id="7" name="TextBox 6">
            <a:extLst>
              <a:ext uri="{FF2B5EF4-FFF2-40B4-BE49-F238E27FC236}">
                <a16:creationId xmlns:a16="http://schemas.microsoft.com/office/drawing/2014/main" id="{B829907D-5003-43B5-B0F1-0902CDDFB659}"/>
              </a:ext>
            </a:extLst>
          </p:cNvPr>
          <p:cNvSpPr txBox="1"/>
          <p:nvPr/>
        </p:nvSpPr>
        <p:spPr>
          <a:xfrm>
            <a:off x="405432" y="4725035"/>
            <a:ext cx="10971117" cy="2062103"/>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In this scenario, the bids cannot be allocated at the P0 to P4 stages because the total demand for all of the shippers is greater than the supply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P5 is the highest price level for this entry point. The aggregate demand is 140,000,000kWh, which is still higher than the total supply value of 102,900,000kwh. Therefore, the capacity needs to be allocated pro-rated at this price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The pro-rated amount will be calculated in Gemini e.g. ((bid/140,000,000) x 102,900,000)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The price paid would be the P5 price.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i="0" u="none" strike="noStrike" kern="1200" cap="none" spc="0" normalizeH="0" baseline="0" noProof="0">
                <a:ln>
                  <a:noFill/>
                </a:ln>
                <a:solidFill>
                  <a:prstClr val="black"/>
                </a:solidFill>
                <a:effectLst/>
                <a:uLnTx/>
                <a:uFillTx/>
                <a:latin typeface="Calibri" panose="020F0502020204030204"/>
                <a:ea typeface="+mn-ea"/>
                <a:cs typeface="+mn-cs"/>
              </a:rPr>
              <a:t>Note: pro-rata will only occur if demand exceeds supply at the highest price step. Pro-rata allocation does not occur at price steps other than the highest.</a:t>
            </a:r>
          </a:p>
        </p:txBody>
      </p:sp>
    </p:spTree>
    <p:extLst>
      <p:ext uri="{BB962C8B-B14F-4D97-AF65-F5344CB8AC3E}">
        <p14:creationId xmlns:p14="http://schemas.microsoft.com/office/powerpoint/2010/main" val="1729602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574E36-D2F7-4260-98F6-A3B049E75197}"/>
              </a:ext>
            </a:extLst>
          </p:cNvPr>
          <p:cNvSpPr>
            <a:spLocks noGrp="1"/>
          </p:cNvSpPr>
          <p:nvPr>
            <p:ph type="title"/>
          </p:nvPr>
        </p:nvSpPr>
        <p:spPr>
          <a:xfrm>
            <a:off x="504825" y="142875"/>
            <a:ext cx="11496675" cy="1291165"/>
          </a:xfrm>
        </p:spPr>
        <p:txBody>
          <a:bodyPr>
            <a:normAutofit/>
          </a:bodyPr>
          <a:lstStyle/>
          <a:p>
            <a:pPr>
              <a:lnSpc>
                <a:spcPct val="100000"/>
              </a:lnSpc>
              <a:spcBef>
                <a:spcPts val="0"/>
              </a:spcBef>
              <a:defRPr/>
            </a:pPr>
            <a:r>
              <a:rPr lang="en-GB" sz="3600" b="1">
                <a:solidFill>
                  <a:srgbClr val="00B2A1"/>
                </a:solidFill>
                <a:latin typeface="Tenorite"/>
                <a:ea typeface="+mn-ea"/>
                <a:cs typeface="+mn-cs"/>
              </a:rPr>
              <a:t>QSEC Example 4: aggregate bids exceed supply at P0 - no further bids</a:t>
            </a:r>
          </a:p>
        </p:txBody>
      </p:sp>
      <p:graphicFrame>
        <p:nvGraphicFramePr>
          <p:cNvPr id="3" name="Table 6">
            <a:extLst>
              <a:ext uri="{FF2B5EF4-FFF2-40B4-BE49-F238E27FC236}">
                <a16:creationId xmlns:a16="http://schemas.microsoft.com/office/drawing/2014/main" id="{C7D31752-63C2-4A11-BEBA-BA756AC2F315}"/>
              </a:ext>
            </a:extLst>
          </p:cNvPr>
          <p:cNvGraphicFramePr>
            <a:graphicFrameLocks noGrp="1"/>
          </p:cNvGraphicFramePr>
          <p:nvPr/>
        </p:nvGraphicFramePr>
        <p:xfrm>
          <a:off x="1132393" y="1434041"/>
          <a:ext cx="9927214" cy="3170979"/>
        </p:xfrm>
        <a:graphic>
          <a:graphicData uri="http://schemas.openxmlformats.org/drawingml/2006/table">
            <a:tbl>
              <a:tblPr firstRow="1" bandRow="1">
                <a:tableStyleId>{5C22544A-7EE6-4342-B048-85BDC9FD1C3A}</a:tableStyleId>
              </a:tblPr>
              <a:tblGrid>
                <a:gridCol w="1279345">
                  <a:extLst>
                    <a:ext uri="{9D8B030D-6E8A-4147-A177-3AD203B41FA5}">
                      <a16:colId xmlns:a16="http://schemas.microsoft.com/office/drawing/2014/main" val="4106757009"/>
                    </a:ext>
                  </a:extLst>
                </a:gridCol>
                <a:gridCol w="1595318">
                  <a:extLst>
                    <a:ext uri="{9D8B030D-6E8A-4147-A177-3AD203B41FA5}">
                      <a16:colId xmlns:a16="http://schemas.microsoft.com/office/drawing/2014/main" val="2049973684"/>
                    </a:ext>
                  </a:extLst>
                </a:gridCol>
                <a:gridCol w="1819622">
                  <a:extLst>
                    <a:ext uri="{9D8B030D-6E8A-4147-A177-3AD203B41FA5}">
                      <a16:colId xmlns:a16="http://schemas.microsoft.com/office/drawing/2014/main" val="4247750462"/>
                    </a:ext>
                  </a:extLst>
                </a:gridCol>
                <a:gridCol w="1602513">
                  <a:extLst>
                    <a:ext uri="{9D8B030D-6E8A-4147-A177-3AD203B41FA5}">
                      <a16:colId xmlns:a16="http://schemas.microsoft.com/office/drawing/2014/main" val="808755788"/>
                    </a:ext>
                  </a:extLst>
                </a:gridCol>
                <a:gridCol w="1711068">
                  <a:extLst>
                    <a:ext uri="{9D8B030D-6E8A-4147-A177-3AD203B41FA5}">
                      <a16:colId xmlns:a16="http://schemas.microsoft.com/office/drawing/2014/main" val="3401764915"/>
                    </a:ext>
                  </a:extLst>
                </a:gridCol>
                <a:gridCol w="1711068">
                  <a:extLst>
                    <a:ext uri="{9D8B030D-6E8A-4147-A177-3AD203B41FA5}">
                      <a16:colId xmlns:a16="http://schemas.microsoft.com/office/drawing/2014/main" val="3951234970"/>
                    </a:ext>
                  </a:extLst>
                </a:gridCol>
                <a:gridCol w="208280">
                  <a:extLst>
                    <a:ext uri="{9D8B030D-6E8A-4147-A177-3AD203B41FA5}">
                      <a16:colId xmlns:a16="http://schemas.microsoft.com/office/drawing/2014/main" val="3962166397"/>
                    </a:ext>
                  </a:extLst>
                </a:gridCol>
              </a:tblGrid>
              <a:tr h="370840">
                <a:tc>
                  <a:txBody>
                    <a:bodyPr/>
                    <a:lstStyle/>
                    <a:p>
                      <a:r>
                        <a:rPr lang="en-GB" baseline="0">
                          <a:solidFill>
                            <a:schemeClr val="tx1"/>
                          </a:solidFill>
                          <a:latin typeface="Tenorite" panose="00000500000000000000" pitchFamily="2" charset="0"/>
                        </a:rPr>
                        <a:t>Price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Supply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r>
                        <a:rPr lang="en-GB" baseline="0">
                          <a:solidFill>
                            <a:schemeClr val="tx1"/>
                          </a:solidFill>
                          <a:latin typeface="Tenorite" panose="00000500000000000000" pitchFamily="2" charset="0"/>
                        </a:rPr>
                        <a:t>Aggregate Demand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r>
                        <a:rPr lang="en-GB" baseline="0">
                          <a:solidFill>
                            <a:schemeClr val="tx1"/>
                          </a:solidFill>
                          <a:latin typeface="Tenorite" panose="00000500000000000000" pitchFamily="2" charset="0"/>
                        </a:rPr>
                        <a:t>Bid (kWh) Shipper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B</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solidFill>
                            <a:schemeClr val="tx1"/>
                          </a:solidFill>
                          <a:latin typeface="Tenorite" panose="00000500000000000000" pitchFamily="2" charset="0"/>
                        </a:rPr>
                        <a:t>Bid (kWh) Shipper C</a:t>
                      </a:r>
                    </a:p>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053302"/>
                  </a:ext>
                </a:extLst>
              </a:tr>
              <a:tr h="402379">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202,900,000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1676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195,550,000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739671"/>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188,200,000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533250"/>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180,850,000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8724153"/>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r>
                        <a:rPr lang="en-GB" baseline="0">
                          <a:solidFill>
                            <a:schemeClr val="tx1"/>
                          </a:solidFill>
                          <a:latin typeface="Tenorite" panose="00000500000000000000" pitchFamily="2" charset="0"/>
                        </a:rPr>
                        <a:t>173,500,000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33CC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pPr algn="ctr"/>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7547249"/>
                  </a:ext>
                </a:extLst>
              </a:tr>
              <a:tr h="370840">
                <a:tc>
                  <a:txBody>
                    <a:bodyPr/>
                    <a:lstStyle/>
                    <a:p>
                      <a:pPr algn="ctr"/>
                      <a:r>
                        <a:rPr lang="en-GB" b="1" baseline="0">
                          <a:solidFill>
                            <a:schemeClr val="tx1"/>
                          </a:solidFill>
                          <a:latin typeface="Tenorite" panose="00000500000000000000" pitchFamily="2" charset="0"/>
                        </a:rPr>
                        <a:t>P</a:t>
                      </a:r>
                      <a:r>
                        <a:rPr lang="en-GB" b="1" baseline="-4000">
                          <a:solidFill>
                            <a:schemeClr val="tx1"/>
                          </a:solidFill>
                          <a:latin typeface="Tenorite" panose="00000500000000000000" pitchFamily="2"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fontAlgn="b">
                        <a:lnSpc>
                          <a:spcPct val="100000"/>
                        </a:lnSpc>
                      </a:pPr>
                      <a:r>
                        <a:rPr lang="en-GB" sz="1800" b="0" i="0" u="none" strike="noStrike">
                          <a:solidFill>
                            <a:srgbClr val="000000"/>
                          </a:solidFill>
                          <a:effectLst/>
                          <a:latin typeface="Tenorite" panose="00000500000000000000" pitchFamily="2" charset="0"/>
                        </a:rPr>
                        <a:t>166,150,000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aseline="0">
                          <a:solidFill>
                            <a:schemeClr val="tx1"/>
                          </a:solidFill>
                          <a:latin typeface="Tenorite" panose="00000500000000000000" pitchFamily="2" charset="0"/>
                        </a:rPr>
                        <a:t>180,000,000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CCCC"/>
                    </a:solidFill>
                  </a:tcPr>
                </a:tc>
                <a:tc>
                  <a:txBody>
                    <a:bodyPr/>
                    <a:lstStyle/>
                    <a:p>
                      <a:pPr algn="ctr">
                        <a:lnSpc>
                          <a:spcPct val="100000"/>
                        </a:lnSpc>
                      </a:pPr>
                      <a:r>
                        <a:rPr lang="en-GB" b="0" strike="sngStrike" baseline="0">
                          <a:solidFill>
                            <a:srgbClr val="002060"/>
                          </a:solidFill>
                          <a:latin typeface="Tenorite" panose="00000500000000000000" pitchFamily="2" charset="0"/>
                        </a:rPr>
                        <a:t>100,000,000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60,000,000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pPr algn="ctr">
                        <a:lnSpc>
                          <a:spcPct val="100000"/>
                        </a:lnSpc>
                      </a:pPr>
                      <a:r>
                        <a:rPr lang="en-GB" b="0" strike="sngStrike" baseline="0">
                          <a:solidFill>
                            <a:srgbClr val="002060"/>
                          </a:solidFill>
                          <a:latin typeface="Tenorite" panose="00000500000000000000" pitchFamily="2" charset="0"/>
                        </a:rPr>
                        <a:t>20,000,000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CC"/>
                    </a:solidFill>
                  </a:tcPr>
                </a:tc>
                <a:tc>
                  <a:txBody>
                    <a:bodyPr/>
                    <a:lstStyle/>
                    <a:p>
                      <a:endParaRPr lang="en-GB" baseline="0">
                        <a:solidFill>
                          <a:schemeClr val="tx1"/>
                        </a:solidFill>
                        <a:latin typeface="Tenorite"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0097449"/>
                  </a:ext>
                </a:extLst>
              </a:tr>
            </a:tbl>
          </a:graphicData>
        </a:graphic>
      </p:graphicFrame>
      <p:sp>
        <p:nvSpPr>
          <p:cNvPr id="7" name="TextBox 6">
            <a:extLst>
              <a:ext uri="{FF2B5EF4-FFF2-40B4-BE49-F238E27FC236}">
                <a16:creationId xmlns:a16="http://schemas.microsoft.com/office/drawing/2014/main" id="{B829907D-5003-43B5-B0F1-0902CDDFB659}"/>
              </a:ext>
            </a:extLst>
          </p:cNvPr>
          <p:cNvSpPr txBox="1"/>
          <p:nvPr/>
        </p:nvSpPr>
        <p:spPr>
          <a:xfrm>
            <a:off x="1132393" y="4709364"/>
            <a:ext cx="980230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In this scenario, the aggregate demand is higher than the supply at P0.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The Shippers place no further bids at any of the higher price steps. Therefore, there is no allocation.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Unless the top price step is reached, allocations are not pro-rata and bids will be rejected.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latin typeface="Calibri" panose="020F0502020204030204"/>
                <a:ea typeface="+mn-ea"/>
                <a:cs typeface="+mn-cs"/>
              </a:rPr>
              <a:t>Under this scenario shippers can review their bids and take the opportunity to bid at higher price steps in the next bid window should they wish to do so. </a:t>
            </a:r>
          </a:p>
        </p:txBody>
      </p:sp>
      <p:sp>
        <p:nvSpPr>
          <p:cNvPr id="5" name="TextBox 4">
            <a:extLst>
              <a:ext uri="{FF2B5EF4-FFF2-40B4-BE49-F238E27FC236}">
                <a16:creationId xmlns:a16="http://schemas.microsoft.com/office/drawing/2014/main" id="{99DB9B15-62B0-44F0-9985-0EFE8F779972}"/>
              </a:ext>
            </a:extLst>
          </p:cNvPr>
          <p:cNvSpPr txBox="1"/>
          <p:nvPr/>
        </p:nvSpPr>
        <p:spPr>
          <a:xfrm>
            <a:off x="405432" y="6291037"/>
            <a:ext cx="1597993" cy="216000"/>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B2A1"/>
                </a:solidFill>
                <a:effectLst/>
                <a:uLnTx/>
                <a:uFillTx/>
                <a:latin typeface="Tenorite"/>
                <a:ea typeface="+mn-ea"/>
                <a:cs typeface="+mn-cs"/>
              </a:rPr>
              <a:t>National Gas Transmission </a:t>
            </a:r>
            <a:r>
              <a:rPr kumimoji="0" lang="en-GB" sz="1000" b="0" i="0" u="none" strike="noStrike" kern="1200" cap="none" spc="0" normalizeH="0" baseline="0" noProof="0">
                <a:ln>
                  <a:noFill/>
                </a:ln>
                <a:solidFill>
                  <a:srgbClr val="00B2A1"/>
                </a:solidFill>
                <a:effectLst/>
                <a:uLnTx/>
                <a:uFillTx/>
                <a:latin typeface="Tenorite"/>
                <a:ea typeface="+mn-ea"/>
                <a:cs typeface="+mn-cs"/>
              </a:rPr>
              <a:t>|</a:t>
            </a:r>
          </a:p>
        </p:txBody>
      </p:sp>
    </p:spTree>
    <p:extLst>
      <p:ext uri="{BB962C8B-B14F-4D97-AF65-F5344CB8AC3E}">
        <p14:creationId xmlns:p14="http://schemas.microsoft.com/office/powerpoint/2010/main" val="898023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Gemini &amp; Website Overview</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04</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25</a:t>
            </a:fld>
            <a:endParaRPr lang="en-GB"/>
          </a:p>
        </p:txBody>
      </p:sp>
    </p:spTree>
    <p:extLst>
      <p:ext uri="{BB962C8B-B14F-4D97-AF65-F5344CB8AC3E}">
        <p14:creationId xmlns:p14="http://schemas.microsoft.com/office/powerpoint/2010/main" val="10716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sz="quarter" idx="16"/>
          </p:nvPr>
        </p:nvSpPr>
        <p:spPr>
          <a:xfrm>
            <a:off x="432001" y="1416667"/>
            <a:ext cx="10061337" cy="3104311"/>
          </a:xfrm>
        </p:spPr>
        <p:txBody>
          <a:bodyPr/>
          <a:lstStyle/>
          <a:p>
            <a:pPr marL="0" indent="0">
              <a:lnSpc>
                <a:spcPct val="80000"/>
              </a:lnSpc>
              <a:buNone/>
            </a:pPr>
            <a:r>
              <a:rPr lang="en-GB" sz="2100" b="1">
                <a:solidFill>
                  <a:schemeClr val="accent3"/>
                </a:solidFill>
              </a:rPr>
              <a:t>Quarterly Firm NTS Entry Capacity</a:t>
            </a:r>
          </a:p>
          <a:p>
            <a:pPr marL="380990" lvl="1" indent="-380990">
              <a:lnSpc>
                <a:spcPct val="80000"/>
              </a:lnSpc>
            </a:pPr>
            <a:r>
              <a:rPr lang="en-GB" sz="2100"/>
              <a:t>Applied/registered by a User for each Day in a particular calendar quarter. </a:t>
            </a:r>
          </a:p>
          <a:p>
            <a:pPr lvl="1">
              <a:lnSpc>
                <a:spcPct val="80000"/>
              </a:lnSpc>
            </a:pPr>
            <a:r>
              <a:rPr lang="en-GB" sz="2100" i="1"/>
              <a:t>UNC TPD B2.1.4(a)</a:t>
            </a:r>
          </a:p>
          <a:p>
            <a:pPr marL="355600" lvl="1" indent="0">
              <a:lnSpc>
                <a:spcPct val="80000"/>
              </a:lnSpc>
              <a:buNone/>
            </a:pPr>
            <a:endParaRPr lang="en-GB" sz="2100"/>
          </a:p>
          <a:p>
            <a:pPr marL="0" indent="0">
              <a:lnSpc>
                <a:spcPct val="80000"/>
              </a:lnSpc>
              <a:buNone/>
            </a:pPr>
            <a:r>
              <a:rPr lang="en-GB" sz="2100" b="1">
                <a:solidFill>
                  <a:schemeClr val="accent3"/>
                </a:solidFill>
              </a:rPr>
              <a:t>User bid must specify</a:t>
            </a:r>
          </a:p>
          <a:p>
            <a:pPr marL="380990" lvl="1" indent="-380990">
              <a:lnSpc>
                <a:spcPct val="80000"/>
              </a:lnSpc>
            </a:pPr>
            <a:r>
              <a:rPr lang="en-GB" sz="2100"/>
              <a:t>User ID / BA Code</a:t>
            </a:r>
          </a:p>
          <a:p>
            <a:pPr marL="380990" lvl="1" indent="-380990">
              <a:lnSpc>
                <a:spcPct val="80000"/>
              </a:lnSpc>
            </a:pPr>
            <a:r>
              <a:rPr lang="en-GB" sz="2100"/>
              <a:t>ASEP</a:t>
            </a:r>
          </a:p>
          <a:p>
            <a:pPr marL="380990" lvl="1" indent="-380990">
              <a:lnSpc>
                <a:spcPct val="80000"/>
              </a:lnSpc>
            </a:pPr>
            <a:r>
              <a:rPr lang="en-GB" sz="2100"/>
              <a:t>Calendar year &amp; quarter</a:t>
            </a:r>
          </a:p>
          <a:p>
            <a:pPr marL="380990" lvl="1" indent="-380990">
              <a:lnSpc>
                <a:spcPct val="80000"/>
              </a:lnSpc>
            </a:pPr>
            <a:r>
              <a:rPr lang="en-GB" sz="2100"/>
              <a:t>Amount</a:t>
            </a:r>
            <a:r>
              <a:rPr lang="en-GB" sz="2100" baseline="30000"/>
              <a:t>1</a:t>
            </a:r>
            <a:r>
              <a:rPr lang="en-GB" sz="2100"/>
              <a:t> (kWh/Day)</a:t>
            </a:r>
          </a:p>
          <a:p>
            <a:pPr marL="380990" lvl="1" indent="-380990">
              <a:lnSpc>
                <a:spcPct val="80000"/>
              </a:lnSpc>
            </a:pPr>
            <a:r>
              <a:rPr lang="en-GB" sz="2100"/>
              <a:t>Minimum amount</a:t>
            </a:r>
            <a:r>
              <a:rPr lang="en-GB" sz="2100" baseline="30000"/>
              <a:t>1</a:t>
            </a:r>
          </a:p>
          <a:p>
            <a:pPr marL="380990" lvl="1" indent="-380990">
              <a:lnSpc>
                <a:spcPct val="80000"/>
              </a:lnSpc>
            </a:pPr>
            <a:r>
              <a:rPr lang="en-GB" sz="2100"/>
              <a:t>Price level</a:t>
            </a:r>
            <a:r>
              <a:rPr lang="en-GB" sz="2100" baseline="30000"/>
              <a:t>2</a:t>
            </a:r>
            <a:r>
              <a:rPr lang="en-GB" sz="2100"/>
              <a:t> (Step price i.e. P1)</a:t>
            </a:r>
            <a:r>
              <a:rPr lang="en-GB" sz="2100" i="1"/>
              <a:t>      UNC TPD B2.2.6 (a-f)</a:t>
            </a:r>
          </a:p>
          <a:p>
            <a:pPr lvl="1">
              <a:lnSpc>
                <a:spcPct val="80000"/>
              </a:lnSpc>
              <a:buFont typeface="Wingdings 2" pitchFamily="18" charset="2"/>
              <a:buNone/>
            </a:pPr>
            <a:endParaRPr lang="en-US" sz="2100"/>
          </a:p>
        </p:txBody>
      </p:sp>
      <p:sp>
        <p:nvSpPr>
          <p:cNvPr id="212994" name="Rectangle 2"/>
          <p:cNvSpPr>
            <a:spLocks noGrp="1" noChangeArrowheads="1"/>
          </p:cNvSpPr>
          <p:nvPr>
            <p:ph type="title"/>
          </p:nvPr>
        </p:nvSpPr>
        <p:spPr>
          <a:xfrm>
            <a:off x="430374" y="356765"/>
            <a:ext cx="9737517" cy="574516"/>
          </a:xfrm>
        </p:spPr>
        <p:txBody>
          <a:bodyPr>
            <a:normAutofit fontScale="90000"/>
          </a:bodyPr>
          <a:lstStyle/>
          <a:p>
            <a:r>
              <a:rPr lang="en-GB"/>
              <a:t>Gemini Overview of Bid Capture – Bidding Rules</a:t>
            </a:r>
            <a:endParaRPr lang="en-US"/>
          </a:p>
        </p:txBody>
      </p:sp>
      <p:sp>
        <p:nvSpPr>
          <p:cNvPr id="212996" name="Text Box 4"/>
          <p:cNvSpPr txBox="1">
            <a:spLocks noChangeArrowheads="1"/>
          </p:cNvSpPr>
          <p:nvPr/>
        </p:nvSpPr>
        <p:spPr bwMode="auto">
          <a:xfrm>
            <a:off x="7609310" y="5980735"/>
            <a:ext cx="35935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sz="1400" baseline="30000"/>
              <a:t>1</a:t>
            </a:r>
            <a:r>
              <a:rPr lang="en-GB" sz="1400"/>
              <a:t>Not less than the minimum eligible amount</a:t>
            </a:r>
          </a:p>
          <a:p>
            <a:pPr algn="r"/>
            <a:r>
              <a:rPr lang="en-GB" sz="1400" baseline="30000"/>
              <a:t>2</a:t>
            </a:r>
            <a:r>
              <a:rPr lang="en-GB" sz="1400"/>
              <a:t>As set out in the Transportation Statement</a:t>
            </a:r>
          </a:p>
        </p:txBody>
      </p:sp>
    </p:spTree>
    <p:extLst>
      <p:ext uri="{BB962C8B-B14F-4D97-AF65-F5344CB8AC3E}">
        <p14:creationId xmlns:p14="http://schemas.microsoft.com/office/powerpoint/2010/main" val="3253256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sz="quarter" idx="16"/>
          </p:nvPr>
        </p:nvSpPr>
        <p:spPr>
          <a:xfrm>
            <a:off x="508200" y="1165812"/>
            <a:ext cx="7391200" cy="777521"/>
          </a:xfrm>
        </p:spPr>
        <p:txBody>
          <a:bodyPr/>
          <a:lstStyle/>
          <a:p>
            <a:pPr marL="0" indent="0">
              <a:lnSpc>
                <a:spcPct val="80000"/>
              </a:lnSpc>
              <a:buNone/>
            </a:pPr>
            <a:r>
              <a:rPr lang="en-GB" sz="2100" b="1">
                <a:solidFill>
                  <a:schemeClr val="accent3"/>
                </a:solidFill>
              </a:rPr>
              <a:t>Home &gt; Deal &gt; Capture Bid/Request &gt; Create Bids/Requests</a:t>
            </a:r>
          </a:p>
          <a:p>
            <a:pPr marL="0" indent="0">
              <a:lnSpc>
                <a:spcPct val="80000"/>
              </a:lnSpc>
              <a:buNone/>
            </a:pPr>
            <a:r>
              <a:rPr lang="en-GB" sz="2100"/>
              <a:t>Please ensure that the appropriate product, location and sub-transaction has been selected before entering a bid.</a:t>
            </a:r>
            <a:endParaRPr lang="en-US" sz="2100"/>
          </a:p>
        </p:txBody>
      </p:sp>
      <p:sp>
        <p:nvSpPr>
          <p:cNvPr id="214018" name="Rectangle 2"/>
          <p:cNvSpPr>
            <a:spLocks noGrp="1" noChangeArrowheads="1"/>
          </p:cNvSpPr>
          <p:nvPr>
            <p:ph type="title"/>
          </p:nvPr>
        </p:nvSpPr>
        <p:spPr>
          <a:xfrm>
            <a:off x="430372" y="356765"/>
            <a:ext cx="10433785" cy="574516"/>
          </a:xfrm>
        </p:spPr>
        <p:txBody>
          <a:bodyPr>
            <a:normAutofit fontScale="90000"/>
          </a:bodyPr>
          <a:lstStyle/>
          <a:p>
            <a:r>
              <a:rPr lang="en-GB"/>
              <a:t>Gemini Overview of Bid Capture – Making a Bid</a:t>
            </a:r>
            <a:endParaRPr lang="en-US"/>
          </a:p>
        </p:txBody>
      </p:sp>
      <p:pic>
        <p:nvPicPr>
          <p:cNvPr id="5" name="Picture 4">
            <a:extLst>
              <a:ext uri="{FF2B5EF4-FFF2-40B4-BE49-F238E27FC236}">
                <a16:creationId xmlns:a16="http://schemas.microsoft.com/office/drawing/2014/main" id="{424C7CD4-C381-4C14-1A5F-70F9B9985B08}"/>
              </a:ext>
            </a:extLst>
          </p:cNvPr>
          <p:cNvPicPr>
            <a:picLocks noChangeAspect="1"/>
          </p:cNvPicPr>
          <p:nvPr/>
        </p:nvPicPr>
        <p:blipFill>
          <a:blip r:embed="rId2"/>
          <a:stretch>
            <a:fillRect/>
          </a:stretch>
        </p:blipFill>
        <p:spPr>
          <a:xfrm>
            <a:off x="1837265" y="2120950"/>
            <a:ext cx="7619998" cy="3852000"/>
          </a:xfrm>
          <a:prstGeom prst="rect">
            <a:avLst/>
          </a:prstGeom>
          <a:ln>
            <a:solidFill>
              <a:schemeClr val="tx1"/>
            </a:solidFill>
          </a:ln>
        </p:spPr>
      </p:pic>
      <p:sp>
        <p:nvSpPr>
          <p:cNvPr id="214024" name="Text Box 8"/>
          <p:cNvSpPr txBox="1">
            <a:spLocks noChangeArrowheads="1"/>
          </p:cNvSpPr>
          <p:nvPr/>
        </p:nvSpPr>
        <p:spPr bwMode="auto">
          <a:xfrm>
            <a:off x="9644851" y="3109297"/>
            <a:ext cx="191722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t>When these fields have been entered Gemini will allow the user to add, modify, withdraw a bid</a:t>
            </a:r>
          </a:p>
        </p:txBody>
      </p:sp>
      <p:sp>
        <p:nvSpPr>
          <p:cNvPr id="6" name="Rectangle 5">
            <a:extLst>
              <a:ext uri="{FF2B5EF4-FFF2-40B4-BE49-F238E27FC236}">
                <a16:creationId xmlns:a16="http://schemas.microsoft.com/office/drawing/2014/main" id="{D42E04A2-29F5-B8DC-C3D3-AB1BFA16FC97}"/>
              </a:ext>
            </a:extLst>
          </p:cNvPr>
          <p:cNvSpPr/>
          <p:nvPr/>
        </p:nvSpPr>
        <p:spPr bwMode="auto">
          <a:xfrm>
            <a:off x="2912531" y="2699379"/>
            <a:ext cx="6465150" cy="1161421"/>
          </a:xfrm>
          <a:prstGeom prst="rect">
            <a:avLst/>
          </a:prstGeom>
          <a:noFill/>
          <a:ln w="28575" cap="flat" cmpd="sng" algn="ctr">
            <a:solidFill>
              <a:srgbClr val="FF0000"/>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spcAft>
                <a:spcPts val="600"/>
              </a:spcAft>
            </a:pPr>
            <a:endParaRPr lang="en-US" sz="2400" err="1">
              <a:solidFill>
                <a:schemeClr val="bg1"/>
              </a:solidFill>
              <a:cs typeface="Arial"/>
            </a:endParaRPr>
          </a:p>
        </p:txBody>
      </p:sp>
      <p:sp>
        <p:nvSpPr>
          <p:cNvPr id="7" name="Rectangle 6">
            <a:extLst>
              <a:ext uri="{FF2B5EF4-FFF2-40B4-BE49-F238E27FC236}">
                <a16:creationId xmlns:a16="http://schemas.microsoft.com/office/drawing/2014/main" id="{C1428861-FD8F-5D6F-DBE2-820CB7DFE125}"/>
              </a:ext>
            </a:extLst>
          </p:cNvPr>
          <p:cNvSpPr/>
          <p:nvPr/>
        </p:nvSpPr>
        <p:spPr>
          <a:xfrm>
            <a:off x="2912530" y="3914870"/>
            <a:ext cx="714590" cy="21009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1899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sz="quarter" idx="16"/>
          </p:nvPr>
        </p:nvSpPr>
        <p:spPr>
          <a:xfrm>
            <a:off x="430372" y="1201789"/>
            <a:ext cx="11334248" cy="1036053"/>
          </a:xfrm>
        </p:spPr>
        <p:txBody>
          <a:bodyPr/>
          <a:lstStyle/>
          <a:p>
            <a:pPr marL="0" indent="0">
              <a:lnSpc>
                <a:spcPct val="80000"/>
              </a:lnSpc>
              <a:buNone/>
            </a:pPr>
            <a:r>
              <a:rPr lang="en-GB" sz="2100" b="1">
                <a:solidFill>
                  <a:schemeClr val="accent3"/>
                </a:solidFill>
              </a:rPr>
              <a:t>Home &gt; Deal &gt; Capture Bid/Request &gt; Set Up User Preferences</a:t>
            </a:r>
          </a:p>
          <a:p>
            <a:pPr marL="0" indent="0">
              <a:lnSpc>
                <a:spcPct val="80000"/>
              </a:lnSpc>
              <a:buNone/>
            </a:pPr>
            <a:r>
              <a:rPr lang="en-GB" sz="2100"/>
              <a:t>This allows the user to specify their own validation limits (both upper and lower) for capacity, price and value of a bid. Users should also be able to specify their limits for a combination of methods of sale (i.e. QSEC) and locations (ASEPs). </a:t>
            </a:r>
            <a:endParaRPr lang="en-US" sz="2100"/>
          </a:p>
        </p:txBody>
      </p:sp>
      <p:sp>
        <p:nvSpPr>
          <p:cNvPr id="214018" name="Rectangle 2"/>
          <p:cNvSpPr>
            <a:spLocks noGrp="1" noChangeArrowheads="1"/>
          </p:cNvSpPr>
          <p:nvPr>
            <p:ph type="title"/>
          </p:nvPr>
        </p:nvSpPr>
        <p:spPr>
          <a:xfrm>
            <a:off x="430372" y="356765"/>
            <a:ext cx="10359943" cy="574516"/>
          </a:xfrm>
        </p:spPr>
        <p:txBody>
          <a:bodyPr>
            <a:normAutofit fontScale="90000"/>
          </a:bodyPr>
          <a:lstStyle/>
          <a:p>
            <a:r>
              <a:rPr lang="en-GB"/>
              <a:t>Gemini Overview of Modifying User Preferences</a:t>
            </a:r>
            <a:endParaRPr lang="en-US"/>
          </a:p>
        </p:txBody>
      </p:sp>
      <p:sp>
        <p:nvSpPr>
          <p:cNvPr id="214024" name="Text Box 8"/>
          <p:cNvSpPr txBox="1">
            <a:spLocks noChangeArrowheads="1"/>
          </p:cNvSpPr>
          <p:nvPr/>
        </p:nvSpPr>
        <p:spPr bwMode="auto">
          <a:xfrm>
            <a:off x="9571114" y="3389122"/>
            <a:ext cx="181633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t>When these fields have been entered Gemini will allow the user to set or query their own preferences</a:t>
            </a:r>
          </a:p>
        </p:txBody>
      </p:sp>
      <p:pic>
        <p:nvPicPr>
          <p:cNvPr id="7" name="Picture 6">
            <a:extLst>
              <a:ext uri="{FF2B5EF4-FFF2-40B4-BE49-F238E27FC236}">
                <a16:creationId xmlns:a16="http://schemas.microsoft.com/office/drawing/2014/main" id="{EB11FBED-3C64-2D70-4669-DC1B81F15202}"/>
              </a:ext>
            </a:extLst>
          </p:cNvPr>
          <p:cNvPicPr>
            <a:picLocks noChangeAspect="1"/>
          </p:cNvPicPr>
          <p:nvPr/>
        </p:nvPicPr>
        <p:blipFill>
          <a:blip r:embed="rId2"/>
          <a:stretch>
            <a:fillRect/>
          </a:stretch>
        </p:blipFill>
        <p:spPr>
          <a:xfrm>
            <a:off x="1800342" y="2478785"/>
            <a:ext cx="7620001" cy="3852000"/>
          </a:xfrm>
          <a:prstGeom prst="rect">
            <a:avLst/>
          </a:prstGeom>
        </p:spPr>
      </p:pic>
      <p:sp>
        <p:nvSpPr>
          <p:cNvPr id="8" name="Rectangle 7">
            <a:extLst>
              <a:ext uri="{FF2B5EF4-FFF2-40B4-BE49-F238E27FC236}">
                <a16:creationId xmlns:a16="http://schemas.microsoft.com/office/drawing/2014/main" id="{205F839F-FA32-D05E-407A-B915362DC44A}"/>
              </a:ext>
            </a:extLst>
          </p:cNvPr>
          <p:cNvSpPr/>
          <p:nvPr/>
        </p:nvSpPr>
        <p:spPr bwMode="auto">
          <a:xfrm>
            <a:off x="2863425" y="3108960"/>
            <a:ext cx="6465150" cy="1112945"/>
          </a:xfrm>
          <a:prstGeom prst="rect">
            <a:avLst/>
          </a:prstGeom>
          <a:noFill/>
          <a:ln w="28575" cap="flat" cmpd="sng" algn="ctr">
            <a:solidFill>
              <a:srgbClr val="FF0000"/>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spcAft>
                <a:spcPts val="600"/>
              </a:spcAft>
            </a:pPr>
            <a:endParaRPr lang="en-US" sz="2400" err="1">
              <a:solidFill>
                <a:schemeClr val="bg1"/>
              </a:solidFill>
              <a:cs typeface="Arial"/>
            </a:endParaRPr>
          </a:p>
        </p:txBody>
      </p:sp>
      <p:sp>
        <p:nvSpPr>
          <p:cNvPr id="9" name="Rectangle 8">
            <a:extLst>
              <a:ext uri="{FF2B5EF4-FFF2-40B4-BE49-F238E27FC236}">
                <a16:creationId xmlns:a16="http://schemas.microsoft.com/office/drawing/2014/main" id="{BEF44FAB-CC45-0453-DD1E-AFD1705E2605}"/>
              </a:ext>
            </a:extLst>
          </p:cNvPr>
          <p:cNvSpPr/>
          <p:nvPr/>
        </p:nvSpPr>
        <p:spPr>
          <a:xfrm>
            <a:off x="2863425" y="4221905"/>
            <a:ext cx="714590" cy="24094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482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sz="quarter" idx="16"/>
          </p:nvPr>
        </p:nvSpPr>
        <p:spPr>
          <a:xfrm>
            <a:off x="430373" y="1154120"/>
            <a:ext cx="11112698" cy="1282274"/>
          </a:xfrm>
        </p:spPr>
        <p:txBody>
          <a:bodyPr/>
          <a:lstStyle/>
          <a:p>
            <a:pPr marL="0" indent="0">
              <a:lnSpc>
                <a:spcPct val="80000"/>
              </a:lnSpc>
              <a:buNone/>
            </a:pPr>
            <a:r>
              <a:rPr lang="en-GB" sz="2100"/>
              <a:t>The QSEC invitation letter is issued via ANS in the form of email and SMS.</a:t>
            </a:r>
          </a:p>
          <a:p>
            <a:pPr marL="0" indent="0">
              <a:lnSpc>
                <a:spcPct val="80000"/>
              </a:lnSpc>
              <a:buNone/>
            </a:pPr>
            <a:endParaRPr lang="en-GB" sz="2100">
              <a:cs typeface="Arial"/>
            </a:endParaRPr>
          </a:p>
          <a:p>
            <a:pPr marL="0" lvl="1" indent="0">
              <a:lnSpc>
                <a:spcPct val="80000"/>
              </a:lnSpc>
              <a:buNone/>
            </a:pPr>
            <a:r>
              <a:rPr lang="en-GB" sz="2100"/>
              <a:t>It is also published on the Joint Office (Gas Governance) website </a:t>
            </a:r>
            <a:r>
              <a:rPr lang="en-GB">
                <a:hlinkClick r:id="rId2"/>
              </a:rPr>
              <a:t>2026 | Joint Office of Gas Transporters - Gas Governance</a:t>
            </a:r>
            <a:endParaRPr lang="en-GB"/>
          </a:p>
          <a:p>
            <a:pPr marL="0" lvl="1" indent="0">
              <a:lnSpc>
                <a:spcPct val="80000"/>
              </a:lnSpc>
              <a:buNone/>
            </a:pPr>
            <a:r>
              <a:rPr lang="en-GB" sz="2100"/>
              <a:t>and on the National Gas Data Portal ; </a:t>
            </a:r>
            <a:r>
              <a:rPr lang="en-GB" sz="2100">
                <a:hlinkClick r:id="rId3"/>
              </a:rPr>
              <a:t>https://data.nationalgas.com/reports/capacity</a:t>
            </a:r>
            <a:r>
              <a:rPr lang="en-GB" sz="2100"/>
              <a:t> </a:t>
            </a:r>
          </a:p>
        </p:txBody>
      </p:sp>
      <p:sp>
        <p:nvSpPr>
          <p:cNvPr id="215042" name="Rectangle 2"/>
          <p:cNvSpPr>
            <a:spLocks noGrp="1" noChangeArrowheads="1"/>
          </p:cNvSpPr>
          <p:nvPr>
            <p:ph type="title"/>
          </p:nvPr>
        </p:nvSpPr>
        <p:spPr/>
        <p:txBody>
          <a:bodyPr/>
          <a:lstStyle/>
          <a:p>
            <a:r>
              <a:rPr lang="en-GB"/>
              <a:t>QSEC Invitation Letter</a:t>
            </a:r>
            <a:endParaRPr lang="en-US"/>
          </a:p>
        </p:txBody>
      </p:sp>
      <p:pic>
        <p:nvPicPr>
          <p:cNvPr id="2" name="Picture 1">
            <a:extLst>
              <a:ext uri="{FF2B5EF4-FFF2-40B4-BE49-F238E27FC236}">
                <a16:creationId xmlns:a16="http://schemas.microsoft.com/office/drawing/2014/main" id="{4FDF0CB8-9FEF-F2F2-D0C7-005CC9C0B164}"/>
              </a:ext>
            </a:extLst>
          </p:cNvPr>
          <p:cNvPicPr>
            <a:picLocks noChangeAspect="1"/>
          </p:cNvPicPr>
          <p:nvPr/>
        </p:nvPicPr>
        <p:blipFill>
          <a:blip r:embed="rId4"/>
          <a:stretch>
            <a:fillRect/>
          </a:stretch>
        </p:blipFill>
        <p:spPr>
          <a:xfrm>
            <a:off x="229319" y="2436394"/>
            <a:ext cx="11732022" cy="4421101"/>
          </a:xfrm>
          <a:prstGeom prst="rect">
            <a:avLst/>
          </a:prstGeom>
        </p:spPr>
      </p:pic>
    </p:spTree>
    <p:extLst>
      <p:ext uri="{BB962C8B-B14F-4D97-AF65-F5344CB8AC3E}">
        <p14:creationId xmlns:p14="http://schemas.microsoft.com/office/powerpoint/2010/main" val="210655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30374" y="1269656"/>
            <a:ext cx="7392828" cy="4551389"/>
          </a:xfrm>
        </p:spPr>
        <p:txBody>
          <a:bodyPr vert="horz" lIns="0" tIns="0" rIns="0" bIns="0" rtlCol="0" anchor="t">
            <a:normAutofit lnSpcReduction="10000"/>
          </a:bodyPr>
          <a:lstStyle/>
          <a:p>
            <a:pPr marL="0" indent="0">
              <a:lnSpc>
                <a:spcPct val="125000"/>
              </a:lnSpc>
              <a:buNone/>
            </a:pPr>
            <a:r>
              <a:rPr lang="en-GB" sz="1800"/>
              <a:t>Given the long-term nature of the Quarterly System Entry Capacity (QSEC) auction, National Gas Transmission suggests, whether intending to bid or not, that Shippers take the appropriate steps to familiarise themselves with the auction and its processes before it opens in March 2026.</a:t>
            </a:r>
            <a:br>
              <a:rPr lang="en-GB" sz="1800">
                <a:highlight>
                  <a:srgbClr val="FFFF00"/>
                </a:highlight>
              </a:rPr>
            </a:br>
            <a:endParaRPr lang="en-GB" sz="1800">
              <a:highlight>
                <a:srgbClr val="FFFF00"/>
              </a:highlight>
            </a:endParaRPr>
          </a:p>
          <a:p>
            <a:pPr marL="0" indent="0">
              <a:lnSpc>
                <a:spcPct val="125000"/>
              </a:lnSpc>
              <a:buNone/>
            </a:pPr>
            <a:r>
              <a:rPr lang="en-GB" sz="1800"/>
              <a:t>The information included in this pack is intended to assist potential bidders in this process. However, we strongly recommend that you do not rely solely on the information contained within this presentation.</a:t>
            </a:r>
            <a:endParaRPr lang="en-GB" sz="1800">
              <a:cs typeface="Arial"/>
            </a:endParaRPr>
          </a:p>
          <a:p>
            <a:pPr>
              <a:lnSpc>
                <a:spcPct val="125000"/>
              </a:lnSpc>
            </a:pPr>
            <a:endParaRPr lang="en-GB" sz="1800"/>
          </a:p>
          <a:p>
            <a:pPr marL="0" indent="0">
              <a:buNone/>
            </a:pPr>
            <a:r>
              <a:rPr lang="en-GB" sz="1800"/>
              <a:t>Thank you.</a:t>
            </a:r>
          </a:p>
          <a:p>
            <a:pPr marL="0" indent="0">
              <a:buNone/>
            </a:pPr>
            <a:endParaRPr lang="en-GB" sz="1800">
              <a:solidFill>
                <a:schemeClr val="accent6"/>
              </a:solidFill>
            </a:endParaRPr>
          </a:p>
          <a:p>
            <a:pPr marL="0" indent="0">
              <a:buNone/>
            </a:pPr>
            <a:r>
              <a:rPr lang="en-GB" sz="1800">
                <a:solidFill>
                  <a:schemeClr val="accent6"/>
                </a:solidFill>
              </a:rPr>
              <a:t>Capacity Auctions Team</a:t>
            </a:r>
          </a:p>
          <a:p>
            <a:pPr marL="0" indent="0">
              <a:buNone/>
            </a:pPr>
            <a:endParaRPr lang="en-GB" sz="1800">
              <a:solidFill>
                <a:schemeClr val="accent6"/>
              </a:solidFill>
            </a:endParaRPr>
          </a:p>
          <a:p>
            <a:pPr marL="0" indent="0">
              <a:buNone/>
            </a:pPr>
            <a:r>
              <a:rPr lang="en-GB" sz="1800">
                <a:solidFill>
                  <a:schemeClr val="accent6"/>
                </a:solidFill>
              </a:rPr>
              <a:t>T: +44 (0)1926 568057</a:t>
            </a:r>
          </a:p>
          <a:p>
            <a:pPr marL="0" indent="0">
              <a:buNone/>
            </a:pPr>
            <a:r>
              <a:rPr lang="en-GB" sz="1800">
                <a:solidFill>
                  <a:schemeClr val="accent6"/>
                </a:solidFill>
              </a:rPr>
              <a:t>E: </a:t>
            </a:r>
            <a:r>
              <a:rPr lang="en-GB" sz="1800">
                <a:solidFill>
                  <a:schemeClr val="accent6"/>
                </a:solidFill>
                <a:hlinkClick r:id="rId2">
                  <a:extLst>
                    <a:ext uri="{A12FA001-AC4F-418D-AE19-62706E023703}">
                      <ahyp:hlinkClr xmlns:ahyp="http://schemas.microsoft.com/office/drawing/2018/hyperlinkcolor" val="tx"/>
                    </a:ext>
                  </a:extLst>
                </a:hlinkClick>
              </a:rPr>
              <a:t>capacityauctions@nationalgas.com</a:t>
            </a:r>
            <a:r>
              <a:rPr lang="en-GB" sz="1800">
                <a:solidFill>
                  <a:schemeClr val="accent6"/>
                </a:solidFill>
              </a:rPr>
              <a:t> </a:t>
            </a:r>
            <a:endParaRPr lang="en-US" sz="2400">
              <a:solidFill>
                <a:schemeClr val="accent6"/>
              </a:solidFill>
            </a:endParaRPr>
          </a:p>
        </p:txBody>
      </p:sp>
      <p:sp>
        <p:nvSpPr>
          <p:cNvPr id="4" name="Title 3"/>
          <p:cNvSpPr>
            <a:spLocks noGrp="1"/>
          </p:cNvSpPr>
          <p:nvPr>
            <p:ph type="title"/>
          </p:nvPr>
        </p:nvSpPr>
        <p:spPr/>
        <p:txBody>
          <a:bodyPr/>
          <a:lstStyle/>
          <a:p>
            <a:r>
              <a:rPr lang="en-GB"/>
              <a:t>Note to Reader</a:t>
            </a:r>
            <a:endParaRPr lang="en-US"/>
          </a:p>
        </p:txBody>
      </p:sp>
      <p:pic>
        <p:nvPicPr>
          <p:cNvPr id="2" name="Picture 1">
            <a:extLst>
              <a:ext uri="{FF2B5EF4-FFF2-40B4-BE49-F238E27FC236}">
                <a16:creationId xmlns:a16="http://schemas.microsoft.com/office/drawing/2014/main" id="{58F34159-626F-B415-63A0-8D0F3627A102}"/>
              </a:ext>
            </a:extLst>
          </p:cNvPr>
          <p:cNvPicPr>
            <a:picLocks noChangeAspect="1"/>
          </p:cNvPicPr>
          <p:nvPr/>
        </p:nvPicPr>
        <p:blipFill rotWithShape="1">
          <a:blip r:embed="rId3"/>
          <a:srcRect l="26542" r="26070"/>
          <a:stretch/>
        </p:blipFill>
        <p:spPr>
          <a:xfrm>
            <a:off x="8630268" y="1679510"/>
            <a:ext cx="3131358" cy="3715445"/>
          </a:xfrm>
          <a:prstGeom prst="rect">
            <a:avLst/>
          </a:prstGeom>
        </p:spPr>
      </p:pic>
    </p:spTree>
    <p:extLst>
      <p:ext uri="{BB962C8B-B14F-4D97-AF65-F5344CB8AC3E}">
        <p14:creationId xmlns:p14="http://schemas.microsoft.com/office/powerpoint/2010/main" val="120914638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sz="quarter" idx="16"/>
          </p:nvPr>
        </p:nvSpPr>
        <p:spPr>
          <a:xfrm>
            <a:off x="430372" y="1100724"/>
            <a:ext cx="10969148" cy="1553117"/>
          </a:xfrm>
        </p:spPr>
        <p:txBody>
          <a:bodyPr/>
          <a:lstStyle/>
          <a:p>
            <a:pPr marL="0" indent="0">
              <a:lnSpc>
                <a:spcPct val="80000"/>
              </a:lnSpc>
              <a:buNone/>
            </a:pPr>
            <a:r>
              <a:rPr lang="en-GB" sz="2100" b="1">
                <a:solidFill>
                  <a:srgbClr val="09B396"/>
                </a:solidFill>
              </a:rPr>
              <a:t>Gemini</a:t>
            </a:r>
          </a:p>
          <a:p>
            <a:pPr marL="0" indent="0">
              <a:lnSpc>
                <a:spcPct val="80000"/>
              </a:lnSpc>
              <a:buNone/>
            </a:pPr>
            <a:r>
              <a:rPr lang="en-GB" sz="2100"/>
              <a:t>After each IBW, National Gas will notify Gemini Users of the cumulative amounts of Quarterly NTS Entry Capacity allocated. The information will include;</a:t>
            </a:r>
          </a:p>
          <a:p>
            <a:pPr>
              <a:lnSpc>
                <a:spcPct val="80000"/>
              </a:lnSpc>
              <a:buFont typeface="Wingdings 2" pitchFamily="18" charset="2"/>
              <a:buNone/>
            </a:pPr>
            <a:r>
              <a:rPr lang="en-GB" sz="2100" i="1"/>
              <a:t>	</a:t>
            </a:r>
          </a:p>
          <a:p>
            <a:pPr lvl="1">
              <a:lnSpc>
                <a:spcPct val="80000"/>
              </a:lnSpc>
            </a:pPr>
            <a:r>
              <a:rPr lang="en-GB" sz="2100"/>
              <a:t>A User’s submitted Quarterly capacity bids (in aggregate)</a:t>
            </a:r>
          </a:p>
          <a:p>
            <a:pPr lvl="1">
              <a:lnSpc>
                <a:spcPct val="80000"/>
              </a:lnSpc>
            </a:pPr>
            <a:r>
              <a:rPr lang="en-GB" sz="2100"/>
              <a:t>Information for each price step for each relevant Capacity Year.</a:t>
            </a:r>
            <a:endParaRPr lang="en-US" sz="2100"/>
          </a:p>
        </p:txBody>
      </p:sp>
      <p:sp>
        <p:nvSpPr>
          <p:cNvPr id="221186" name="Rectangle 2"/>
          <p:cNvSpPr>
            <a:spLocks noGrp="1" noChangeArrowheads="1"/>
          </p:cNvSpPr>
          <p:nvPr>
            <p:ph type="title"/>
          </p:nvPr>
        </p:nvSpPr>
        <p:spPr>
          <a:xfrm>
            <a:off x="430372" y="356765"/>
            <a:ext cx="11273947" cy="574516"/>
          </a:xfrm>
        </p:spPr>
        <p:txBody>
          <a:bodyPr>
            <a:normAutofit/>
          </a:bodyPr>
          <a:lstStyle/>
          <a:p>
            <a:r>
              <a:rPr lang="en-GB"/>
              <a:t>Interim Bid Window (IBW) Results</a:t>
            </a:r>
            <a:endParaRPr lang="en-US"/>
          </a:p>
        </p:txBody>
      </p:sp>
      <p:sp>
        <p:nvSpPr>
          <p:cNvPr id="2" name="Rectangle 3">
            <a:extLst>
              <a:ext uri="{FF2B5EF4-FFF2-40B4-BE49-F238E27FC236}">
                <a16:creationId xmlns:a16="http://schemas.microsoft.com/office/drawing/2014/main" id="{8B4C3937-5268-8D81-566A-43BF94F68E64}"/>
              </a:ext>
            </a:extLst>
          </p:cNvPr>
          <p:cNvSpPr txBox="1">
            <a:spLocks noChangeArrowheads="1"/>
          </p:cNvSpPr>
          <p:nvPr/>
        </p:nvSpPr>
        <p:spPr>
          <a:xfrm>
            <a:off x="424219" y="2653841"/>
            <a:ext cx="10691958" cy="777521"/>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GB" sz="2100" b="1">
                <a:solidFill>
                  <a:srgbClr val="09B396"/>
                </a:solidFill>
              </a:rPr>
              <a:t>Website</a:t>
            </a:r>
          </a:p>
          <a:p>
            <a:pPr marL="0" indent="0">
              <a:lnSpc>
                <a:spcPct val="80000"/>
              </a:lnSpc>
              <a:buFont typeface="Arial" panose="020B0604020202020204" pitchFamily="34" charset="0"/>
              <a:buNone/>
            </a:pPr>
            <a:r>
              <a:rPr lang="en-GB" sz="2100"/>
              <a:t>IBW Reports available in XLS format via the website at </a:t>
            </a:r>
            <a:r>
              <a:rPr lang="en-GB" sz="2100">
                <a:hlinkClick r:id="rId2"/>
              </a:rPr>
              <a:t>https://data.nationalgas.com/reports/capacity</a:t>
            </a:r>
            <a:r>
              <a:rPr lang="en-GB" sz="2100"/>
              <a:t> </a:t>
            </a:r>
          </a:p>
        </p:txBody>
      </p:sp>
      <p:pic>
        <p:nvPicPr>
          <p:cNvPr id="5" name="Picture 4">
            <a:extLst>
              <a:ext uri="{FF2B5EF4-FFF2-40B4-BE49-F238E27FC236}">
                <a16:creationId xmlns:a16="http://schemas.microsoft.com/office/drawing/2014/main" id="{98D86027-3CD9-E16A-29A2-F8F78E1C3AD4}"/>
              </a:ext>
            </a:extLst>
          </p:cNvPr>
          <p:cNvPicPr>
            <a:picLocks noChangeAspect="1"/>
          </p:cNvPicPr>
          <p:nvPr/>
        </p:nvPicPr>
        <p:blipFill>
          <a:blip r:embed="rId3"/>
          <a:stretch>
            <a:fillRect/>
          </a:stretch>
        </p:blipFill>
        <p:spPr>
          <a:xfrm>
            <a:off x="104467" y="3429001"/>
            <a:ext cx="11983066" cy="3330146"/>
          </a:xfrm>
          <a:prstGeom prst="rect">
            <a:avLst/>
          </a:prstGeom>
        </p:spPr>
      </p:pic>
    </p:spTree>
    <p:extLst>
      <p:ext uri="{BB962C8B-B14F-4D97-AF65-F5344CB8AC3E}">
        <p14:creationId xmlns:p14="http://schemas.microsoft.com/office/powerpoint/2010/main" val="45195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type="body" sz="quarter" idx="16"/>
          </p:nvPr>
        </p:nvSpPr>
        <p:spPr>
          <a:xfrm>
            <a:off x="430373" y="1260298"/>
            <a:ext cx="10486003" cy="3199337"/>
          </a:xfrm>
          <a:ln>
            <a:noFill/>
          </a:ln>
        </p:spPr>
        <p:txBody>
          <a:bodyPr vert="horz" wrap="square" lIns="0" tIns="0" rIns="0" bIns="0" rtlCol="0" anchor="t">
            <a:spAutoFit/>
          </a:bodyPr>
          <a:lstStyle/>
          <a:p>
            <a:pPr marL="0" indent="0">
              <a:lnSpc>
                <a:spcPct val="90000"/>
              </a:lnSpc>
              <a:buNone/>
            </a:pPr>
            <a:r>
              <a:rPr lang="en-GB" sz="2100"/>
              <a:t>After allocation, National Gas will notify Gemini Users of the following information by Entry Point and by quarter:</a:t>
            </a:r>
          </a:p>
          <a:p>
            <a:pPr marL="0" indent="0">
              <a:lnSpc>
                <a:spcPct val="90000"/>
              </a:lnSpc>
              <a:buNone/>
            </a:pPr>
            <a:endParaRPr lang="en-GB" sz="2100"/>
          </a:p>
          <a:p>
            <a:pPr marL="536257" lvl="1"/>
            <a:r>
              <a:rPr lang="en-GB" sz="2100"/>
              <a:t>Volume of entry capacity allocated (baseline and incremental)</a:t>
            </a:r>
          </a:p>
          <a:p>
            <a:pPr marL="536257" lvl="1"/>
            <a:r>
              <a:rPr lang="en-GB" sz="2100"/>
              <a:t>The relevant step price group</a:t>
            </a:r>
          </a:p>
          <a:p>
            <a:pPr marL="536257" lvl="1"/>
            <a:r>
              <a:rPr lang="en-GB" sz="2100"/>
              <a:t>Total amount of revenue to be derived</a:t>
            </a:r>
          </a:p>
          <a:p>
            <a:pPr marL="536257" lvl="1"/>
            <a:r>
              <a:rPr lang="en-GB" sz="2100"/>
              <a:t>Highest price accepted</a:t>
            </a:r>
          </a:p>
          <a:p>
            <a:pPr marL="536257" lvl="1"/>
            <a:r>
              <a:rPr lang="en-GB" sz="2100"/>
              <a:t>Lowest price accepted</a:t>
            </a:r>
          </a:p>
          <a:p>
            <a:pPr marL="536257" lvl="1"/>
            <a:r>
              <a:rPr lang="en-GB" sz="2100"/>
              <a:t>Weighted average price accepted</a:t>
            </a:r>
          </a:p>
          <a:p>
            <a:pPr marL="536257" lvl="1"/>
            <a:r>
              <a:rPr lang="en-GB" sz="2100"/>
              <a:t>The number of users that submitted successful bids</a:t>
            </a:r>
          </a:p>
          <a:p>
            <a:pPr marL="536257" lvl="1"/>
            <a:r>
              <a:rPr lang="en-GB" sz="2100"/>
              <a:t>The amount of obligated capacity which remains unsold</a:t>
            </a:r>
          </a:p>
        </p:txBody>
      </p:sp>
      <p:sp>
        <p:nvSpPr>
          <p:cNvPr id="223234" name="Rectangle 2"/>
          <p:cNvSpPr>
            <a:spLocks noGrp="1" noChangeArrowheads="1"/>
          </p:cNvSpPr>
          <p:nvPr>
            <p:ph type="title"/>
          </p:nvPr>
        </p:nvSpPr>
        <p:spPr/>
        <p:txBody>
          <a:bodyPr/>
          <a:lstStyle/>
          <a:p>
            <a:r>
              <a:rPr lang="en-GB"/>
              <a:t>Allocation Results - Gemini</a:t>
            </a:r>
            <a:endParaRPr lang="en-US"/>
          </a:p>
        </p:txBody>
      </p:sp>
    </p:spTree>
    <p:extLst>
      <p:ext uri="{BB962C8B-B14F-4D97-AF65-F5344CB8AC3E}">
        <p14:creationId xmlns:p14="http://schemas.microsoft.com/office/powerpoint/2010/main" val="1657258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type="body" sz="quarter" idx="16"/>
          </p:nvPr>
        </p:nvSpPr>
        <p:spPr>
          <a:xfrm>
            <a:off x="430373" y="1108826"/>
            <a:ext cx="10776107" cy="1036053"/>
          </a:xfrm>
        </p:spPr>
        <p:txBody>
          <a:bodyPr/>
          <a:lstStyle/>
          <a:p>
            <a:pPr marL="0" indent="0">
              <a:lnSpc>
                <a:spcPct val="80000"/>
              </a:lnSpc>
              <a:buNone/>
            </a:pPr>
            <a:r>
              <a:rPr lang="en-GB" sz="2100"/>
              <a:t>The allocation results report is available in XLS format.</a:t>
            </a:r>
          </a:p>
          <a:p>
            <a:pPr marL="0" indent="0">
              <a:lnSpc>
                <a:spcPct val="80000"/>
              </a:lnSpc>
              <a:buNone/>
            </a:pPr>
            <a:endParaRPr lang="en-GB" sz="2100"/>
          </a:p>
          <a:p>
            <a:pPr marL="380990" lvl="1" indent="-380990">
              <a:lnSpc>
                <a:spcPct val="80000"/>
              </a:lnSpc>
            </a:pPr>
            <a:r>
              <a:rPr lang="en-GB" sz="2100">
                <a:hlinkClick r:id="rId2"/>
              </a:rPr>
              <a:t>https://data.nationalgas.com/reports/capacity</a:t>
            </a:r>
            <a:endParaRPr lang="en-GB" sz="2100"/>
          </a:p>
          <a:p>
            <a:pPr marL="380990" lvl="1" indent="-380990">
              <a:lnSpc>
                <a:spcPct val="80000"/>
              </a:lnSpc>
            </a:pPr>
            <a:r>
              <a:rPr lang="en-GB" sz="2100"/>
              <a:t>Select ‘Quarterly System Entry Capacity’ and ‘Allocation Results’</a:t>
            </a:r>
          </a:p>
        </p:txBody>
      </p:sp>
      <p:sp>
        <p:nvSpPr>
          <p:cNvPr id="224258" name="Rectangle 2"/>
          <p:cNvSpPr>
            <a:spLocks noGrp="1" noChangeArrowheads="1"/>
          </p:cNvSpPr>
          <p:nvPr>
            <p:ph type="title"/>
          </p:nvPr>
        </p:nvSpPr>
        <p:spPr/>
        <p:txBody>
          <a:bodyPr/>
          <a:lstStyle/>
          <a:p>
            <a:r>
              <a:rPr lang="en-GB"/>
              <a:t>Allocation Results - Website</a:t>
            </a:r>
            <a:endParaRPr lang="en-US"/>
          </a:p>
        </p:txBody>
      </p:sp>
      <p:pic>
        <p:nvPicPr>
          <p:cNvPr id="3" name="Picture 2">
            <a:extLst>
              <a:ext uri="{FF2B5EF4-FFF2-40B4-BE49-F238E27FC236}">
                <a16:creationId xmlns:a16="http://schemas.microsoft.com/office/drawing/2014/main" id="{1D85E36C-F78C-B862-B374-152F8B88F6D4}"/>
              </a:ext>
            </a:extLst>
          </p:cNvPr>
          <p:cNvPicPr>
            <a:picLocks noChangeAspect="1"/>
          </p:cNvPicPr>
          <p:nvPr/>
        </p:nvPicPr>
        <p:blipFill>
          <a:blip r:embed="rId3"/>
          <a:stretch>
            <a:fillRect/>
          </a:stretch>
        </p:blipFill>
        <p:spPr>
          <a:xfrm>
            <a:off x="28263" y="2446055"/>
            <a:ext cx="12135474" cy="4534133"/>
          </a:xfrm>
          <a:prstGeom prst="rect">
            <a:avLst/>
          </a:prstGeom>
        </p:spPr>
      </p:pic>
    </p:spTree>
    <p:extLst>
      <p:ext uri="{BB962C8B-B14F-4D97-AF65-F5344CB8AC3E}">
        <p14:creationId xmlns:p14="http://schemas.microsoft.com/office/powerpoint/2010/main" val="87041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type="body" sz="quarter" idx="16"/>
          </p:nvPr>
        </p:nvSpPr>
        <p:spPr>
          <a:xfrm>
            <a:off x="430373" y="1132187"/>
            <a:ext cx="10906559" cy="1553117"/>
          </a:xfrm>
        </p:spPr>
        <p:txBody>
          <a:bodyPr/>
          <a:lstStyle/>
          <a:p>
            <a:pPr marL="0" indent="0">
              <a:lnSpc>
                <a:spcPct val="80000"/>
              </a:lnSpc>
              <a:buNone/>
            </a:pPr>
            <a:r>
              <a:rPr lang="en-GB" sz="2100"/>
              <a:t>The Long Term Summary Report is available in Excel format and is updated after final allocations have been completed.</a:t>
            </a:r>
          </a:p>
          <a:p>
            <a:pPr marL="0" indent="0">
              <a:lnSpc>
                <a:spcPct val="80000"/>
              </a:lnSpc>
              <a:buNone/>
            </a:pPr>
            <a:endParaRPr lang="en-GB" sz="2100"/>
          </a:p>
          <a:p>
            <a:pPr marL="380990" lvl="1" indent="-380990">
              <a:lnSpc>
                <a:spcPct val="80000"/>
              </a:lnSpc>
            </a:pPr>
            <a:r>
              <a:rPr lang="en-GB" sz="2100">
                <a:hlinkClick r:id="rId2"/>
              </a:rPr>
              <a:t>https://data.nationalgas.com/reports/capacity</a:t>
            </a:r>
            <a:r>
              <a:rPr lang="en-GB" sz="2100"/>
              <a:t> </a:t>
            </a:r>
          </a:p>
          <a:p>
            <a:pPr marL="380990" lvl="1" indent="-380990">
              <a:lnSpc>
                <a:spcPct val="80000"/>
              </a:lnSpc>
            </a:pPr>
            <a:r>
              <a:rPr lang="en-GB" sz="2100"/>
              <a:t>Select ‘Long Term Summary Report’ and ‘Summary Report’</a:t>
            </a:r>
          </a:p>
          <a:p>
            <a:pPr marL="0" lvl="1" indent="0">
              <a:lnSpc>
                <a:spcPct val="80000"/>
              </a:lnSpc>
              <a:buNone/>
            </a:pPr>
            <a:endParaRPr lang="en-US" sz="2100"/>
          </a:p>
        </p:txBody>
      </p:sp>
      <p:sp>
        <p:nvSpPr>
          <p:cNvPr id="225282" name="Rectangle 2"/>
          <p:cNvSpPr>
            <a:spLocks noGrp="1" noChangeArrowheads="1"/>
          </p:cNvSpPr>
          <p:nvPr>
            <p:ph type="title"/>
          </p:nvPr>
        </p:nvSpPr>
        <p:spPr/>
        <p:txBody>
          <a:bodyPr/>
          <a:lstStyle/>
          <a:p>
            <a:r>
              <a:rPr lang="en-GB"/>
              <a:t>Long Term Summary Report</a:t>
            </a:r>
            <a:endParaRPr lang="en-US"/>
          </a:p>
        </p:txBody>
      </p:sp>
      <p:pic>
        <p:nvPicPr>
          <p:cNvPr id="6" name="Picture 5">
            <a:extLst>
              <a:ext uri="{FF2B5EF4-FFF2-40B4-BE49-F238E27FC236}">
                <a16:creationId xmlns:a16="http://schemas.microsoft.com/office/drawing/2014/main" id="{90A5275D-E9FF-86F4-881D-A462D506B6CD}"/>
              </a:ext>
            </a:extLst>
          </p:cNvPr>
          <p:cNvPicPr>
            <a:picLocks noChangeAspect="1"/>
          </p:cNvPicPr>
          <p:nvPr/>
        </p:nvPicPr>
        <p:blipFill>
          <a:blip r:embed="rId3"/>
          <a:stretch>
            <a:fillRect/>
          </a:stretch>
        </p:blipFill>
        <p:spPr>
          <a:xfrm>
            <a:off x="-8238" y="2886210"/>
            <a:ext cx="12122773" cy="4654789"/>
          </a:xfrm>
          <a:prstGeom prst="rect">
            <a:avLst/>
          </a:prstGeom>
        </p:spPr>
      </p:pic>
    </p:spTree>
    <p:extLst>
      <p:ext uri="{BB962C8B-B14F-4D97-AF65-F5344CB8AC3E}">
        <p14:creationId xmlns:p14="http://schemas.microsoft.com/office/powerpoint/2010/main" val="189538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Rectangle 3"/>
          <p:cNvSpPr>
            <a:spLocks noGrp="1" noChangeArrowheads="1"/>
          </p:cNvSpPr>
          <p:nvPr>
            <p:ph type="body" sz="quarter" idx="16"/>
          </p:nvPr>
        </p:nvSpPr>
        <p:spPr>
          <a:xfrm>
            <a:off x="476279" y="1166017"/>
            <a:ext cx="11239441" cy="872547"/>
          </a:xfrm>
        </p:spPr>
        <p:txBody>
          <a:bodyPr/>
          <a:lstStyle/>
          <a:p>
            <a:pPr marL="0" indent="0">
              <a:buNone/>
            </a:pPr>
            <a:r>
              <a:rPr lang="en-GB" sz="2100"/>
              <a:t>This report is updated on the first working day of each month and shows the quarterly and monthly NTS Entry Capacity sold and available in the QSEC, AMSEC and RMTNTSEC auctions.</a:t>
            </a:r>
          </a:p>
          <a:p>
            <a:pPr>
              <a:lnSpc>
                <a:spcPct val="90000"/>
              </a:lnSpc>
            </a:pPr>
            <a:endParaRPr lang="en-GB" sz="2100"/>
          </a:p>
        </p:txBody>
      </p:sp>
      <p:sp>
        <p:nvSpPr>
          <p:cNvPr id="226306" name="Rectangle 2"/>
          <p:cNvSpPr>
            <a:spLocks noGrp="1" noChangeArrowheads="1"/>
          </p:cNvSpPr>
          <p:nvPr>
            <p:ph type="title"/>
          </p:nvPr>
        </p:nvSpPr>
        <p:spPr/>
        <p:txBody>
          <a:bodyPr/>
          <a:lstStyle/>
          <a:p>
            <a:r>
              <a:rPr lang="en-GB"/>
              <a:t>Long Term Summary Report</a:t>
            </a:r>
            <a:endParaRPr lang="en-US"/>
          </a:p>
        </p:txBody>
      </p:sp>
      <p:pic>
        <p:nvPicPr>
          <p:cNvPr id="7" name="Picture 6">
            <a:extLst>
              <a:ext uri="{FF2B5EF4-FFF2-40B4-BE49-F238E27FC236}">
                <a16:creationId xmlns:a16="http://schemas.microsoft.com/office/drawing/2014/main" id="{A9EF30ED-7B19-3D7B-0B37-0CF225FEB952}"/>
              </a:ext>
            </a:extLst>
          </p:cNvPr>
          <p:cNvPicPr>
            <a:picLocks noChangeAspect="1"/>
          </p:cNvPicPr>
          <p:nvPr/>
        </p:nvPicPr>
        <p:blipFill>
          <a:blip r:embed="rId2"/>
          <a:stretch>
            <a:fillRect/>
          </a:stretch>
        </p:blipFill>
        <p:spPr>
          <a:xfrm>
            <a:off x="1226829" y="2038564"/>
            <a:ext cx="9738339" cy="4064563"/>
          </a:xfrm>
          <a:prstGeom prst="rect">
            <a:avLst/>
          </a:prstGeom>
        </p:spPr>
      </p:pic>
    </p:spTree>
    <p:extLst>
      <p:ext uri="{BB962C8B-B14F-4D97-AF65-F5344CB8AC3E}">
        <p14:creationId xmlns:p14="http://schemas.microsoft.com/office/powerpoint/2010/main" val="379336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Useful Information</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05</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35</a:t>
            </a:fld>
            <a:endParaRPr lang="en-GB"/>
          </a:p>
        </p:txBody>
      </p:sp>
    </p:spTree>
    <p:extLst>
      <p:ext uri="{BB962C8B-B14F-4D97-AF65-F5344CB8AC3E}">
        <p14:creationId xmlns:p14="http://schemas.microsoft.com/office/powerpoint/2010/main" val="398124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431800" y="2872581"/>
            <a:ext cx="3456517" cy="861775"/>
          </a:xfrm>
        </p:spPr>
        <p:txBody>
          <a:bodyPr/>
          <a:lstStyle/>
          <a:p>
            <a:r>
              <a:rPr lang="en-US" b="0">
                <a:solidFill>
                  <a:schemeClr val="tx1"/>
                </a:solidFill>
              </a:rPr>
              <a:t>A document put together based on the most frequently asked capacity questions.</a:t>
            </a:r>
            <a:endParaRPr lang="en-GB" b="0">
              <a:solidFill>
                <a:schemeClr val="tx1"/>
              </a:solidFill>
            </a:endParaRPr>
          </a:p>
        </p:txBody>
      </p:sp>
      <p:sp>
        <p:nvSpPr>
          <p:cNvPr id="4" name="Text Placeholder 3"/>
          <p:cNvSpPr>
            <a:spLocks noGrp="1"/>
          </p:cNvSpPr>
          <p:nvPr>
            <p:ph type="body" sz="quarter" idx="25"/>
          </p:nvPr>
        </p:nvSpPr>
        <p:spPr>
          <a:xfrm>
            <a:off x="4368800" y="2872580"/>
            <a:ext cx="3456517" cy="1149032"/>
          </a:xfrm>
        </p:spPr>
        <p:txBody>
          <a:bodyPr>
            <a:normAutofit/>
          </a:bodyPr>
          <a:lstStyle/>
          <a:p>
            <a:r>
              <a:rPr lang="en-US" b="0">
                <a:solidFill>
                  <a:schemeClr val="tx1"/>
                </a:solidFill>
              </a:rPr>
              <a:t>This guide outlines the gas transmission network’s access capacity purchasing processes that apply from </a:t>
            </a:r>
            <a:r>
              <a:rPr lang="en-US"/>
              <a:t>April</a:t>
            </a:r>
            <a:r>
              <a:rPr lang="en-US" b="0">
                <a:solidFill>
                  <a:schemeClr val="tx1"/>
                </a:solidFill>
              </a:rPr>
              <a:t> 2025. </a:t>
            </a:r>
            <a:endParaRPr lang="en-GB" b="0">
              <a:solidFill>
                <a:schemeClr val="tx1"/>
              </a:solidFill>
            </a:endParaRPr>
          </a:p>
        </p:txBody>
      </p:sp>
      <p:pic>
        <p:nvPicPr>
          <p:cNvPr id="26" name="Picture Placeholder 25">
            <a:hlinkClick r:id="rId2"/>
          </p:cNvPr>
          <p:cNvPicPr>
            <a:picLocks noGrp="1" noChangeAspect="1"/>
          </p:cNvPicPr>
          <p:nvPr>
            <p:ph type="pic" sz="quarter" idx="26"/>
          </p:nvPr>
        </p:nvPicPr>
        <p:blipFill>
          <a:blip r:embed="rId3"/>
          <a:srcRect l="4000" r="4000"/>
          <a:stretch>
            <a:fillRect/>
          </a:stretch>
        </p:blipFill>
        <p:spPr/>
      </p:pic>
      <p:sp>
        <p:nvSpPr>
          <p:cNvPr id="6" name="Text Placeholder 5"/>
          <p:cNvSpPr>
            <a:spLocks noGrp="1"/>
          </p:cNvSpPr>
          <p:nvPr>
            <p:ph type="body" sz="quarter" idx="27"/>
          </p:nvPr>
        </p:nvSpPr>
        <p:spPr>
          <a:xfrm>
            <a:off x="8303683" y="2872581"/>
            <a:ext cx="3456517" cy="2010807"/>
          </a:xfrm>
        </p:spPr>
        <p:txBody>
          <a:bodyPr>
            <a:normAutofit lnSpcReduction="10000"/>
          </a:bodyPr>
          <a:lstStyle/>
          <a:p>
            <a:r>
              <a:rPr lang="en-US" b="0">
                <a:solidFill>
                  <a:schemeClr val="tx1"/>
                </a:solidFill>
              </a:rPr>
              <a:t>NTS capacity methodology statements required under the Gas Transporter Licence, as well as associated consultations, documents, planned industry workshops and additional supporting details.</a:t>
            </a:r>
          </a:p>
        </p:txBody>
      </p:sp>
      <p:pic>
        <p:nvPicPr>
          <p:cNvPr id="37" name="Picture Placeholder 36">
            <a:hlinkClick r:id="rId4"/>
          </p:cNvPr>
          <p:cNvPicPr>
            <a:picLocks noGrp="1" noChangeAspect="1"/>
          </p:cNvPicPr>
          <p:nvPr>
            <p:ph type="pic" sz="quarter" idx="28"/>
          </p:nvPr>
        </p:nvPicPr>
        <p:blipFill>
          <a:blip r:embed="rId5"/>
          <a:srcRect l="4000" r="4000"/>
          <a:stretch>
            <a:fillRect/>
          </a:stretch>
        </p:blipFill>
        <p:spPr/>
      </p:pic>
      <p:sp>
        <p:nvSpPr>
          <p:cNvPr id="8" name="Title 7"/>
          <p:cNvSpPr>
            <a:spLocks noGrp="1"/>
          </p:cNvSpPr>
          <p:nvPr>
            <p:ph type="title"/>
          </p:nvPr>
        </p:nvSpPr>
        <p:spPr/>
        <p:txBody>
          <a:bodyPr/>
          <a:lstStyle/>
          <a:p>
            <a:r>
              <a:rPr lang="en-GB"/>
              <a:t>Useful Capacity Related Documents</a:t>
            </a:r>
            <a:endParaRPr lang="en-US"/>
          </a:p>
        </p:txBody>
      </p:sp>
      <p:sp>
        <p:nvSpPr>
          <p:cNvPr id="9" name="Text Placeholder 8"/>
          <p:cNvSpPr>
            <a:spLocks noGrp="1"/>
          </p:cNvSpPr>
          <p:nvPr>
            <p:ph type="body" sz="quarter" idx="32"/>
          </p:nvPr>
        </p:nvSpPr>
        <p:spPr>
          <a:xfrm>
            <a:off x="1638300" y="1416000"/>
            <a:ext cx="2250019" cy="451405"/>
          </a:xfrm>
        </p:spPr>
        <p:txBody>
          <a:bodyPr/>
          <a:lstStyle/>
          <a:p>
            <a:r>
              <a:rPr lang="en-GB">
                <a:hlinkClick r:id="rId6"/>
              </a:rPr>
              <a:t>Capacity Frequently Asked Questions</a:t>
            </a:r>
            <a:endParaRPr lang="en-US"/>
          </a:p>
        </p:txBody>
      </p:sp>
      <p:sp>
        <p:nvSpPr>
          <p:cNvPr id="10" name="Text Placeholder 9"/>
          <p:cNvSpPr>
            <a:spLocks noGrp="1"/>
          </p:cNvSpPr>
          <p:nvPr>
            <p:ph type="body" sz="quarter" idx="33"/>
          </p:nvPr>
        </p:nvSpPr>
        <p:spPr>
          <a:xfrm>
            <a:off x="5575300" y="1416000"/>
            <a:ext cx="2250019" cy="451405"/>
          </a:xfrm>
        </p:spPr>
        <p:txBody>
          <a:bodyPr/>
          <a:lstStyle/>
          <a:p>
            <a:r>
              <a:rPr lang="en-GB">
                <a:hlinkClick r:id="rId7"/>
              </a:rPr>
              <a:t>Gas Transmission Capacity Guidelines</a:t>
            </a:r>
            <a:endParaRPr lang="en-US">
              <a:hlinkClick r:id="rId2"/>
            </a:endParaRPr>
          </a:p>
        </p:txBody>
      </p:sp>
      <p:sp>
        <p:nvSpPr>
          <p:cNvPr id="11" name="Text Placeholder 10"/>
          <p:cNvSpPr>
            <a:spLocks noGrp="1"/>
          </p:cNvSpPr>
          <p:nvPr>
            <p:ph type="body" sz="quarter" idx="34"/>
          </p:nvPr>
        </p:nvSpPr>
        <p:spPr>
          <a:xfrm>
            <a:off x="9512300" y="1416000"/>
            <a:ext cx="2250019" cy="451405"/>
          </a:xfrm>
        </p:spPr>
        <p:txBody>
          <a:bodyPr/>
          <a:lstStyle/>
          <a:p>
            <a:r>
              <a:rPr lang="en-GB">
                <a:hlinkClick r:id="rId8"/>
              </a:rPr>
              <a:t>Capacity Methodology Statements</a:t>
            </a:r>
            <a:endParaRPr lang="en-US">
              <a:hlinkClick r:id="rId4"/>
            </a:endParaRPr>
          </a:p>
        </p:txBody>
      </p:sp>
      <p:pic>
        <p:nvPicPr>
          <p:cNvPr id="35" name="Picture Placeholder 34">
            <a:hlinkClick r:id="rId9"/>
          </p:cNvPr>
          <p:cNvPicPr>
            <a:picLocks noGrp="1" noChangeAspect="1"/>
          </p:cNvPicPr>
          <p:nvPr>
            <p:ph type="pic" sz="quarter" idx="24"/>
          </p:nvPr>
        </p:nvPicPr>
        <p:blipFill>
          <a:blip r:embed="rId10"/>
          <a:srcRect l="4000" r="4000"/>
          <a:stretch>
            <a:fillRect/>
          </a:stretch>
        </p:blipFill>
        <p:spPr/>
      </p:pic>
    </p:spTree>
    <p:extLst>
      <p:ext uri="{BB962C8B-B14F-4D97-AF65-F5344CB8AC3E}">
        <p14:creationId xmlns:p14="http://schemas.microsoft.com/office/powerpoint/2010/main" val="263394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30373" y="356765"/>
            <a:ext cx="8693079" cy="574516"/>
          </a:xfrm>
        </p:spPr>
        <p:txBody>
          <a:bodyPr/>
          <a:lstStyle/>
          <a:p>
            <a:r>
              <a:rPr lang="en-GB"/>
              <a:t>Useful Contacts</a:t>
            </a:r>
            <a:endParaRPr lang="en-US"/>
          </a:p>
        </p:txBody>
      </p:sp>
      <p:graphicFrame>
        <p:nvGraphicFramePr>
          <p:cNvPr id="4" name="Table 4">
            <a:extLst>
              <a:ext uri="{FF2B5EF4-FFF2-40B4-BE49-F238E27FC236}">
                <a16:creationId xmlns:a16="http://schemas.microsoft.com/office/drawing/2014/main" id="{BA3D4381-5708-EAB7-B0D9-ECB490517BE6}"/>
              </a:ext>
            </a:extLst>
          </p:cNvPr>
          <p:cNvGraphicFramePr>
            <a:graphicFrameLocks noGrp="1"/>
          </p:cNvGraphicFramePr>
          <p:nvPr>
            <p:extLst>
              <p:ext uri="{D42A27DB-BD31-4B8C-83A1-F6EECF244321}">
                <p14:modId xmlns:p14="http://schemas.microsoft.com/office/powerpoint/2010/main" val="3359550015"/>
              </p:ext>
            </p:extLst>
          </p:nvPr>
        </p:nvGraphicFramePr>
        <p:xfrm>
          <a:off x="430373" y="1122788"/>
          <a:ext cx="10807898" cy="4814950"/>
        </p:xfrm>
        <a:graphic>
          <a:graphicData uri="http://schemas.openxmlformats.org/drawingml/2006/table">
            <a:tbl>
              <a:tblPr firstRow="1" bandRow="1">
                <a:tableStyleId>{F5AB1C69-6EDB-4FF4-983F-18BD219EF322}</a:tableStyleId>
              </a:tblPr>
              <a:tblGrid>
                <a:gridCol w="5403949">
                  <a:extLst>
                    <a:ext uri="{9D8B030D-6E8A-4147-A177-3AD203B41FA5}">
                      <a16:colId xmlns:a16="http://schemas.microsoft.com/office/drawing/2014/main" val="4204161274"/>
                    </a:ext>
                  </a:extLst>
                </a:gridCol>
                <a:gridCol w="5403949">
                  <a:extLst>
                    <a:ext uri="{9D8B030D-6E8A-4147-A177-3AD203B41FA5}">
                      <a16:colId xmlns:a16="http://schemas.microsoft.com/office/drawing/2014/main" val="401454015"/>
                    </a:ext>
                  </a:extLst>
                </a:gridCol>
              </a:tblGrid>
              <a:tr h="470038">
                <a:tc>
                  <a:txBody>
                    <a:bodyPr/>
                    <a:lstStyle/>
                    <a:p>
                      <a:r>
                        <a:rPr lang="en-GB"/>
                        <a:t>Company</a:t>
                      </a:r>
                    </a:p>
                  </a:txBody>
                  <a:tcPr/>
                </a:tc>
                <a:tc>
                  <a:txBody>
                    <a:bodyPr/>
                    <a:lstStyle/>
                    <a:p>
                      <a:r>
                        <a:rPr lang="en-GB"/>
                        <a:t>Contact Details</a:t>
                      </a:r>
                    </a:p>
                  </a:txBody>
                  <a:tcPr/>
                </a:tc>
                <a:extLst>
                  <a:ext uri="{0D108BD9-81ED-4DB2-BD59-A6C34878D82A}">
                    <a16:rowId xmlns:a16="http://schemas.microsoft.com/office/drawing/2014/main" val="2433521153"/>
                  </a:ext>
                </a:extLst>
              </a:tr>
              <a:tr h="1303776">
                <a:tc>
                  <a:txBody>
                    <a:bodyPr/>
                    <a:lstStyle/>
                    <a:p>
                      <a:r>
                        <a:rPr lang="en-GB"/>
                        <a:t>NTS Capacity Team</a:t>
                      </a:r>
                    </a:p>
                  </a:txBody>
                  <a:tcPr/>
                </a:tc>
                <a:tc>
                  <a:txBody>
                    <a:bodyPr/>
                    <a:lstStyle/>
                    <a:p>
                      <a:r>
                        <a:rPr lang="fr-FR"/>
                        <a:t>Tel: +44 (0)1926 568 057</a:t>
                      </a:r>
                    </a:p>
                    <a:p>
                      <a:endParaRPr lang="fr-FR"/>
                    </a:p>
                    <a:p>
                      <a:r>
                        <a:rPr lang="fr-FR"/>
                        <a:t>Email: capacityauctions@nationalgas.com</a:t>
                      </a:r>
                    </a:p>
                  </a:txBody>
                  <a:tcPr/>
                </a:tc>
                <a:extLst>
                  <a:ext uri="{0D108BD9-81ED-4DB2-BD59-A6C34878D82A}">
                    <a16:rowId xmlns:a16="http://schemas.microsoft.com/office/drawing/2014/main" val="2385901353"/>
                  </a:ext>
                </a:extLst>
              </a:tr>
              <a:tr h="1303776">
                <a:tc>
                  <a:txBody>
                    <a:bodyPr/>
                    <a:lstStyle/>
                    <a:p>
                      <a:r>
                        <a:rPr lang="en-GB"/>
                        <a:t>Corella Customer Lifecycle Team (for Gemini E-Training)</a:t>
                      </a:r>
                    </a:p>
                  </a:txBody>
                  <a:tcPr/>
                </a:tc>
                <a:tc>
                  <a:txBody>
                    <a:bodyPr/>
                    <a:lstStyle/>
                    <a:p>
                      <a:r>
                        <a:rPr lang="en-GB"/>
                        <a:t>Website: www.xoserve.com (for training  :</a:t>
                      </a:r>
                    </a:p>
                    <a:p>
                      <a:r>
                        <a:rPr lang="en-GB">
                          <a:hlinkClick r:id="rId2"/>
                        </a:rPr>
                        <a:t>E-learning courses – XOSERVE</a:t>
                      </a:r>
                      <a:r>
                        <a:rPr lang="en-GB"/>
                        <a:t> )</a:t>
                      </a:r>
                    </a:p>
                    <a:p>
                      <a:endParaRPr lang="en-GB"/>
                    </a:p>
                    <a:p>
                      <a:r>
                        <a:rPr lang="en-GB"/>
                        <a:t>Email: customerlifecycle.spa@xoserve.com</a:t>
                      </a:r>
                    </a:p>
                  </a:txBody>
                  <a:tcPr/>
                </a:tc>
                <a:extLst>
                  <a:ext uri="{0D108BD9-81ED-4DB2-BD59-A6C34878D82A}">
                    <a16:rowId xmlns:a16="http://schemas.microsoft.com/office/drawing/2014/main" val="1335192458"/>
                  </a:ext>
                </a:extLst>
              </a:tr>
              <a:tr h="1312934">
                <a:tc>
                  <a:txBody>
                    <a:bodyPr/>
                    <a:lstStyle/>
                    <a:p>
                      <a:r>
                        <a:rPr lang="en-GB"/>
                        <a:t>Joint Office Customer Lifecycle Team (to publish industry information)</a:t>
                      </a:r>
                    </a:p>
                  </a:txBody>
                  <a:tcPr/>
                </a:tc>
                <a:tc>
                  <a:txBody>
                    <a:bodyPr/>
                    <a:lstStyle/>
                    <a:p>
                      <a:r>
                        <a:rPr lang="en-GB"/>
                        <a:t>UNC mod proposals affecting QSEC auctions </a:t>
                      </a:r>
                    </a:p>
                    <a:p>
                      <a:r>
                        <a:rPr lang="en-GB"/>
                        <a:t>QSEC Invitation Letter</a:t>
                      </a:r>
                    </a:p>
                    <a:p>
                      <a:endParaRPr lang="en-GB"/>
                    </a:p>
                    <a:p>
                      <a:r>
                        <a:rPr lang="en-GB"/>
                        <a:t>Website: www.gasgovernance.co.uk</a:t>
                      </a:r>
                    </a:p>
                    <a:p>
                      <a:endParaRPr lang="en-GB"/>
                    </a:p>
                    <a:p>
                      <a:r>
                        <a:rPr lang="en-GB" sz="1800" kern="1200">
                          <a:solidFill>
                            <a:schemeClr val="dk1"/>
                          </a:solidFill>
                          <a:effectLst/>
                          <a:latin typeface="+mn-lt"/>
                          <a:ea typeface="+mn-ea"/>
                          <a:cs typeface="+mn-cs"/>
                        </a:rPr>
                        <a:t>Tel: +44(0)121 288 2107</a:t>
                      </a:r>
                      <a:endParaRPr lang="en-GB">
                        <a:solidFill>
                          <a:srgbClr val="FF0000"/>
                        </a:solidFill>
                      </a:endParaRPr>
                    </a:p>
                  </a:txBody>
                  <a:tcPr/>
                </a:tc>
                <a:extLst>
                  <a:ext uri="{0D108BD9-81ED-4DB2-BD59-A6C34878D82A}">
                    <a16:rowId xmlns:a16="http://schemas.microsoft.com/office/drawing/2014/main" val="426440023"/>
                  </a:ext>
                </a:extLst>
              </a:tr>
            </a:tbl>
          </a:graphicData>
        </a:graphic>
      </p:graphicFrame>
    </p:spTree>
    <p:extLst>
      <p:ext uri="{BB962C8B-B14F-4D97-AF65-F5344CB8AC3E}">
        <p14:creationId xmlns:p14="http://schemas.microsoft.com/office/powerpoint/2010/main" val="2613957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p:txBody>
          <a:bodyPr/>
          <a:lstStyle/>
          <a:p>
            <a:r>
              <a:rPr lang="en-GB"/>
              <a:t>Introduction</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p:txBody>
          <a:bodyPr>
            <a:normAutofit/>
          </a:bodyPr>
          <a:lstStyle/>
          <a:p>
            <a:r>
              <a:rPr lang="en-GB" sz="4400"/>
              <a:t>01</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4</a:t>
            </a:fld>
            <a:endParaRPr lang="en-GB"/>
          </a:p>
        </p:txBody>
      </p:sp>
    </p:spTree>
    <p:extLst>
      <p:ext uri="{BB962C8B-B14F-4D97-AF65-F5344CB8AC3E}">
        <p14:creationId xmlns:p14="http://schemas.microsoft.com/office/powerpoint/2010/main" val="37562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D841D5A9-9C56-A204-A8B7-E75DFEDC7690}"/>
              </a:ext>
            </a:extLst>
          </p:cNvPr>
          <p:cNvGraphicFramePr>
            <a:graphicFrameLocks noGrp="1"/>
          </p:cNvGraphicFramePr>
          <p:nvPr>
            <p:extLst>
              <p:ext uri="{D42A27DB-BD31-4B8C-83A1-F6EECF244321}">
                <p14:modId xmlns:p14="http://schemas.microsoft.com/office/powerpoint/2010/main" val="3065914483"/>
              </p:ext>
            </p:extLst>
          </p:nvPr>
        </p:nvGraphicFramePr>
        <p:xfrm>
          <a:off x="404102" y="1004555"/>
          <a:ext cx="11383796" cy="5261960"/>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657745">
                <a:tc>
                  <a:txBody>
                    <a:bodyPr/>
                    <a:lstStyle/>
                    <a:p>
                      <a:endParaRPr lang="en-GB" sz="2000"/>
                    </a:p>
                  </a:txBody>
                  <a:tcPr anchor="ctr">
                    <a:solidFill>
                      <a:srgbClr val="09B396"/>
                    </a:solidFill>
                  </a:tcPr>
                </a:tc>
                <a:tc>
                  <a:txBody>
                    <a:bodyPr/>
                    <a:lstStyle/>
                    <a:p>
                      <a:r>
                        <a:rPr lang="en-GB" sz="2000"/>
                        <a:t>Firm Entry Capacity, sold in quarterly blocks for period Oct 2027 – Sept 2042</a:t>
                      </a:r>
                    </a:p>
                  </a:txBody>
                  <a:tcPr anchor="ctr"/>
                </a:tc>
                <a:extLst>
                  <a:ext uri="{0D108BD9-81ED-4DB2-BD59-A6C34878D82A}">
                    <a16:rowId xmlns:a16="http://schemas.microsoft.com/office/drawing/2014/main" val="2126858706"/>
                  </a:ext>
                </a:extLst>
              </a:tr>
              <a:tr h="657745">
                <a:tc>
                  <a:txBody>
                    <a:bodyPr/>
                    <a:lstStyle/>
                    <a:p>
                      <a:endParaRPr lang="en-GB" sz="2000"/>
                    </a:p>
                  </a:txBody>
                  <a:tcPr anchor="ctr">
                    <a:solidFill>
                      <a:srgbClr val="09B396"/>
                    </a:solidFill>
                  </a:tcPr>
                </a:tc>
                <a:tc>
                  <a:txBody>
                    <a:bodyPr/>
                    <a:lstStyle/>
                    <a:p>
                      <a:r>
                        <a:rPr lang="en-GB" sz="2000"/>
                        <a:t>Max 10 Business Days with interim bid windows</a:t>
                      </a:r>
                    </a:p>
                  </a:txBody>
                  <a:tcPr anchor="ctr"/>
                </a:tc>
                <a:extLst>
                  <a:ext uri="{0D108BD9-81ED-4DB2-BD59-A6C34878D82A}">
                    <a16:rowId xmlns:a16="http://schemas.microsoft.com/office/drawing/2014/main" val="1157409202"/>
                  </a:ext>
                </a:extLst>
              </a:tr>
              <a:tr h="657745">
                <a:tc>
                  <a:txBody>
                    <a:bodyPr/>
                    <a:lstStyle/>
                    <a:p>
                      <a:endParaRPr lang="en-GB" sz="2000"/>
                    </a:p>
                  </a:txBody>
                  <a:tcPr anchor="ctr">
                    <a:solidFill>
                      <a:srgbClr val="09B396"/>
                    </a:solidFill>
                  </a:tcPr>
                </a:tc>
                <a:tc>
                  <a:txBody>
                    <a:bodyPr/>
                    <a:lstStyle/>
                    <a:p>
                      <a:r>
                        <a:rPr lang="en-GB" sz="2000"/>
                        <a:t>Bids can be posted / modified / withdrawn 08:00 to 17:00 daily   </a:t>
                      </a:r>
                    </a:p>
                  </a:txBody>
                  <a:tcPr anchor="ctr"/>
                </a:tc>
                <a:extLst>
                  <a:ext uri="{0D108BD9-81ED-4DB2-BD59-A6C34878D82A}">
                    <a16:rowId xmlns:a16="http://schemas.microsoft.com/office/drawing/2014/main" val="3144809000"/>
                  </a:ext>
                </a:extLst>
              </a:tr>
              <a:tr h="657745">
                <a:tc>
                  <a:txBody>
                    <a:bodyPr/>
                    <a:lstStyle/>
                    <a:p>
                      <a:endParaRPr lang="en-GB" sz="2000"/>
                    </a:p>
                  </a:txBody>
                  <a:tcPr anchor="ctr">
                    <a:solidFill>
                      <a:srgbClr val="09B396"/>
                    </a:solidFill>
                  </a:tcPr>
                </a:tc>
                <a:tc>
                  <a:txBody>
                    <a:bodyPr/>
                    <a:lstStyle/>
                    <a:p>
                      <a:r>
                        <a:rPr lang="en-GB" sz="2000"/>
                        <a:t>Auction can close early if prices stabilise</a:t>
                      </a:r>
                    </a:p>
                  </a:txBody>
                  <a:tcPr anchor="ctr"/>
                </a:tc>
                <a:extLst>
                  <a:ext uri="{0D108BD9-81ED-4DB2-BD59-A6C34878D82A}">
                    <a16:rowId xmlns:a16="http://schemas.microsoft.com/office/drawing/2014/main" val="3612901183"/>
                  </a:ext>
                </a:extLst>
              </a:tr>
              <a:tr h="657745">
                <a:tc>
                  <a:txBody>
                    <a:bodyPr/>
                    <a:lstStyle/>
                    <a:p>
                      <a:endParaRPr lang="en-GB" sz="2000"/>
                    </a:p>
                  </a:txBody>
                  <a:tcPr anchor="ctr">
                    <a:solidFill>
                      <a:srgbClr val="09B396"/>
                    </a:solidFill>
                  </a:tcPr>
                </a:tc>
                <a:tc>
                  <a:txBody>
                    <a:bodyPr/>
                    <a:lstStyle/>
                    <a:p>
                      <a:r>
                        <a:rPr lang="en-GB" sz="2000"/>
                        <a:t>National Gas publishes up to 21 price steps per ASEP</a:t>
                      </a:r>
                    </a:p>
                  </a:txBody>
                  <a:tcPr anchor="ctr"/>
                </a:tc>
                <a:extLst>
                  <a:ext uri="{0D108BD9-81ED-4DB2-BD59-A6C34878D82A}">
                    <a16:rowId xmlns:a16="http://schemas.microsoft.com/office/drawing/2014/main" val="115867838"/>
                  </a:ext>
                </a:extLst>
              </a:tr>
              <a:tr h="657745">
                <a:tc>
                  <a:txBody>
                    <a:bodyPr/>
                    <a:lstStyle/>
                    <a:p>
                      <a:endParaRPr lang="en-GB" sz="2000"/>
                    </a:p>
                  </a:txBody>
                  <a:tcPr anchor="ctr">
                    <a:solidFill>
                      <a:srgbClr val="09B396"/>
                    </a:solidFill>
                  </a:tcPr>
                </a:tc>
                <a:tc>
                  <a:txBody>
                    <a:bodyPr/>
                    <a:lstStyle/>
                    <a:p>
                      <a:r>
                        <a:rPr lang="en-GB" sz="2000"/>
                        <a:t>Shipper’s minimum bid volume ≥ 100,000 kWh</a:t>
                      </a:r>
                    </a:p>
                  </a:txBody>
                  <a:tcPr anchor="ctr"/>
                </a:tc>
                <a:extLst>
                  <a:ext uri="{0D108BD9-81ED-4DB2-BD59-A6C34878D82A}">
                    <a16:rowId xmlns:a16="http://schemas.microsoft.com/office/drawing/2014/main" val="1404517565"/>
                  </a:ext>
                </a:extLst>
              </a:tr>
              <a:tr h="657745">
                <a:tc>
                  <a:txBody>
                    <a:bodyPr/>
                    <a:lstStyle/>
                    <a:p>
                      <a:endParaRPr lang="en-GB" sz="2000"/>
                    </a:p>
                  </a:txBody>
                  <a:tcPr anchor="ctr">
                    <a:solidFill>
                      <a:srgbClr val="09B396"/>
                    </a:solidFill>
                  </a:tcPr>
                </a:tc>
                <a:tc>
                  <a:txBody>
                    <a:bodyPr/>
                    <a:lstStyle/>
                    <a:p>
                      <a:r>
                        <a:rPr lang="en-GB" sz="2000"/>
                        <a:t>Demand-driven price</a:t>
                      </a:r>
                    </a:p>
                  </a:txBody>
                  <a:tcPr anchor="ctr"/>
                </a:tc>
                <a:extLst>
                  <a:ext uri="{0D108BD9-81ED-4DB2-BD59-A6C34878D82A}">
                    <a16:rowId xmlns:a16="http://schemas.microsoft.com/office/drawing/2014/main" val="258418029"/>
                  </a:ext>
                </a:extLst>
              </a:tr>
              <a:tr h="657745">
                <a:tc>
                  <a:txBody>
                    <a:bodyPr/>
                    <a:lstStyle/>
                    <a:p>
                      <a:endParaRPr lang="en-GB" sz="2000"/>
                    </a:p>
                  </a:txBody>
                  <a:tcPr anchor="ctr">
                    <a:solidFill>
                      <a:srgbClr val="09B396"/>
                    </a:solidFill>
                  </a:tcPr>
                </a:tc>
                <a:tc>
                  <a:txBody>
                    <a:bodyPr/>
                    <a:lstStyle/>
                    <a:p>
                      <a:r>
                        <a:rPr lang="en-GB" sz="2000"/>
                        <a:t>Bids at higher price must have lower or equal volume to those at lower prices</a:t>
                      </a:r>
                    </a:p>
                  </a:txBody>
                  <a:tcPr anchor="ctr"/>
                </a:tc>
                <a:extLst>
                  <a:ext uri="{0D108BD9-81ED-4DB2-BD59-A6C34878D82A}">
                    <a16:rowId xmlns:a16="http://schemas.microsoft.com/office/drawing/2014/main" val="1875586204"/>
                  </a:ext>
                </a:extLst>
              </a:tr>
            </a:tbl>
          </a:graphicData>
        </a:graphic>
      </p:graphicFrame>
      <p:sp>
        <p:nvSpPr>
          <p:cNvPr id="4" name="Title 3"/>
          <p:cNvSpPr>
            <a:spLocks noGrp="1"/>
          </p:cNvSpPr>
          <p:nvPr>
            <p:ph type="title"/>
          </p:nvPr>
        </p:nvSpPr>
        <p:spPr>
          <a:xfrm>
            <a:off x="405432" y="387427"/>
            <a:ext cx="11383796" cy="617129"/>
          </a:xfrm>
        </p:spPr>
        <p:txBody>
          <a:bodyPr/>
          <a:lstStyle/>
          <a:p>
            <a:r>
              <a:rPr lang="en-GB"/>
              <a:t>Fundamentals of the QSEC auction</a:t>
            </a:r>
            <a:endParaRPr lang="en-US"/>
          </a:p>
        </p:txBody>
      </p:sp>
      <p:pic>
        <p:nvPicPr>
          <p:cNvPr id="8" name="Graphic 7" descr="Excellent outline">
            <a:extLst>
              <a:ext uri="{FF2B5EF4-FFF2-40B4-BE49-F238E27FC236}">
                <a16:creationId xmlns:a16="http://schemas.microsoft.com/office/drawing/2014/main" id="{EA620328-BC80-5889-AAA8-45BEE6DADF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570" y="5638755"/>
            <a:ext cx="617128" cy="617128"/>
          </a:xfrm>
          <a:prstGeom prst="rect">
            <a:avLst/>
          </a:prstGeom>
        </p:spPr>
      </p:pic>
      <p:pic>
        <p:nvPicPr>
          <p:cNvPr id="14" name="Graphic 13" descr="Clock outline">
            <a:extLst>
              <a:ext uri="{FF2B5EF4-FFF2-40B4-BE49-F238E27FC236}">
                <a16:creationId xmlns:a16="http://schemas.microsoft.com/office/drawing/2014/main" id="{501CBAEA-4AED-C613-BA32-AA40A423DB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1980" y="2322195"/>
            <a:ext cx="666307" cy="666307"/>
          </a:xfrm>
          <a:prstGeom prst="rect">
            <a:avLst/>
          </a:prstGeom>
        </p:spPr>
      </p:pic>
      <p:pic>
        <p:nvPicPr>
          <p:cNvPr id="16" name="Graphic 15" descr="Daily calendar outline">
            <a:extLst>
              <a:ext uri="{FF2B5EF4-FFF2-40B4-BE49-F238E27FC236}">
                <a16:creationId xmlns:a16="http://schemas.microsoft.com/office/drawing/2014/main" id="{B696D04B-432F-3B70-E9D4-9AD688D212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5304" y="1004554"/>
            <a:ext cx="666307" cy="666307"/>
          </a:xfrm>
          <a:prstGeom prst="rect">
            <a:avLst/>
          </a:prstGeom>
        </p:spPr>
      </p:pic>
      <p:pic>
        <p:nvPicPr>
          <p:cNvPr id="20" name="Graphic 19" descr="Door Closed outline">
            <a:extLst>
              <a:ext uri="{FF2B5EF4-FFF2-40B4-BE49-F238E27FC236}">
                <a16:creationId xmlns:a16="http://schemas.microsoft.com/office/drawing/2014/main" id="{57522898-E58D-0212-17E2-B2691B0783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3879" y="2988500"/>
            <a:ext cx="617128" cy="617128"/>
          </a:xfrm>
          <a:prstGeom prst="rect">
            <a:avLst/>
          </a:prstGeom>
        </p:spPr>
      </p:pic>
      <p:pic>
        <p:nvPicPr>
          <p:cNvPr id="22" name="Graphic 21" descr="Upstairs outline">
            <a:extLst>
              <a:ext uri="{FF2B5EF4-FFF2-40B4-BE49-F238E27FC236}">
                <a16:creationId xmlns:a16="http://schemas.microsoft.com/office/drawing/2014/main" id="{15E24036-943E-F539-41B6-BAB4E3B19E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5937" y="3684055"/>
            <a:ext cx="617129" cy="617129"/>
          </a:xfrm>
          <a:prstGeom prst="rect">
            <a:avLst/>
          </a:prstGeom>
        </p:spPr>
      </p:pic>
      <p:pic>
        <p:nvPicPr>
          <p:cNvPr id="24" name="Graphic 23" descr="Clipboard All Crosses outline">
            <a:extLst>
              <a:ext uri="{FF2B5EF4-FFF2-40B4-BE49-F238E27FC236}">
                <a16:creationId xmlns:a16="http://schemas.microsoft.com/office/drawing/2014/main" id="{442C8B2C-73FF-FB29-4B1D-04883CC89E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3878" y="4300680"/>
            <a:ext cx="617129" cy="617129"/>
          </a:xfrm>
          <a:prstGeom prst="rect">
            <a:avLst/>
          </a:prstGeom>
        </p:spPr>
      </p:pic>
      <p:pic>
        <p:nvPicPr>
          <p:cNvPr id="26" name="Graphic 25" descr="Pound outline">
            <a:extLst>
              <a:ext uri="{FF2B5EF4-FFF2-40B4-BE49-F238E27FC236}">
                <a16:creationId xmlns:a16="http://schemas.microsoft.com/office/drawing/2014/main" id="{8C0FC80A-9399-D466-50FC-5B2B5B17BB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1980" y="4975032"/>
            <a:ext cx="617129" cy="617129"/>
          </a:xfrm>
          <a:prstGeom prst="rect">
            <a:avLst/>
          </a:prstGeom>
        </p:spPr>
      </p:pic>
      <p:pic>
        <p:nvPicPr>
          <p:cNvPr id="28" name="Graphic 27" descr="Badge 10 outline">
            <a:extLst>
              <a:ext uri="{FF2B5EF4-FFF2-40B4-BE49-F238E27FC236}">
                <a16:creationId xmlns:a16="http://schemas.microsoft.com/office/drawing/2014/main" id="{B0CF1905-8F90-680B-435A-F913BD5F2B3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43969" y="1663076"/>
            <a:ext cx="664318" cy="664318"/>
          </a:xfrm>
          <a:prstGeom prst="rect">
            <a:avLst/>
          </a:prstGeom>
        </p:spPr>
      </p:pic>
    </p:spTree>
    <p:extLst>
      <p:ext uri="{BB962C8B-B14F-4D97-AF65-F5344CB8AC3E}">
        <p14:creationId xmlns:p14="http://schemas.microsoft.com/office/powerpoint/2010/main" val="12140591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0">
            <a:extLst>
              <a:ext uri="{FF2B5EF4-FFF2-40B4-BE49-F238E27FC236}">
                <a16:creationId xmlns:a16="http://schemas.microsoft.com/office/drawing/2014/main" id="{126EA81B-E997-F3B9-1F51-BC41852ABA4A}"/>
              </a:ext>
            </a:extLst>
          </p:cNvPr>
          <p:cNvGraphicFramePr>
            <a:graphicFrameLocks noGrp="1"/>
          </p:cNvGraphicFramePr>
          <p:nvPr>
            <p:extLst>
              <p:ext uri="{D42A27DB-BD31-4B8C-83A1-F6EECF244321}">
                <p14:modId xmlns:p14="http://schemas.microsoft.com/office/powerpoint/2010/main" val="3625047188"/>
              </p:ext>
            </p:extLst>
          </p:nvPr>
        </p:nvGraphicFramePr>
        <p:xfrm>
          <a:off x="404102" y="5444115"/>
          <a:ext cx="11383796" cy="657745"/>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657745">
                <a:tc>
                  <a:txBody>
                    <a:bodyPr/>
                    <a:lstStyle/>
                    <a:p>
                      <a:endParaRPr lang="en-GB" sz="2000"/>
                    </a:p>
                  </a:txBody>
                  <a:tcPr anchor="ctr">
                    <a:solidFill>
                      <a:srgbClr val="FF0000"/>
                    </a:solidFill>
                  </a:tcPr>
                </a:tc>
                <a:tc>
                  <a:txBody>
                    <a:bodyPr/>
                    <a:lstStyle/>
                    <a:p>
                      <a:pPr marL="380990" marR="0" lvl="1" indent="-380990" algn="l" defTabSz="914400" rtl="0" eaLnBrk="1" fontAlgn="auto" latinLnBrk="0" hangingPunct="1">
                        <a:lnSpc>
                          <a:spcPct val="125000"/>
                        </a:lnSpc>
                        <a:spcBef>
                          <a:spcPts val="0"/>
                        </a:spcBef>
                        <a:spcAft>
                          <a:spcPts val="0"/>
                        </a:spcAft>
                        <a:buClrTx/>
                        <a:buSzTx/>
                        <a:buFontTx/>
                        <a:buNone/>
                        <a:tabLst/>
                        <a:defRPr/>
                      </a:pPr>
                      <a:r>
                        <a:rPr lang="en-GB" sz="2100"/>
                        <a:t>Give advice on bidding strategy</a:t>
                      </a:r>
                    </a:p>
                  </a:txBody>
                  <a:tcPr anchor="ctr"/>
                </a:tc>
                <a:extLst>
                  <a:ext uri="{0D108BD9-81ED-4DB2-BD59-A6C34878D82A}">
                    <a16:rowId xmlns:a16="http://schemas.microsoft.com/office/drawing/2014/main" val="2126858706"/>
                  </a:ext>
                </a:extLst>
              </a:tr>
            </a:tbl>
          </a:graphicData>
        </a:graphic>
      </p:graphicFrame>
      <p:graphicFrame>
        <p:nvGraphicFramePr>
          <p:cNvPr id="2" name="Table 10">
            <a:extLst>
              <a:ext uri="{FF2B5EF4-FFF2-40B4-BE49-F238E27FC236}">
                <a16:creationId xmlns:a16="http://schemas.microsoft.com/office/drawing/2014/main" id="{22A6BB26-75ED-0A88-8616-730EE41BB567}"/>
              </a:ext>
            </a:extLst>
          </p:cNvPr>
          <p:cNvGraphicFramePr>
            <a:graphicFrameLocks noGrp="1"/>
          </p:cNvGraphicFramePr>
          <p:nvPr>
            <p:extLst>
              <p:ext uri="{D42A27DB-BD31-4B8C-83A1-F6EECF244321}">
                <p14:modId xmlns:p14="http://schemas.microsoft.com/office/powerpoint/2010/main" val="3788344538"/>
              </p:ext>
            </p:extLst>
          </p:nvPr>
        </p:nvGraphicFramePr>
        <p:xfrm>
          <a:off x="404102" y="1405241"/>
          <a:ext cx="11383796" cy="3418610"/>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657745">
                <a:tc>
                  <a:txBody>
                    <a:bodyPr/>
                    <a:lstStyle/>
                    <a:p>
                      <a:endParaRPr lang="en-GB" sz="2000"/>
                    </a:p>
                  </a:txBody>
                  <a:tcPr anchor="ctr">
                    <a:solidFill>
                      <a:srgbClr val="09B396"/>
                    </a:solidFill>
                  </a:tcPr>
                </a:tc>
                <a:tc>
                  <a:txBody>
                    <a:bodyPr/>
                    <a:lstStyle/>
                    <a:p>
                      <a:pPr marL="380990" lvl="1" indent="-380990">
                        <a:lnSpc>
                          <a:spcPct val="125000"/>
                        </a:lnSpc>
                      </a:pPr>
                      <a:r>
                        <a:rPr lang="en-GB" sz="2100"/>
                        <a:t>Schedule auctions in accordance with UNC</a:t>
                      </a:r>
                    </a:p>
                  </a:txBody>
                  <a:tcPr anchor="ctr"/>
                </a:tc>
                <a:extLst>
                  <a:ext uri="{0D108BD9-81ED-4DB2-BD59-A6C34878D82A}">
                    <a16:rowId xmlns:a16="http://schemas.microsoft.com/office/drawing/2014/main" val="2126858706"/>
                  </a:ext>
                </a:extLst>
              </a:tr>
              <a:tr h="657745">
                <a:tc>
                  <a:txBody>
                    <a:bodyPr/>
                    <a:lstStyle/>
                    <a:p>
                      <a:endParaRPr lang="en-GB" sz="20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Issue Invitation Letters in accordance with UNC, Licence, Transportation Charges Statement and Entry Capacity Substitution Methodology Statement</a:t>
                      </a:r>
                    </a:p>
                  </a:txBody>
                  <a:tcPr anchor="ctr"/>
                </a:tc>
                <a:extLst>
                  <a:ext uri="{0D108BD9-81ED-4DB2-BD59-A6C34878D82A}">
                    <a16:rowId xmlns:a16="http://schemas.microsoft.com/office/drawing/2014/main" val="1157409202"/>
                  </a:ext>
                </a:extLst>
              </a:tr>
              <a:tr h="657745">
                <a:tc>
                  <a:txBody>
                    <a:bodyPr/>
                    <a:lstStyle/>
                    <a:p>
                      <a:endParaRPr lang="en-GB" sz="20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Allocate / reject bids in accordance with UNC, Licence, Entry Capacity Substitution (ECS) Methodology</a:t>
                      </a:r>
                    </a:p>
                  </a:txBody>
                  <a:tcPr anchor="ctr"/>
                </a:tc>
                <a:extLst>
                  <a:ext uri="{0D108BD9-81ED-4DB2-BD59-A6C34878D82A}">
                    <a16:rowId xmlns:a16="http://schemas.microsoft.com/office/drawing/2014/main" val="3144809000"/>
                  </a:ext>
                </a:extLst>
              </a:tr>
              <a:tr h="657745">
                <a:tc>
                  <a:txBody>
                    <a:bodyPr/>
                    <a:lstStyle/>
                    <a:p>
                      <a:endParaRPr lang="en-GB" sz="20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a:t>Publish results via Gemini / National Gas Transmission website</a:t>
                      </a:r>
                    </a:p>
                  </a:txBody>
                  <a:tcPr anchor="ctr"/>
                </a:tc>
                <a:extLst>
                  <a:ext uri="{0D108BD9-81ED-4DB2-BD59-A6C34878D82A}">
                    <a16:rowId xmlns:a16="http://schemas.microsoft.com/office/drawing/2014/main" val="3612901183"/>
                  </a:ext>
                </a:extLst>
              </a:tr>
              <a:tr h="657745">
                <a:tc>
                  <a:txBody>
                    <a:bodyPr/>
                    <a:lstStyle/>
                    <a:p>
                      <a:endParaRPr lang="en-GB" sz="2000"/>
                    </a:p>
                  </a:txBody>
                  <a:tcPr anchor="ctr">
                    <a:solidFill>
                      <a:srgbClr val="09B396"/>
                    </a:solidFill>
                  </a:tcPr>
                </a:tc>
                <a:tc>
                  <a:txBody>
                    <a:bodyPr/>
                    <a:lstStyle/>
                    <a:p>
                      <a:r>
                        <a:rPr lang="en-GB" sz="2000"/>
                        <a:t>Help answer general auction (operational) related queries and provide pointers on things to be considered. </a:t>
                      </a:r>
                    </a:p>
                  </a:txBody>
                  <a:tcPr anchor="ctr"/>
                </a:tc>
                <a:extLst>
                  <a:ext uri="{0D108BD9-81ED-4DB2-BD59-A6C34878D82A}">
                    <a16:rowId xmlns:a16="http://schemas.microsoft.com/office/drawing/2014/main" val="115867838"/>
                  </a:ext>
                </a:extLst>
              </a:tr>
            </a:tbl>
          </a:graphicData>
        </a:graphic>
      </p:graphicFrame>
      <p:sp>
        <p:nvSpPr>
          <p:cNvPr id="4" name="Title 3"/>
          <p:cNvSpPr>
            <a:spLocks noGrp="1"/>
          </p:cNvSpPr>
          <p:nvPr>
            <p:ph type="title"/>
          </p:nvPr>
        </p:nvSpPr>
        <p:spPr>
          <a:xfrm>
            <a:off x="405432" y="387427"/>
            <a:ext cx="11383796" cy="703755"/>
          </a:xfrm>
        </p:spPr>
        <p:txBody>
          <a:bodyPr>
            <a:normAutofit/>
          </a:bodyPr>
          <a:lstStyle/>
          <a:p>
            <a:r>
              <a:rPr lang="en-GB" sz="3600"/>
              <a:t>Entry Capacity Auctions – National Gas’ role</a:t>
            </a:r>
            <a:endParaRPr lang="en-US" sz="3600"/>
          </a:p>
        </p:txBody>
      </p:sp>
      <p:pic>
        <p:nvPicPr>
          <p:cNvPr id="6" name="Graphic 5" descr="Checkmark outline">
            <a:extLst>
              <a:ext uri="{FF2B5EF4-FFF2-40B4-BE49-F238E27FC236}">
                <a16:creationId xmlns:a16="http://schemas.microsoft.com/office/drawing/2014/main" id="{4AEF1846-6B93-CA23-9B45-DC4924DE84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2" y="1441200"/>
            <a:ext cx="570885" cy="570885"/>
          </a:xfrm>
          <a:prstGeom prst="rect">
            <a:avLst/>
          </a:prstGeom>
        </p:spPr>
      </p:pic>
      <p:pic>
        <p:nvPicPr>
          <p:cNvPr id="10" name="Graphic 9" descr="Checkmark outline">
            <a:extLst>
              <a:ext uri="{FF2B5EF4-FFF2-40B4-BE49-F238E27FC236}">
                <a16:creationId xmlns:a16="http://schemas.microsoft.com/office/drawing/2014/main" id="{15C79FFA-753A-1BE1-EAC0-5E0EF44682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2" y="2201378"/>
            <a:ext cx="570885" cy="570885"/>
          </a:xfrm>
          <a:prstGeom prst="rect">
            <a:avLst/>
          </a:prstGeom>
        </p:spPr>
      </p:pic>
      <p:pic>
        <p:nvPicPr>
          <p:cNvPr id="11" name="Graphic 10" descr="Checkmark outline">
            <a:extLst>
              <a:ext uri="{FF2B5EF4-FFF2-40B4-BE49-F238E27FC236}">
                <a16:creationId xmlns:a16="http://schemas.microsoft.com/office/drawing/2014/main" id="{E58420CA-8531-022A-71DE-D841FF6953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1" y="2875600"/>
            <a:ext cx="570885" cy="570885"/>
          </a:xfrm>
          <a:prstGeom prst="rect">
            <a:avLst/>
          </a:prstGeom>
        </p:spPr>
      </p:pic>
      <p:pic>
        <p:nvPicPr>
          <p:cNvPr id="12" name="Graphic 11" descr="Checkmark outline">
            <a:extLst>
              <a:ext uri="{FF2B5EF4-FFF2-40B4-BE49-F238E27FC236}">
                <a16:creationId xmlns:a16="http://schemas.microsoft.com/office/drawing/2014/main" id="{25F55BCB-239B-6B5F-372E-3A88CC6884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1" y="3506880"/>
            <a:ext cx="570885" cy="570885"/>
          </a:xfrm>
          <a:prstGeom prst="rect">
            <a:avLst/>
          </a:prstGeom>
        </p:spPr>
      </p:pic>
      <p:pic>
        <p:nvPicPr>
          <p:cNvPr id="13" name="Graphic 12" descr="Checkmark outline">
            <a:extLst>
              <a:ext uri="{FF2B5EF4-FFF2-40B4-BE49-F238E27FC236}">
                <a16:creationId xmlns:a16="http://schemas.microsoft.com/office/drawing/2014/main" id="{21EAE692-61E7-1559-8397-B345872C84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1171" y="4177375"/>
            <a:ext cx="570885" cy="570885"/>
          </a:xfrm>
          <a:prstGeom prst="rect">
            <a:avLst/>
          </a:prstGeom>
        </p:spPr>
      </p:pic>
      <p:pic>
        <p:nvPicPr>
          <p:cNvPr id="15" name="Graphic 14" descr="Close outline">
            <a:extLst>
              <a:ext uri="{FF2B5EF4-FFF2-40B4-BE49-F238E27FC236}">
                <a16:creationId xmlns:a16="http://schemas.microsoft.com/office/drawing/2014/main" id="{4BE983BB-DB0B-F129-0875-13E2701069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719" y="5511611"/>
            <a:ext cx="540250" cy="540250"/>
          </a:xfrm>
          <a:prstGeom prst="rect">
            <a:avLst/>
          </a:prstGeom>
        </p:spPr>
      </p:pic>
      <p:sp>
        <p:nvSpPr>
          <p:cNvPr id="19" name="Text Placeholder 2">
            <a:extLst>
              <a:ext uri="{FF2B5EF4-FFF2-40B4-BE49-F238E27FC236}">
                <a16:creationId xmlns:a16="http://schemas.microsoft.com/office/drawing/2014/main" id="{AB50D62B-B03F-038F-94DC-521F72BEC74E}"/>
              </a:ext>
            </a:extLst>
          </p:cNvPr>
          <p:cNvSpPr>
            <a:spLocks noGrp="1"/>
          </p:cNvSpPr>
          <p:nvPr>
            <p:ph type="body" sz="quarter" idx="16"/>
          </p:nvPr>
        </p:nvSpPr>
        <p:spPr>
          <a:xfrm>
            <a:off x="402772" y="1005150"/>
            <a:ext cx="11328201" cy="369525"/>
          </a:xfrm>
        </p:spPr>
        <p:txBody>
          <a:bodyPr/>
          <a:lstStyle/>
          <a:p>
            <a:pPr marL="0" indent="0">
              <a:lnSpc>
                <a:spcPct val="125000"/>
              </a:lnSpc>
              <a:buNone/>
            </a:pPr>
            <a:r>
              <a:rPr lang="en-GB" sz="2100"/>
              <a:t>What we </a:t>
            </a:r>
            <a:r>
              <a:rPr lang="en-GB" sz="2100" b="1" u="sng">
                <a:solidFill>
                  <a:schemeClr val="accent3"/>
                </a:solidFill>
              </a:rPr>
              <a:t>CAN</a:t>
            </a:r>
            <a:r>
              <a:rPr lang="en-GB" sz="2100"/>
              <a:t> do:</a:t>
            </a:r>
          </a:p>
        </p:txBody>
      </p:sp>
      <p:sp>
        <p:nvSpPr>
          <p:cNvPr id="20" name="Text Placeholder 2">
            <a:extLst>
              <a:ext uri="{FF2B5EF4-FFF2-40B4-BE49-F238E27FC236}">
                <a16:creationId xmlns:a16="http://schemas.microsoft.com/office/drawing/2014/main" id="{80F77BCC-8317-EDB3-0F10-F4619A750E09}"/>
              </a:ext>
            </a:extLst>
          </p:cNvPr>
          <p:cNvSpPr txBox="1">
            <a:spLocks/>
          </p:cNvSpPr>
          <p:nvPr/>
        </p:nvSpPr>
        <p:spPr>
          <a:xfrm>
            <a:off x="404102" y="5035794"/>
            <a:ext cx="11328201" cy="369525"/>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GB" sz="2100"/>
              <a:t>What we </a:t>
            </a:r>
            <a:r>
              <a:rPr lang="en-GB" sz="2100" b="1" u="sng">
                <a:solidFill>
                  <a:schemeClr val="accent3"/>
                </a:solidFill>
              </a:rPr>
              <a:t>CAN’T</a:t>
            </a:r>
            <a:r>
              <a:rPr lang="en-GB" sz="2100"/>
              <a:t> do:</a:t>
            </a:r>
            <a:endParaRPr lang="en-US" sz="2100"/>
          </a:p>
        </p:txBody>
      </p:sp>
    </p:spTree>
    <p:extLst>
      <p:ext uri="{BB962C8B-B14F-4D97-AF65-F5344CB8AC3E}">
        <p14:creationId xmlns:p14="http://schemas.microsoft.com/office/powerpoint/2010/main" val="78126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163212" y="2647165"/>
            <a:ext cx="10690337" cy="773481"/>
          </a:xfrm>
        </p:spPr>
        <p:txBody>
          <a:bodyPr/>
          <a:lstStyle/>
          <a:p>
            <a:pPr marL="0" indent="0">
              <a:lnSpc>
                <a:spcPct val="125000"/>
              </a:lnSpc>
              <a:buNone/>
            </a:pPr>
            <a:r>
              <a:rPr lang="en-GB" sz="2100"/>
              <a:t>More information can be found on our website: </a:t>
            </a:r>
            <a:r>
              <a:rPr lang="en-GB" sz="2100">
                <a:hlinkClick r:id="rId2"/>
              </a:rPr>
              <a:t>https://www.nationalgas.com/our-businesses/reserving-capacity</a:t>
            </a:r>
            <a:r>
              <a:rPr lang="en-GB" sz="2100"/>
              <a:t> </a:t>
            </a:r>
          </a:p>
        </p:txBody>
      </p:sp>
      <p:sp>
        <p:nvSpPr>
          <p:cNvPr id="4" name="Title 3"/>
          <p:cNvSpPr>
            <a:spLocks noGrp="1"/>
          </p:cNvSpPr>
          <p:nvPr>
            <p:ph type="title"/>
          </p:nvPr>
        </p:nvSpPr>
        <p:spPr>
          <a:xfrm>
            <a:off x="405432" y="387427"/>
            <a:ext cx="11383796" cy="1076007"/>
          </a:xfrm>
        </p:spPr>
        <p:txBody>
          <a:bodyPr>
            <a:normAutofit fontScale="90000"/>
          </a:bodyPr>
          <a:lstStyle/>
          <a:p>
            <a:r>
              <a:rPr lang="en-GB"/>
              <a:t>Planning &amp; Advanced Reservation of Capacity Agreement (PARCA)</a:t>
            </a:r>
            <a:endParaRPr lang="en-US"/>
          </a:p>
        </p:txBody>
      </p:sp>
      <p:sp>
        <p:nvSpPr>
          <p:cNvPr id="2" name="Rectangle 1">
            <a:extLst>
              <a:ext uri="{FF2B5EF4-FFF2-40B4-BE49-F238E27FC236}">
                <a16:creationId xmlns:a16="http://schemas.microsoft.com/office/drawing/2014/main" id="{F7CBE9D1-7E84-4068-BC07-6B2714967439}"/>
              </a:ext>
            </a:extLst>
          </p:cNvPr>
          <p:cNvSpPr/>
          <p:nvPr/>
        </p:nvSpPr>
        <p:spPr>
          <a:xfrm>
            <a:off x="346977" y="1426947"/>
            <a:ext cx="11506572" cy="996593"/>
          </a:xfrm>
          <a:prstGeom prst="rect">
            <a:avLst/>
          </a:prstGeom>
          <a:solidFill>
            <a:srgbClr val="09B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2">
            <a:extLst>
              <a:ext uri="{FF2B5EF4-FFF2-40B4-BE49-F238E27FC236}">
                <a16:creationId xmlns:a16="http://schemas.microsoft.com/office/drawing/2014/main" id="{0219BD4D-1B6B-861E-5153-E931602E0D80}"/>
              </a:ext>
            </a:extLst>
          </p:cNvPr>
          <p:cNvSpPr txBox="1">
            <a:spLocks/>
          </p:cNvSpPr>
          <p:nvPr/>
        </p:nvSpPr>
        <p:spPr>
          <a:xfrm>
            <a:off x="493387" y="1484720"/>
            <a:ext cx="11205226" cy="773481"/>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None/>
            </a:pPr>
            <a:r>
              <a:rPr lang="en-GB" sz="2100">
                <a:solidFill>
                  <a:schemeClr val="bg1"/>
                </a:solidFill>
              </a:rPr>
              <a:t>A PARCA is a bilateral contract that allows you to reserve entry or exit capacity while a project is in development.</a:t>
            </a:r>
          </a:p>
        </p:txBody>
      </p:sp>
      <p:graphicFrame>
        <p:nvGraphicFramePr>
          <p:cNvPr id="6" name="Table 10">
            <a:extLst>
              <a:ext uri="{FF2B5EF4-FFF2-40B4-BE49-F238E27FC236}">
                <a16:creationId xmlns:a16="http://schemas.microsoft.com/office/drawing/2014/main" id="{B08E2E6C-7E5F-AD1A-4D7D-D7511CB55699}"/>
              </a:ext>
            </a:extLst>
          </p:cNvPr>
          <p:cNvGraphicFramePr>
            <a:graphicFrameLocks noGrp="1"/>
          </p:cNvGraphicFramePr>
          <p:nvPr/>
        </p:nvGraphicFramePr>
        <p:xfrm>
          <a:off x="346977" y="4172509"/>
          <a:ext cx="11383796" cy="2325307"/>
        </p:xfrm>
        <a:graphic>
          <a:graphicData uri="http://schemas.openxmlformats.org/drawingml/2006/table">
            <a:tbl>
              <a:tblPr firstRow="1" bandRow="1">
                <a:tableStyleId>{5940675A-B579-460E-94D1-54222C63F5DA}</a:tableStyleId>
              </a:tblPr>
              <a:tblGrid>
                <a:gridCol w="747934">
                  <a:extLst>
                    <a:ext uri="{9D8B030D-6E8A-4147-A177-3AD203B41FA5}">
                      <a16:colId xmlns:a16="http://schemas.microsoft.com/office/drawing/2014/main" val="2517605993"/>
                    </a:ext>
                  </a:extLst>
                </a:gridCol>
                <a:gridCol w="10635862">
                  <a:extLst>
                    <a:ext uri="{9D8B030D-6E8A-4147-A177-3AD203B41FA5}">
                      <a16:colId xmlns:a16="http://schemas.microsoft.com/office/drawing/2014/main" val="2042289891"/>
                    </a:ext>
                  </a:extLst>
                </a:gridCol>
              </a:tblGrid>
              <a:tr h="308311">
                <a:tc>
                  <a:txBody>
                    <a:bodyPr/>
                    <a:lstStyle/>
                    <a:p>
                      <a:endParaRPr lang="en-GB" sz="1800"/>
                    </a:p>
                  </a:txBody>
                  <a:tcPr anchor="ctr">
                    <a:solidFill>
                      <a:srgbClr val="09B396"/>
                    </a:solidFill>
                  </a:tcPr>
                </a:tc>
                <a:tc>
                  <a:txBody>
                    <a:bodyPr/>
                    <a:lstStyle/>
                    <a:p>
                      <a:pPr marL="380990" lvl="1" indent="-380990">
                        <a:lnSpc>
                          <a:spcPct val="125000"/>
                        </a:lnSpc>
                      </a:pPr>
                      <a:r>
                        <a:rPr lang="en-GB" sz="1800"/>
                        <a:t>The delivery of incremental capacity is now through PARCA contracts rather than capacity signals</a:t>
                      </a:r>
                    </a:p>
                  </a:txBody>
                  <a:tcPr anchor="ctr">
                    <a:solidFill>
                      <a:schemeClr val="bg1"/>
                    </a:solidFill>
                  </a:tcPr>
                </a:tc>
                <a:extLst>
                  <a:ext uri="{0D108BD9-81ED-4DB2-BD59-A6C34878D82A}">
                    <a16:rowId xmlns:a16="http://schemas.microsoft.com/office/drawing/2014/main" val="2126858706"/>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Capacity is reserved early in the PARCA process and then allocated once all planning activities have been completed</a:t>
                      </a:r>
                    </a:p>
                  </a:txBody>
                  <a:tcPr anchor="ctr">
                    <a:solidFill>
                      <a:schemeClr val="bg1"/>
                    </a:solidFill>
                  </a:tcPr>
                </a:tc>
                <a:extLst>
                  <a:ext uri="{0D108BD9-81ED-4DB2-BD59-A6C34878D82A}">
                    <a16:rowId xmlns:a16="http://schemas.microsoft.com/office/drawing/2014/main" val="1157409202"/>
                  </a:ext>
                </a:extLst>
              </a:tr>
              <a:tr h="279177">
                <a:tc>
                  <a:txBody>
                    <a:bodyPr/>
                    <a:lstStyle/>
                    <a:p>
                      <a:endParaRPr lang="en-GB" sz="1800"/>
                    </a:p>
                  </a:txBody>
                  <a:tcPr anchor="ctr">
                    <a:solidFill>
                      <a:srgbClr val="09B39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t>The only incremental capacity which is available through QSEC is that which can be fully met through substitution. Substitution has a lead time of 24 months</a:t>
                      </a:r>
                    </a:p>
                  </a:txBody>
                  <a:tcPr anchor="ctr">
                    <a:solidFill>
                      <a:schemeClr val="bg1"/>
                    </a:solidFill>
                  </a:tcPr>
                </a:tc>
                <a:extLst>
                  <a:ext uri="{0D108BD9-81ED-4DB2-BD59-A6C34878D82A}">
                    <a16:rowId xmlns:a16="http://schemas.microsoft.com/office/drawing/2014/main" val="3144809000"/>
                  </a:ext>
                </a:extLst>
              </a:tr>
              <a:tr h="310626">
                <a:tc>
                  <a:txBody>
                    <a:bodyPr/>
                    <a:lstStyle/>
                    <a:p>
                      <a:endParaRPr lang="en-GB" sz="1800"/>
                    </a:p>
                  </a:txBody>
                  <a:tcPr anchor="ctr">
                    <a:solidFill>
                      <a:srgbClr val="09B396"/>
                    </a:solidFill>
                  </a:tcPr>
                </a:tc>
                <a:tc>
                  <a:txBody>
                    <a:bodyPr/>
                    <a:lstStyle/>
                    <a:p>
                      <a:r>
                        <a:rPr lang="en-GB" sz="1800"/>
                        <a:t>Non-obligated capacity can still be released if the quantity of capacity requested exceeds the quantity available</a:t>
                      </a:r>
                    </a:p>
                  </a:txBody>
                  <a:tcPr anchor="ctr">
                    <a:solidFill>
                      <a:schemeClr val="bg1"/>
                    </a:solidFill>
                  </a:tcPr>
                </a:tc>
                <a:extLst>
                  <a:ext uri="{0D108BD9-81ED-4DB2-BD59-A6C34878D82A}">
                    <a16:rowId xmlns:a16="http://schemas.microsoft.com/office/drawing/2014/main" val="115867838"/>
                  </a:ext>
                </a:extLst>
              </a:tr>
            </a:tbl>
          </a:graphicData>
        </a:graphic>
      </p:graphicFrame>
      <p:sp>
        <p:nvSpPr>
          <p:cNvPr id="7" name="Text Placeholder 2">
            <a:extLst>
              <a:ext uri="{FF2B5EF4-FFF2-40B4-BE49-F238E27FC236}">
                <a16:creationId xmlns:a16="http://schemas.microsoft.com/office/drawing/2014/main" id="{886B9839-BC66-3169-0B81-3D1DA811D73C}"/>
              </a:ext>
            </a:extLst>
          </p:cNvPr>
          <p:cNvSpPr txBox="1">
            <a:spLocks/>
          </p:cNvSpPr>
          <p:nvPr/>
        </p:nvSpPr>
        <p:spPr>
          <a:xfrm>
            <a:off x="346977" y="3644271"/>
            <a:ext cx="11506572" cy="422295"/>
          </a:xfrm>
          <a:prstGeom prst="rect">
            <a:avLst/>
          </a:prstGeom>
        </p:spPr>
        <p:txBody>
          <a:bodyPr vert="horz" wrap="square" lIns="0" tIns="0" rIns="0" bIns="0" rtlCol="0">
            <a:spAutoFit/>
          </a:bodyPr>
          <a:lst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r>
              <a:rPr lang="en-GB" sz="2400" b="1">
                <a:solidFill>
                  <a:srgbClr val="09B396"/>
                </a:solidFill>
              </a:rPr>
              <a:t>Impact of PARCAs on QSEC auctions</a:t>
            </a:r>
          </a:p>
        </p:txBody>
      </p:sp>
      <p:pic>
        <p:nvPicPr>
          <p:cNvPr id="10" name="Graphic 9" descr="Link outline">
            <a:extLst>
              <a:ext uri="{FF2B5EF4-FFF2-40B4-BE49-F238E27FC236}">
                <a16:creationId xmlns:a16="http://schemas.microsoft.com/office/drawing/2014/main" id="{8CC67DF3-05F2-9723-5EE7-1C8DD02A91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6977" y="2529533"/>
            <a:ext cx="712382" cy="712382"/>
          </a:xfrm>
          <a:prstGeom prst="rect">
            <a:avLst/>
          </a:prstGeom>
        </p:spPr>
      </p:pic>
      <p:pic>
        <p:nvPicPr>
          <p:cNvPr id="12" name="Graphic 11" descr="Miscellaneous outline">
            <a:extLst>
              <a:ext uri="{FF2B5EF4-FFF2-40B4-BE49-F238E27FC236}">
                <a16:creationId xmlns:a16="http://schemas.microsoft.com/office/drawing/2014/main" id="{B216ECAD-FED1-A5A5-EE18-1859678AF5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387" y="4172509"/>
            <a:ext cx="465554" cy="465554"/>
          </a:xfrm>
          <a:prstGeom prst="rect">
            <a:avLst/>
          </a:prstGeom>
        </p:spPr>
      </p:pic>
      <p:pic>
        <p:nvPicPr>
          <p:cNvPr id="13" name="Graphic 12" descr="Miscellaneous outline">
            <a:extLst>
              <a:ext uri="{FF2B5EF4-FFF2-40B4-BE49-F238E27FC236}">
                <a16:creationId xmlns:a16="http://schemas.microsoft.com/office/drawing/2014/main" id="{53EB90DB-9EE0-5A8F-8A7E-7776AE5CD2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3387" y="4672228"/>
            <a:ext cx="465554" cy="465554"/>
          </a:xfrm>
          <a:prstGeom prst="rect">
            <a:avLst/>
          </a:prstGeom>
        </p:spPr>
      </p:pic>
      <p:pic>
        <p:nvPicPr>
          <p:cNvPr id="14" name="Graphic 13" descr="Miscellaneous outline">
            <a:extLst>
              <a:ext uri="{FF2B5EF4-FFF2-40B4-BE49-F238E27FC236}">
                <a16:creationId xmlns:a16="http://schemas.microsoft.com/office/drawing/2014/main" id="{60711CD6-7046-8E87-CAEE-9189D9D5B2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1227" y="5287297"/>
            <a:ext cx="465554" cy="465554"/>
          </a:xfrm>
          <a:prstGeom prst="rect">
            <a:avLst/>
          </a:prstGeom>
        </p:spPr>
      </p:pic>
      <p:pic>
        <p:nvPicPr>
          <p:cNvPr id="15" name="Graphic 14" descr="Miscellaneous outline">
            <a:extLst>
              <a:ext uri="{FF2B5EF4-FFF2-40B4-BE49-F238E27FC236}">
                <a16:creationId xmlns:a16="http://schemas.microsoft.com/office/drawing/2014/main" id="{C0BA5C0D-0740-6B90-8991-9FBC35A5B6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6401" y="5964718"/>
            <a:ext cx="465554" cy="465554"/>
          </a:xfrm>
          <a:prstGeom prst="rect">
            <a:avLst/>
          </a:prstGeom>
        </p:spPr>
      </p:pic>
    </p:spTree>
    <p:extLst>
      <p:ext uri="{BB962C8B-B14F-4D97-AF65-F5344CB8AC3E}">
        <p14:creationId xmlns:p14="http://schemas.microsoft.com/office/powerpoint/2010/main" val="2552667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540EC2-F52A-ECAF-7733-B8A55BCEDCC7}"/>
              </a:ext>
            </a:extLst>
          </p:cNvPr>
          <p:cNvSpPr>
            <a:spLocks noGrp="1"/>
          </p:cNvSpPr>
          <p:nvPr>
            <p:ph type="title"/>
          </p:nvPr>
        </p:nvSpPr>
        <p:spPr>
          <a:xfrm>
            <a:off x="447223" y="1550080"/>
            <a:ext cx="7332434" cy="1713820"/>
          </a:xfrm>
        </p:spPr>
        <p:txBody>
          <a:bodyPr/>
          <a:lstStyle/>
          <a:p>
            <a:r>
              <a:rPr lang="en-GB"/>
              <a:t>QSEC Auction &amp; Retainer Process</a:t>
            </a:r>
          </a:p>
        </p:txBody>
      </p:sp>
      <p:sp>
        <p:nvSpPr>
          <p:cNvPr id="8" name="Text Placeholder 7">
            <a:extLst>
              <a:ext uri="{FF2B5EF4-FFF2-40B4-BE49-F238E27FC236}">
                <a16:creationId xmlns:a16="http://schemas.microsoft.com/office/drawing/2014/main" id="{7D78C302-52E9-737C-CFE7-7C03AE9D8D27}"/>
              </a:ext>
            </a:extLst>
          </p:cNvPr>
          <p:cNvSpPr>
            <a:spLocks noGrp="1"/>
          </p:cNvSpPr>
          <p:nvPr>
            <p:ph type="body" idx="1"/>
          </p:nvPr>
        </p:nvSpPr>
        <p:spPr>
          <a:xfrm>
            <a:off x="447223" y="2249717"/>
            <a:ext cx="7332434" cy="3058203"/>
          </a:xfrm>
        </p:spPr>
        <p:txBody>
          <a:bodyPr>
            <a:normAutofit/>
          </a:bodyPr>
          <a:lstStyle/>
          <a:p>
            <a:r>
              <a:rPr lang="en-GB" sz="4400"/>
              <a:t>02</a:t>
            </a:r>
          </a:p>
        </p:txBody>
      </p:sp>
      <p:sp>
        <p:nvSpPr>
          <p:cNvPr id="2" name="Slide Number Placeholder 1">
            <a:extLst>
              <a:ext uri="{FF2B5EF4-FFF2-40B4-BE49-F238E27FC236}">
                <a16:creationId xmlns:a16="http://schemas.microsoft.com/office/drawing/2014/main" id="{19C8EC88-1071-0289-5B96-4779AAD7F242}"/>
              </a:ext>
            </a:extLst>
          </p:cNvPr>
          <p:cNvSpPr>
            <a:spLocks noGrp="1"/>
          </p:cNvSpPr>
          <p:nvPr>
            <p:ph type="sldNum" sz="quarter" idx="12"/>
          </p:nvPr>
        </p:nvSpPr>
        <p:spPr/>
        <p:txBody>
          <a:bodyPr/>
          <a:lstStyle/>
          <a:p>
            <a:fld id="{22D356C2-113D-466F-A9E6-BFB2DEE646A5}" type="slidenum">
              <a:rPr lang="en-GB" smtClean="0"/>
              <a:pPr/>
              <a:t>8</a:t>
            </a:fld>
            <a:endParaRPr lang="en-GB"/>
          </a:p>
        </p:txBody>
      </p:sp>
    </p:spTree>
    <p:extLst>
      <p:ext uri="{BB962C8B-B14F-4D97-AF65-F5344CB8AC3E}">
        <p14:creationId xmlns:p14="http://schemas.microsoft.com/office/powerpoint/2010/main" val="37634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3739" y="258170"/>
            <a:ext cx="7392827" cy="574516"/>
          </a:xfrm>
        </p:spPr>
        <p:txBody>
          <a:bodyPr>
            <a:normAutofit fontScale="90000"/>
          </a:bodyPr>
          <a:lstStyle/>
          <a:p>
            <a:r>
              <a:rPr lang="en-GB"/>
              <a:t>2026 QSEC Auction Calendar</a:t>
            </a:r>
            <a:br>
              <a:rPr lang="en-US"/>
            </a:br>
            <a:endParaRPr lang="en-US"/>
          </a:p>
        </p:txBody>
      </p:sp>
      <p:sp>
        <p:nvSpPr>
          <p:cNvPr id="18" name="TextBox 17">
            <a:extLst>
              <a:ext uri="{FF2B5EF4-FFF2-40B4-BE49-F238E27FC236}">
                <a16:creationId xmlns:a16="http://schemas.microsoft.com/office/drawing/2014/main" id="{A92D6277-CC3B-C219-C21A-EBAA474EA786}"/>
              </a:ext>
            </a:extLst>
          </p:cNvPr>
          <p:cNvSpPr txBox="1"/>
          <p:nvPr/>
        </p:nvSpPr>
        <p:spPr>
          <a:xfrm>
            <a:off x="7461685" y="6273225"/>
            <a:ext cx="4730315" cy="584775"/>
          </a:xfrm>
          <a:prstGeom prst="rect">
            <a:avLst/>
          </a:prstGeom>
          <a:noFill/>
        </p:spPr>
        <p:txBody>
          <a:bodyPr wrap="square" lIns="91440" tIns="45720" rIns="91440" bIns="45720" rtlCol="0" anchor="t">
            <a:spAutoFit/>
          </a:bodyPr>
          <a:lstStyle/>
          <a:p>
            <a:r>
              <a:rPr lang="en-GB" sz="1600"/>
              <a:t>*Allocation may commence from 4</a:t>
            </a:r>
            <a:r>
              <a:rPr lang="en-GB" sz="1600" baseline="30000"/>
              <a:t>th</a:t>
            </a:r>
            <a:r>
              <a:rPr lang="en-GB" sz="1600"/>
              <a:t> March if the stability measure is met</a:t>
            </a:r>
          </a:p>
        </p:txBody>
      </p:sp>
      <p:graphicFrame>
        <p:nvGraphicFramePr>
          <p:cNvPr id="3" name="Table 2">
            <a:extLst>
              <a:ext uri="{FF2B5EF4-FFF2-40B4-BE49-F238E27FC236}">
                <a16:creationId xmlns:a16="http://schemas.microsoft.com/office/drawing/2014/main" id="{8F15921F-4BD9-D9EA-0522-25D40D3A783A}"/>
              </a:ext>
            </a:extLst>
          </p:cNvPr>
          <p:cNvGraphicFramePr>
            <a:graphicFrameLocks noGrp="1"/>
          </p:cNvGraphicFramePr>
          <p:nvPr>
            <p:extLst>
              <p:ext uri="{D42A27DB-BD31-4B8C-83A1-F6EECF244321}">
                <p14:modId xmlns:p14="http://schemas.microsoft.com/office/powerpoint/2010/main" val="3655284225"/>
              </p:ext>
            </p:extLst>
          </p:nvPr>
        </p:nvGraphicFramePr>
        <p:xfrm>
          <a:off x="103556" y="1086956"/>
          <a:ext cx="11984887" cy="4931998"/>
        </p:xfrm>
        <a:graphic>
          <a:graphicData uri="http://schemas.openxmlformats.org/drawingml/2006/table">
            <a:tbl>
              <a:tblPr/>
              <a:tblGrid>
                <a:gridCol w="384191">
                  <a:extLst>
                    <a:ext uri="{9D8B030D-6E8A-4147-A177-3AD203B41FA5}">
                      <a16:colId xmlns:a16="http://schemas.microsoft.com/office/drawing/2014/main" val="2879950272"/>
                    </a:ext>
                  </a:extLst>
                </a:gridCol>
                <a:gridCol w="412303">
                  <a:extLst>
                    <a:ext uri="{9D8B030D-6E8A-4147-A177-3AD203B41FA5}">
                      <a16:colId xmlns:a16="http://schemas.microsoft.com/office/drawing/2014/main" val="2671960134"/>
                    </a:ext>
                  </a:extLst>
                </a:gridCol>
                <a:gridCol w="412303">
                  <a:extLst>
                    <a:ext uri="{9D8B030D-6E8A-4147-A177-3AD203B41FA5}">
                      <a16:colId xmlns:a16="http://schemas.microsoft.com/office/drawing/2014/main" val="382534958"/>
                    </a:ext>
                  </a:extLst>
                </a:gridCol>
                <a:gridCol w="402933">
                  <a:extLst>
                    <a:ext uri="{9D8B030D-6E8A-4147-A177-3AD203B41FA5}">
                      <a16:colId xmlns:a16="http://schemas.microsoft.com/office/drawing/2014/main" val="4052647328"/>
                    </a:ext>
                  </a:extLst>
                </a:gridCol>
                <a:gridCol w="384191">
                  <a:extLst>
                    <a:ext uri="{9D8B030D-6E8A-4147-A177-3AD203B41FA5}">
                      <a16:colId xmlns:a16="http://schemas.microsoft.com/office/drawing/2014/main" val="1084164466"/>
                    </a:ext>
                  </a:extLst>
                </a:gridCol>
                <a:gridCol w="384191">
                  <a:extLst>
                    <a:ext uri="{9D8B030D-6E8A-4147-A177-3AD203B41FA5}">
                      <a16:colId xmlns:a16="http://schemas.microsoft.com/office/drawing/2014/main" val="3471784796"/>
                    </a:ext>
                  </a:extLst>
                </a:gridCol>
                <a:gridCol w="384191">
                  <a:extLst>
                    <a:ext uri="{9D8B030D-6E8A-4147-A177-3AD203B41FA5}">
                      <a16:colId xmlns:a16="http://schemas.microsoft.com/office/drawing/2014/main" val="1897311321"/>
                    </a:ext>
                  </a:extLst>
                </a:gridCol>
                <a:gridCol w="384191">
                  <a:extLst>
                    <a:ext uri="{9D8B030D-6E8A-4147-A177-3AD203B41FA5}">
                      <a16:colId xmlns:a16="http://schemas.microsoft.com/office/drawing/2014/main" val="1626906342"/>
                    </a:ext>
                  </a:extLst>
                </a:gridCol>
                <a:gridCol w="384191">
                  <a:extLst>
                    <a:ext uri="{9D8B030D-6E8A-4147-A177-3AD203B41FA5}">
                      <a16:colId xmlns:a16="http://schemas.microsoft.com/office/drawing/2014/main" val="2031702162"/>
                    </a:ext>
                  </a:extLst>
                </a:gridCol>
                <a:gridCol w="384191">
                  <a:extLst>
                    <a:ext uri="{9D8B030D-6E8A-4147-A177-3AD203B41FA5}">
                      <a16:colId xmlns:a16="http://schemas.microsoft.com/office/drawing/2014/main" val="2722445445"/>
                    </a:ext>
                  </a:extLst>
                </a:gridCol>
                <a:gridCol w="384191">
                  <a:extLst>
                    <a:ext uri="{9D8B030D-6E8A-4147-A177-3AD203B41FA5}">
                      <a16:colId xmlns:a16="http://schemas.microsoft.com/office/drawing/2014/main" val="4065955462"/>
                    </a:ext>
                  </a:extLst>
                </a:gridCol>
                <a:gridCol w="384191">
                  <a:extLst>
                    <a:ext uri="{9D8B030D-6E8A-4147-A177-3AD203B41FA5}">
                      <a16:colId xmlns:a16="http://schemas.microsoft.com/office/drawing/2014/main" val="1615115078"/>
                    </a:ext>
                  </a:extLst>
                </a:gridCol>
                <a:gridCol w="384191">
                  <a:extLst>
                    <a:ext uri="{9D8B030D-6E8A-4147-A177-3AD203B41FA5}">
                      <a16:colId xmlns:a16="http://schemas.microsoft.com/office/drawing/2014/main" val="3557148378"/>
                    </a:ext>
                  </a:extLst>
                </a:gridCol>
                <a:gridCol w="384191">
                  <a:extLst>
                    <a:ext uri="{9D8B030D-6E8A-4147-A177-3AD203B41FA5}">
                      <a16:colId xmlns:a16="http://schemas.microsoft.com/office/drawing/2014/main" val="2493721883"/>
                    </a:ext>
                  </a:extLst>
                </a:gridCol>
                <a:gridCol w="384191">
                  <a:extLst>
                    <a:ext uri="{9D8B030D-6E8A-4147-A177-3AD203B41FA5}">
                      <a16:colId xmlns:a16="http://schemas.microsoft.com/office/drawing/2014/main" val="146812391"/>
                    </a:ext>
                  </a:extLst>
                </a:gridCol>
                <a:gridCol w="384191">
                  <a:extLst>
                    <a:ext uri="{9D8B030D-6E8A-4147-A177-3AD203B41FA5}">
                      <a16:colId xmlns:a16="http://schemas.microsoft.com/office/drawing/2014/main" val="4096349132"/>
                    </a:ext>
                  </a:extLst>
                </a:gridCol>
                <a:gridCol w="384191">
                  <a:extLst>
                    <a:ext uri="{9D8B030D-6E8A-4147-A177-3AD203B41FA5}">
                      <a16:colId xmlns:a16="http://schemas.microsoft.com/office/drawing/2014/main" val="327870152"/>
                    </a:ext>
                  </a:extLst>
                </a:gridCol>
                <a:gridCol w="384191">
                  <a:extLst>
                    <a:ext uri="{9D8B030D-6E8A-4147-A177-3AD203B41FA5}">
                      <a16:colId xmlns:a16="http://schemas.microsoft.com/office/drawing/2014/main" val="1537535174"/>
                    </a:ext>
                  </a:extLst>
                </a:gridCol>
                <a:gridCol w="384191">
                  <a:extLst>
                    <a:ext uri="{9D8B030D-6E8A-4147-A177-3AD203B41FA5}">
                      <a16:colId xmlns:a16="http://schemas.microsoft.com/office/drawing/2014/main" val="1375700301"/>
                    </a:ext>
                  </a:extLst>
                </a:gridCol>
                <a:gridCol w="384191">
                  <a:extLst>
                    <a:ext uri="{9D8B030D-6E8A-4147-A177-3AD203B41FA5}">
                      <a16:colId xmlns:a16="http://schemas.microsoft.com/office/drawing/2014/main" val="1981496762"/>
                    </a:ext>
                  </a:extLst>
                </a:gridCol>
                <a:gridCol w="384191">
                  <a:extLst>
                    <a:ext uri="{9D8B030D-6E8A-4147-A177-3AD203B41FA5}">
                      <a16:colId xmlns:a16="http://schemas.microsoft.com/office/drawing/2014/main" val="4217884274"/>
                    </a:ext>
                  </a:extLst>
                </a:gridCol>
                <a:gridCol w="384191">
                  <a:extLst>
                    <a:ext uri="{9D8B030D-6E8A-4147-A177-3AD203B41FA5}">
                      <a16:colId xmlns:a16="http://schemas.microsoft.com/office/drawing/2014/main" val="3219806441"/>
                    </a:ext>
                  </a:extLst>
                </a:gridCol>
                <a:gridCol w="384191">
                  <a:extLst>
                    <a:ext uri="{9D8B030D-6E8A-4147-A177-3AD203B41FA5}">
                      <a16:colId xmlns:a16="http://schemas.microsoft.com/office/drawing/2014/main" val="2890439803"/>
                    </a:ext>
                  </a:extLst>
                </a:gridCol>
                <a:gridCol w="384191">
                  <a:extLst>
                    <a:ext uri="{9D8B030D-6E8A-4147-A177-3AD203B41FA5}">
                      <a16:colId xmlns:a16="http://schemas.microsoft.com/office/drawing/2014/main" val="24495745"/>
                    </a:ext>
                  </a:extLst>
                </a:gridCol>
                <a:gridCol w="384191">
                  <a:extLst>
                    <a:ext uri="{9D8B030D-6E8A-4147-A177-3AD203B41FA5}">
                      <a16:colId xmlns:a16="http://schemas.microsoft.com/office/drawing/2014/main" val="1794937549"/>
                    </a:ext>
                  </a:extLst>
                </a:gridCol>
                <a:gridCol w="384191">
                  <a:extLst>
                    <a:ext uri="{9D8B030D-6E8A-4147-A177-3AD203B41FA5}">
                      <a16:colId xmlns:a16="http://schemas.microsoft.com/office/drawing/2014/main" val="1873709548"/>
                    </a:ext>
                  </a:extLst>
                </a:gridCol>
                <a:gridCol w="384191">
                  <a:extLst>
                    <a:ext uri="{9D8B030D-6E8A-4147-A177-3AD203B41FA5}">
                      <a16:colId xmlns:a16="http://schemas.microsoft.com/office/drawing/2014/main" val="2100623203"/>
                    </a:ext>
                  </a:extLst>
                </a:gridCol>
                <a:gridCol w="384191">
                  <a:extLst>
                    <a:ext uri="{9D8B030D-6E8A-4147-A177-3AD203B41FA5}">
                      <a16:colId xmlns:a16="http://schemas.microsoft.com/office/drawing/2014/main" val="3394731143"/>
                    </a:ext>
                  </a:extLst>
                </a:gridCol>
                <a:gridCol w="384191">
                  <a:extLst>
                    <a:ext uri="{9D8B030D-6E8A-4147-A177-3AD203B41FA5}">
                      <a16:colId xmlns:a16="http://schemas.microsoft.com/office/drawing/2014/main" val="1940969937"/>
                    </a:ext>
                  </a:extLst>
                </a:gridCol>
                <a:gridCol w="384191">
                  <a:extLst>
                    <a:ext uri="{9D8B030D-6E8A-4147-A177-3AD203B41FA5}">
                      <a16:colId xmlns:a16="http://schemas.microsoft.com/office/drawing/2014/main" val="4153336372"/>
                    </a:ext>
                  </a:extLst>
                </a:gridCol>
                <a:gridCol w="384191">
                  <a:extLst>
                    <a:ext uri="{9D8B030D-6E8A-4147-A177-3AD203B41FA5}">
                      <a16:colId xmlns:a16="http://schemas.microsoft.com/office/drawing/2014/main" val="3468831900"/>
                    </a:ext>
                  </a:extLst>
                </a:gridCol>
              </a:tblGrid>
              <a:tr h="255504">
                <a:tc gridSpan="31">
                  <a:txBody>
                    <a:bodyPr/>
                    <a:lstStyle/>
                    <a:p>
                      <a:pPr algn="ctr" fontAlgn="b">
                        <a:buNone/>
                      </a:pPr>
                      <a:r>
                        <a:rPr lang="en-GB" sz="1000" b="0" i="0" u="none" strike="noStrike">
                          <a:solidFill>
                            <a:srgbClr val="FFFFFF"/>
                          </a:solidFill>
                          <a:effectLst/>
                          <a:latin typeface="Calibri" panose="020F0502020204030204" pitchFamily="34" charset="0"/>
                        </a:rPr>
                        <a:t>January </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58497750"/>
                  </a:ext>
                </a:extLst>
              </a:tr>
              <a:tr h="179897">
                <a:tc>
                  <a:txBody>
                    <a:bodyPr/>
                    <a:lstStyle/>
                    <a:p>
                      <a:pPr algn="ctr" fontAlgn="b">
                        <a:buNone/>
                      </a:pPr>
                      <a:r>
                        <a:rPr lang="en-GB" sz="1000" b="0" i="0" u="none" strike="noStrike">
                          <a:solidFill>
                            <a:srgbClr val="FFFFFF"/>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67497144"/>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rowSpan="3" gridSpan="2">
                  <a:txBody>
                    <a:bodyPr/>
                    <a:lstStyle/>
                    <a:p>
                      <a:pPr algn="ctr" fontAlgn="b">
                        <a:buNone/>
                      </a:pPr>
                      <a:r>
                        <a:rPr lang="en-GB" sz="1000" b="0" i="0" u="none" strike="noStrike">
                          <a:solidFill>
                            <a:srgbClr val="000000"/>
                          </a:solidFill>
                          <a:effectLst/>
                          <a:latin typeface="Calibri" panose="020F0502020204030204" pitchFamily="34" charset="0"/>
                        </a:rPr>
                        <a:t>QSEC Retainer Window 1</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rowSpan="3" hMerge="1">
                  <a:txBody>
                    <a:bodyPr/>
                    <a:lstStyle/>
                    <a:p>
                      <a:endParaRPr lang="en-GB"/>
                    </a:p>
                  </a:txBody>
                  <a:tcPr/>
                </a:tc>
                <a:tc rowSpan="3" gridSpan="2">
                  <a:txBody>
                    <a:bodyPr/>
                    <a:lstStyle/>
                    <a:p>
                      <a:pPr algn="ctr" fontAlgn="b">
                        <a:buNone/>
                      </a:pPr>
                      <a:r>
                        <a:rPr lang="en-GB" sz="1000" b="0" i="0" u="none" strike="noStrike">
                          <a:solidFill>
                            <a:srgbClr val="000000"/>
                          </a:solidFill>
                          <a:effectLst/>
                          <a:latin typeface="Calibri" panose="020F0502020204030204" pitchFamily="34" charset="0"/>
                        </a:rPr>
                        <a:t>QSEC Retainer Window 2</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rowSpan="3"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52578370"/>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01417428"/>
                  </a:ext>
                </a:extLst>
              </a:tr>
              <a:tr h="214180">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34442281"/>
                  </a:ext>
                </a:extLst>
              </a:tr>
              <a:tr h="255504">
                <a:tc gridSpan="28">
                  <a:txBody>
                    <a:bodyPr/>
                    <a:lstStyle/>
                    <a:p>
                      <a:pPr algn="ctr" fontAlgn="b">
                        <a:buNone/>
                      </a:pPr>
                      <a:r>
                        <a:rPr lang="en-GB" sz="1000" b="0" i="0" u="none" strike="noStrike">
                          <a:solidFill>
                            <a:srgbClr val="FFFFFF"/>
                          </a:solidFill>
                          <a:effectLst/>
                          <a:latin typeface="Calibri" panose="020F0502020204030204" pitchFamily="34" charset="0"/>
                        </a:rPr>
                        <a:t>February </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160774868"/>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560269485"/>
                  </a:ext>
                </a:extLst>
              </a:tr>
              <a:tr h="382894">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3">
                  <a:txBody>
                    <a:bodyPr/>
                    <a:lstStyle/>
                    <a:p>
                      <a:pPr algn="ctr" fontAlgn="b">
                        <a:buNone/>
                      </a:pPr>
                      <a:r>
                        <a:rPr lang="en-GB" sz="900" b="1" i="1" u="none" strike="noStrike">
                          <a:solidFill>
                            <a:srgbClr val="FFFFFF"/>
                          </a:solidFill>
                          <a:effectLst/>
                          <a:latin typeface="Calibri" panose="020F0502020204030204" pitchFamily="34" charset="0"/>
                        </a:rPr>
                        <a:t>QSEC Invitation Letter</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4216683942"/>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500969527"/>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827131003"/>
                  </a:ext>
                </a:extLst>
              </a:tr>
              <a:tr h="255504">
                <a:tc gridSpan="31">
                  <a:txBody>
                    <a:bodyPr/>
                    <a:lstStyle/>
                    <a:p>
                      <a:pPr algn="ctr" fontAlgn="b">
                        <a:buNone/>
                      </a:pPr>
                      <a:r>
                        <a:rPr lang="en-GB" sz="1000" b="0" i="0" u="none" strike="noStrike">
                          <a:solidFill>
                            <a:srgbClr val="FFFFFF"/>
                          </a:solidFill>
                          <a:effectLst/>
                          <a:latin typeface="Calibri" panose="020F0502020204030204" pitchFamily="34" charset="0"/>
                        </a:rPr>
                        <a:t>March</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80365085"/>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1309244"/>
                  </a:ext>
                </a:extLst>
              </a:tr>
              <a:tr h="239581">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12">
                  <a:txBody>
                    <a:bodyPr/>
                    <a:lstStyle/>
                    <a:p>
                      <a:pPr algn="ctr" fontAlgn="b">
                        <a:buNone/>
                      </a:pPr>
                      <a:r>
                        <a:rPr lang="en-GB" sz="900" b="1" i="1" u="none" strike="noStrike">
                          <a:solidFill>
                            <a:srgbClr val="FFFFFF"/>
                          </a:solidFill>
                          <a:effectLst/>
                          <a:latin typeface="Calibri" panose="020F0502020204030204" pitchFamily="34" charset="0"/>
                        </a:rPr>
                        <a:t>QSEC Auction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gridSpan="16">
                  <a:txBody>
                    <a:bodyPr/>
                    <a:lstStyle/>
                    <a:p>
                      <a:pPr algn="ctr" fontAlgn="b">
                        <a:buNone/>
                      </a:pPr>
                      <a:r>
                        <a:rPr lang="en-GB" sz="900" b="0" i="1" u="none" strike="noStrike">
                          <a:solidFill>
                            <a:srgbClr val="000000"/>
                          </a:solidFill>
                          <a:effectLst/>
                          <a:latin typeface="Calibri" panose="020F0502020204030204" pitchFamily="34" charset="0"/>
                        </a:rPr>
                        <a:t>QSEC Allocation*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7415296"/>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126272178"/>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08283207"/>
                  </a:ext>
                </a:extLst>
              </a:tr>
              <a:tr h="255504">
                <a:tc gridSpan="30">
                  <a:txBody>
                    <a:bodyPr/>
                    <a:lstStyle/>
                    <a:p>
                      <a:pPr algn="ctr" fontAlgn="b">
                        <a:buNone/>
                      </a:pPr>
                      <a:r>
                        <a:rPr lang="en-GB" sz="1000" b="0" i="0" u="none" strike="noStrike">
                          <a:solidFill>
                            <a:srgbClr val="FFFFFF"/>
                          </a:solidFill>
                          <a:effectLst/>
                          <a:latin typeface="Calibri" panose="020F0502020204030204" pitchFamily="34" charset="0"/>
                        </a:rPr>
                        <a:t>April</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3935512492"/>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FFFFFF"/>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FFFFFF"/>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endParaRPr lang="en-GB" sz="10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013724469"/>
                  </a:ext>
                </a:extLst>
              </a:tr>
              <a:tr h="239581">
                <a:tc gridSpan="30">
                  <a:txBody>
                    <a:bodyPr/>
                    <a:lstStyle/>
                    <a:p>
                      <a:pPr algn="ctr" fontAlgn="b">
                        <a:buNone/>
                      </a:pPr>
                      <a:r>
                        <a:rPr lang="en-GB" sz="900" b="0" i="1" u="none" strike="noStrike">
                          <a:solidFill>
                            <a:srgbClr val="000000"/>
                          </a:solidFill>
                          <a:effectLst/>
                          <a:latin typeface="Calibri" panose="020F0502020204030204" pitchFamily="34" charset="0"/>
                        </a:rPr>
                        <a:t>QSEC Allocation*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994628128"/>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620846595"/>
                  </a:ext>
                </a:extLst>
              </a:tr>
              <a:tr h="179897">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412428051"/>
                  </a:ext>
                </a:extLst>
              </a:tr>
              <a:tr h="255504">
                <a:tc gridSpan="31">
                  <a:txBody>
                    <a:bodyPr/>
                    <a:lstStyle/>
                    <a:p>
                      <a:pPr algn="ctr" fontAlgn="b">
                        <a:buNone/>
                      </a:pPr>
                      <a:r>
                        <a:rPr lang="en-GB" sz="1000" b="0" i="0" u="none" strike="noStrike">
                          <a:solidFill>
                            <a:srgbClr val="FFFFFF"/>
                          </a:solidFill>
                          <a:effectLst/>
                          <a:latin typeface="Calibri" panose="020F0502020204030204" pitchFamily="34" charset="0"/>
                        </a:rPr>
                        <a:t>May</a:t>
                      </a:r>
                    </a:p>
                  </a:txBody>
                  <a:tcPr marL="92112" marR="92112" marT="46056" marB="46056" anchor="b">
                    <a:lnL>
                      <a:noFill/>
                    </a:lnL>
                    <a:lnR>
                      <a:noFill/>
                    </a:lnR>
                    <a:lnT>
                      <a:noFill/>
                    </a:lnT>
                    <a:lnB w="6350" cap="flat" cmpd="sng" algn="ctr">
                      <a:solidFill>
                        <a:srgbClr val="000000"/>
                      </a:solidFill>
                      <a:prstDash val="solid"/>
                      <a:round/>
                      <a:headEnd type="none" w="med" len="med"/>
                      <a:tailEnd type="none" w="med" len="med"/>
                    </a:lnB>
                    <a:solidFill>
                      <a:srgbClr val="00859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11283802"/>
                  </a:ext>
                </a:extLst>
              </a:tr>
              <a:tr h="179897">
                <a:tc>
                  <a:txBody>
                    <a:bodyPr/>
                    <a:lstStyle/>
                    <a:p>
                      <a:pPr algn="ctr" fontAlgn="b">
                        <a:buNone/>
                      </a:pPr>
                      <a:r>
                        <a:rPr lang="en-GB" sz="10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FFFFFF"/>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buNone/>
                      </a:pPr>
                      <a:r>
                        <a:rPr lang="en-GB" sz="10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r>
                        <a:rPr lang="en-GB" sz="1000" b="0" i="0" u="none" strike="noStrike">
                          <a:solidFill>
                            <a:srgbClr val="000000"/>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000" b="0" i="0" u="none" strike="noStrike">
                          <a:solidFill>
                            <a:srgbClr val="000000"/>
                          </a:solidFill>
                          <a:effectLst/>
                          <a:latin typeface="Calibri" panose="020F050202020403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buNone/>
                      </a:pPr>
                      <a:r>
                        <a:rPr lang="en-GB" sz="1000" b="0" i="0" u="none" strike="noStrike">
                          <a:solidFill>
                            <a:srgbClr val="000000"/>
                          </a:solidFill>
                          <a:effectLst/>
                          <a:latin typeface="Calibri" panose="020F0502020204030204"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9389056"/>
                  </a:ext>
                </a:extLst>
              </a:tr>
              <a:tr h="239581">
                <a:tc gridSpan="13">
                  <a:txBody>
                    <a:bodyPr/>
                    <a:lstStyle/>
                    <a:p>
                      <a:pPr algn="ctr" fontAlgn="b">
                        <a:buNone/>
                      </a:pPr>
                      <a:r>
                        <a:rPr lang="en-GB" sz="900" b="0" i="1" u="none" strike="noStrike">
                          <a:solidFill>
                            <a:srgbClr val="000000"/>
                          </a:solidFill>
                          <a:effectLst/>
                          <a:latin typeface="Calibri" panose="020F0502020204030204" pitchFamily="34" charset="0"/>
                        </a:rPr>
                        <a:t>QSEC Allocation*</a:t>
                      </a:r>
                    </a:p>
                  </a:txBody>
                  <a:tcPr marL="92112" marR="92112" marT="46056" marB="46056"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buNone/>
                      </a:pPr>
                      <a:r>
                        <a:rPr lang="en-GB" sz="900" b="0" i="1"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n-GB" sz="10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00713205"/>
                  </a:ext>
                </a:extLst>
              </a:tr>
            </a:tbl>
          </a:graphicData>
        </a:graphic>
      </p:graphicFrame>
    </p:spTree>
    <p:extLst>
      <p:ext uri="{BB962C8B-B14F-4D97-AF65-F5344CB8AC3E}">
        <p14:creationId xmlns:p14="http://schemas.microsoft.com/office/powerpoint/2010/main" val="1728666690"/>
      </p:ext>
    </p:extLst>
  </p:cSld>
  <p:clrMapOvr>
    <a:masterClrMapping/>
  </p:clrMapOvr>
</p:sld>
</file>

<file path=ppt/theme/theme1.xml><?xml version="1.0" encoding="utf-8"?>
<a:theme xmlns:a="http://schemas.openxmlformats.org/drawingml/2006/main" name="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ign_x002d_offComments xmlns="d4facca8-d9e4-45b5-b446-e4e78afce84c" xsi:nil="true"/>
    <_Flow_SignoffStatus xmlns="d4facca8-d9e4-45b5-b446-e4e78afce84c" xsi:nil="true"/>
    <lcf76f155ced4ddcb4097134ff3c332f xmlns="7fe803c9-2d9d-4a42-ab5d-a976fbabb675">
      <Terms xmlns="http://schemas.microsoft.com/office/infopath/2007/PartnerControls"/>
    </lcf76f155ced4ddcb4097134ff3c332f>
    <TaxCatchAll xmlns="897017e4-d7ae-4d11-9cf6-97cd366bf34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F847E05D6083148AD7961F55C09BD83" ma:contentTypeVersion="6" ma:contentTypeDescription="Create a new document." ma:contentTypeScope="" ma:versionID="80cbb866d82f3c0e4cb38be6d8a2f0c3">
  <xsd:schema xmlns:xsd="http://www.w3.org/2001/XMLSchema" xmlns:xs="http://www.w3.org/2001/XMLSchema" xmlns:p="http://schemas.microsoft.com/office/2006/metadata/properties" xmlns:ns2="d4facca8-d9e4-45b5-b446-e4e78afce84c" xmlns:ns3="2c24aed8-7e50-412a-88ed-9c70d948256c" xmlns:ns4="7fe803c9-2d9d-4a42-ab5d-a976fbabb675" xmlns:ns5="897017e4-d7ae-4d11-9cf6-97cd366bf34d" targetNamespace="http://schemas.microsoft.com/office/2006/metadata/properties" ma:root="true" ma:fieldsID="350462e159993e5fd81b7ef1106cee9b" ns2:_="" ns3:_="" ns4:_="" ns5:_="">
    <xsd:import namespace="d4facca8-d9e4-45b5-b446-e4e78afce84c"/>
    <xsd:import namespace="2c24aed8-7e50-412a-88ed-9c70d948256c"/>
    <xsd:import namespace="7fe803c9-2d9d-4a42-ab5d-a976fbabb675"/>
    <xsd:import namespace="897017e4-d7ae-4d11-9cf6-97cd366bf3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3:SharedWithUsers" minOccurs="0"/>
                <xsd:element ref="ns3:SharedWithDetails" minOccurs="0"/>
                <xsd:element ref="ns2:Sign_x002d_offComme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LengthInSeconds" minOccurs="0"/>
                <xsd:element ref="ns2:MediaServiceSearchProperties" minOccurs="0"/>
                <xsd:element ref="ns4:lcf76f155ced4ddcb4097134ff3c332f" minOccurs="0"/>
                <xsd:element ref="ns5:TaxCatchAll" minOccurs="0"/>
                <xsd:element ref="ns4: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acca8-d9e4-45b5-b446-e4e78afce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Sign_x002d_offComments" ma:index="15" nillable="true" ma:displayName="Sign-off Comments" ma:description="A place to record any sign-off comments" ma:format="Dropdown" ma:internalName="Sign_x002d_offComments">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24aed8-7e50-412a-88ed-9c70d948256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fe803c9-2d9d-4a42-ab5d-a976fbabb675"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42f061d-5722-4abc-a673-2ff89f83de4b" ma:termSetId="09814cd3-568e-fe90-9814-8d621ff8fb84" ma:anchorId="fba54fb3-c3e1-fe81-a776-ca4b69148c4d" ma:open="true" ma:isKeyword="false">
      <xsd:complexType>
        <xsd:sequence>
          <xsd:element ref="pc:Terms" minOccurs="0" maxOccurs="1"/>
        </xsd:sequence>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7017e4-d7ae-4d11-9cf6-97cd366bf34d"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78c61ee-264e-4b90-878b-ac35ed1b0528}" ma:internalName="TaxCatchAll" ma:showField="CatchAllData" ma:web="897017e4-d7ae-4d11-9cf6-97cd366bf3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6C0955-E97B-47AD-82BE-44B64AC7AB55}">
  <ds:schemaRefs>
    <ds:schemaRef ds:uri="2c24aed8-7e50-412a-88ed-9c70d948256c"/>
    <ds:schemaRef ds:uri="7fe803c9-2d9d-4a42-ab5d-a976fbabb675"/>
    <ds:schemaRef ds:uri="897017e4-d7ae-4d11-9cf6-97cd366bf34d"/>
    <ds:schemaRef ds:uri="d4facca8-d9e4-45b5-b446-e4e78afce8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A826C3-D190-4917-A9A8-24B0F3102381}">
  <ds:schemaRefs>
    <ds:schemaRef ds:uri="http://schemas.microsoft.com/sharepoint/v3/contenttype/forms"/>
  </ds:schemaRefs>
</ds:datastoreItem>
</file>

<file path=customXml/itemProps3.xml><?xml version="1.0" encoding="utf-8"?>
<ds:datastoreItem xmlns:ds="http://schemas.openxmlformats.org/officeDocument/2006/customXml" ds:itemID="{491CED32-57A9-4C9A-B2A3-D4894FB7E47F}">
  <ds:schemaRefs>
    <ds:schemaRef ds:uri="2c24aed8-7e50-412a-88ed-9c70d948256c"/>
    <ds:schemaRef ds:uri="7fe803c9-2d9d-4a42-ab5d-a976fbabb675"/>
    <ds:schemaRef ds:uri="897017e4-d7ae-4d11-9cf6-97cd366bf34d"/>
    <ds:schemaRef ds:uri="d4facca8-d9e4-45b5-b446-e4e78afce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3298</Words>
  <Application>Microsoft Office PowerPoint</Application>
  <PresentationFormat>Widescreen</PresentationFormat>
  <Paragraphs>575</Paragraphs>
  <Slides>38</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Calibri Light</vt:lpstr>
      <vt:lpstr>Tenorite</vt:lpstr>
      <vt:lpstr>Wingdings</vt:lpstr>
      <vt:lpstr>Wingdings 2</vt:lpstr>
      <vt:lpstr>Calibri</vt:lpstr>
      <vt:lpstr>Arial</vt:lpstr>
      <vt:lpstr>Office Theme</vt:lpstr>
      <vt:lpstr>1_Office Theme</vt:lpstr>
      <vt:lpstr>Quarterly System Entry Capacity (QSEC)</vt:lpstr>
      <vt:lpstr>Contents</vt:lpstr>
      <vt:lpstr>Note to Reader</vt:lpstr>
      <vt:lpstr>Introduction</vt:lpstr>
      <vt:lpstr>Fundamentals of the QSEC auction</vt:lpstr>
      <vt:lpstr>Entry Capacity Auctions – National Gas’ role</vt:lpstr>
      <vt:lpstr>Planning &amp; Advanced Reservation of Capacity Agreement (PARCA)</vt:lpstr>
      <vt:lpstr>QSEC Auction &amp; Retainer Process</vt:lpstr>
      <vt:lpstr>2026 QSEC Auction Calendar </vt:lpstr>
      <vt:lpstr>Auction Fundamentals</vt:lpstr>
      <vt:lpstr>Substitution Obligation</vt:lpstr>
      <vt:lpstr>Substitution Methodology – Retainers and Invitations</vt:lpstr>
      <vt:lpstr>Substitution Methodology – Retainer Invitation</vt:lpstr>
      <vt:lpstr>Substitution Methodology – Retention Charges and Refunds</vt:lpstr>
      <vt:lpstr>QSEC – UNC Obligations and Invitation Letter</vt:lpstr>
      <vt:lpstr>QSEC Bid Capture Rules and Interim Bid Window Process</vt:lpstr>
      <vt:lpstr>QSEC Stability Measure and Price Steps / Quantities </vt:lpstr>
      <vt:lpstr>Allocation Rules</vt:lpstr>
      <vt:lpstr>Post Allocation Reporting</vt:lpstr>
      <vt:lpstr>Bidding and Allocation Scenarios</vt:lpstr>
      <vt:lpstr>QSEC Example 1: Overall demand less than baseline</vt:lpstr>
      <vt:lpstr>QSEC Example 2: aggregate bids exceed supply until P2</vt:lpstr>
      <vt:lpstr>QSEC Example 3: aggregate demand exceeds supply at all price steps</vt:lpstr>
      <vt:lpstr>QSEC Example 4: aggregate bids exceed supply at P0 - no further bids</vt:lpstr>
      <vt:lpstr>Gemini &amp; Website Overview</vt:lpstr>
      <vt:lpstr>Gemini Overview of Bid Capture – Bidding Rules</vt:lpstr>
      <vt:lpstr>Gemini Overview of Bid Capture – Making a Bid</vt:lpstr>
      <vt:lpstr>Gemini Overview of Modifying User Preferences</vt:lpstr>
      <vt:lpstr>QSEC Invitation Letter</vt:lpstr>
      <vt:lpstr>Interim Bid Window (IBW) Results</vt:lpstr>
      <vt:lpstr>Allocation Results - Gemini</vt:lpstr>
      <vt:lpstr>Allocation Results - Website</vt:lpstr>
      <vt:lpstr>Long Term Summary Report</vt:lpstr>
      <vt:lpstr>Long Term Summary Report</vt:lpstr>
      <vt:lpstr>Useful Information</vt:lpstr>
      <vt:lpstr>Useful Capacity Related Documents</vt:lpstr>
      <vt:lpstr>Useful Contacts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Stuart Morey</dc:creator>
  <cp:lastModifiedBy>Josh Cook</cp:lastModifiedBy>
  <cp:revision>1</cp:revision>
  <dcterms:created xsi:type="dcterms:W3CDTF">2023-01-24T12:00:30Z</dcterms:created>
  <dcterms:modified xsi:type="dcterms:W3CDTF">2026-01-09T16:28:38Z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0x0101000F847E05D6083148AD7961F55C09BD83</vt:lpwstr>
  </property>
  <property fmtid="{D5CDD505-2E9C-101B-9397-08002B2CF9AE}" pid="4" name="Order">
    <vt:lpwstr>2551700.00000000</vt:lpwstr>
  </property>
  <property fmtid="{D5CDD505-2E9C-101B-9397-08002B2CF9AE}" pid="5" name="MSIP_Label_6b4219f1-4f00-48e0-b310-032f85269d6d_Enabled">
    <vt:lpwstr>true</vt:lpwstr>
  </property>
  <property fmtid="{D5CDD505-2E9C-101B-9397-08002B2CF9AE}" pid="6" name="MSIP_Label_6b4219f1-4f00-48e0-b310-032f85269d6d_SetDate">
    <vt:lpwstr>2024-11-10T20:16:20Z</vt:lpwstr>
  </property>
  <property fmtid="{D5CDD505-2E9C-101B-9397-08002B2CF9AE}" pid="7" name="MSIP_Label_6b4219f1-4f00-48e0-b310-032f85269d6d_Method">
    <vt:lpwstr>Standard</vt:lpwstr>
  </property>
  <property fmtid="{D5CDD505-2E9C-101B-9397-08002B2CF9AE}" pid="8" name="MSIP_Label_6b4219f1-4f00-48e0-b310-032f85269d6d_Name">
    <vt:lpwstr>Official</vt:lpwstr>
  </property>
  <property fmtid="{D5CDD505-2E9C-101B-9397-08002B2CF9AE}" pid="9" name="MSIP_Label_6b4219f1-4f00-48e0-b310-032f85269d6d_SiteId">
    <vt:lpwstr>b5d83618-97ea-48ec-b0be-8d4a7d678322</vt:lpwstr>
  </property>
  <property fmtid="{D5CDD505-2E9C-101B-9397-08002B2CF9AE}" pid="10" name="MSIP_Label_6b4219f1-4f00-48e0-b310-032f85269d6d_ActionId">
    <vt:lpwstr>d154bf1c-678e-46c0-b316-76fe3e449b76</vt:lpwstr>
  </property>
  <property fmtid="{D5CDD505-2E9C-101B-9397-08002B2CF9AE}" pid="11" name="MSIP_Label_6b4219f1-4f00-48e0-b310-032f85269d6d_ContentBits">
    <vt:lpwstr>0</vt:lpwstr>
  </property>
</Properties>
</file>