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034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B27F7-9F89-48CC-8CEE-B1978C6E9221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A43B-FF0D-40A1-B831-CB718E020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3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7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2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414131"/>
            <a:ext cx="3230562" cy="877075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91037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7FD0BF1-2D49-D3C6-B88F-E52FF55C00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26AFFC78-8A4E-9FD3-26AB-E522DF4BF97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5F742-B47A-E516-BDD4-002406A0B6B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66653FC-E860-3679-A817-63B5BFF46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19" y="59432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1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555" y="5791650"/>
            <a:ext cx="2411997" cy="6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47BAE-258C-E356-5090-FD1F0FAC8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155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4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84011" y="2465562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7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2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414131"/>
            <a:ext cx="3230562" cy="877075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91037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7FD0BF1-2D49-D3C6-B88F-E52FF55C00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EA9AD-E5C2-3552-4125-C12999B37E0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51EBAD9-882E-7042-1669-1668C03DC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19" y="59432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4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4011" y="2465562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7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1D0A8837-68E8-7FD3-953C-5AB9E4B6A3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8D5B9A-4093-214A-41B4-4FDD1157D3C2}"/>
              </a:ext>
            </a:extLst>
          </p:cNvPr>
          <p:cNvSpPr/>
          <p:nvPr userDrawn="1"/>
        </p:nvSpPr>
        <p:spPr>
          <a:xfrm>
            <a:off x="1" y="1"/>
            <a:ext cx="12191999" cy="6857999"/>
          </a:xfrm>
          <a:prstGeom prst="rect">
            <a:avLst/>
          </a:prstGeom>
          <a:gradFill>
            <a:gsLst>
              <a:gs pos="0">
                <a:srgbClr val="007C33"/>
              </a:gs>
              <a:gs pos="62000">
                <a:srgbClr val="3E9F19"/>
              </a:gs>
              <a:gs pos="40000">
                <a:srgbClr val="239025"/>
              </a:gs>
              <a:gs pos="83000">
                <a:srgbClr val="69B908"/>
              </a:gs>
              <a:gs pos="100000">
                <a:srgbClr val="7BC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7CC7A73-524B-B699-FEC9-AD3AA360D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5" y="5791650"/>
            <a:ext cx="2411997" cy="654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7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6DC1EF7-6782-9D04-1DB0-0E377D6FF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19" y="59432"/>
            <a:ext cx="4116580" cy="6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5F742-B47A-E516-BDD4-002406A0B6B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66653FC-E860-3679-A817-63B5BFF46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19" y="59432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1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5" y="5791650"/>
            <a:ext cx="2411997" cy="6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F3FFE023-29D8-FF16-2DCA-5D974C6C786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9" y="1424524"/>
            <a:ext cx="7392828" cy="2503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5" y="238483"/>
            <a:ext cx="11329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27833B-82CB-B486-63BE-918B39D9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/>
          <a:p>
            <a:fld id="{45395CBC-57A2-4B94-83C6-E963A38D0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168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C0B8F07A-A5CD-CF31-2632-9EDF9B9D3E7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53F71-B516-4A39-BC82-BDCC8641B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DE592-55C1-433B-8209-170FC260A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88227-0458-46BB-B879-6F25D50B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A4747-0F69-4DE1-9182-C1D25E1C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BBAC-D969-4C50-812D-DC7A7D6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5CBC-57A2-4B94-83C6-E963A38D0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4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55B53324-F9BC-5473-E517-A12F186A184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58356-F1C5-2D6C-2D34-46241AB7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3B681-153F-C7FC-B31F-EBCF276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704AE-DF64-C5A2-5D59-1B1F53D7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C5BE4-5B59-940E-E81B-90E1FE6A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etal, mollusk&#10;&#10;Description automatically generated">
            <a:extLst>
              <a:ext uri="{FF2B5EF4-FFF2-40B4-BE49-F238E27FC236}">
                <a16:creationId xmlns:a16="http://schemas.microsoft.com/office/drawing/2014/main" id="{215C4EE1-4700-17C0-A280-FDBAD8A31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4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4011" y="2465562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EA9AD-E5C2-3552-4125-C12999B37E0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51EBAD9-882E-7042-1669-1668C03DC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19" y="59432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4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4011" y="2465562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4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72A9A113-9AE5-020A-BBAC-9B8D8E68BB9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3" y="387428"/>
            <a:ext cx="11383796" cy="596013"/>
          </a:xfrm>
        </p:spPr>
        <p:txBody>
          <a:bodyPr anchor="t" anchorCtr="0">
            <a:noAutofit/>
          </a:bodyPr>
          <a:lstStyle>
            <a:lvl1pPr>
              <a:defRPr sz="291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3" y="1513394"/>
            <a:ext cx="11383796" cy="4705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A0B6C-C375-FABD-8D9C-F60504CCACE3}"/>
              </a:ext>
            </a:extLst>
          </p:cNvPr>
          <p:cNvSpPr txBox="1"/>
          <p:nvPr userDrawn="1"/>
        </p:nvSpPr>
        <p:spPr>
          <a:xfrm>
            <a:off x="405432" y="6291037"/>
            <a:ext cx="1597993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>
                <a:solidFill>
                  <a:schemeClr val="accent6"/>
                </a:solidFill>
              </a:rPr>
              <a:t>National Gas Transmission </a:t>
            </a:r>
            <a:r>
              <a:rPr lang="en-GB" sz="1000" b="0">
                <a:solidFill>
                  <a:schemeClr val="accent6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338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3D03DA8D-4D92-BA36-7FF6-ED12909FCAE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3" y="1513394"/>
            <a:ext cx="5487368" cy="4705977"/>
          </a:xfrm>
        </p:spPr>
        <p:txBody>
          <a:bodyPr/>
          <a:lstStyle>
            <a:lvl1pPr marL="0" indent="0">
              <a:buNone/>
              <a:defRPr/>
            </a:lvl1pPr>
            <a:lvl2pPr marL="180967" indent="-180967">
              <a:defRPr/>
            </a:lvl2pPr>
            <a:lvl3pPr marL="536550" indent="-180967">
              <a:defRPr/>
            </a:lvl3pPr>
            <a:lvl4pPr marL="900071" indent="-180967">
              <a:defRPr/>
            </a:lvl4pPr>
            <a:lvl5pPr marL="1255655" indent="-180967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201C9-8E67-076C-9A38-9BFA6A2B12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202" y="1513394"/>
            <a:ext cx="5487368" cy="4705977"/>
          </a:xfrm>
        </p:spPr>
        <p:txBody>
          <a:bodyPr/>
          <a:lstStyle>
            <a:lvl1pPr marL="0" indent="0">
              <a:buNone/>
              <a:defRPr/>
            </a:lvl1pPr>
            <a:lvl2pPr marL="180967" indent="-180967">
              <a:defRPr/>
            </a:lvl2pPr>
            <a:lvl3pPr marL="536550" indent="-180967">
              <a:defRPr/>
            </a:lvl3pPr>
            <a:lvl4pPr marL="900071" indent="-180967">
              <a:defRPr/>
            </a:lvl4pPr>
            <a:lvl5pPr marL="1255655" indent="-180967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4BD91853-B4F9-2BCD-0AA3-5346042AED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4"/>
            <a:ext cx="7534852" cy="4705977"/>
          </a:xfrm>
        </p:spPr>
        <p:txBody>
          <a:bodyPr/>
          <a:lstStyle>
            <a:lvl1pPr marL="0" indent="0">
              <a:buNone/>
              <a:defRPr/>
            </a:lvl1pPr>
            <a:lvl2pPr marL="180967" indent="-180967">
              <a:defRPr/>
            </a:lvl2pPr>
            <a:lvl3pPr marL="536550" indent="-180967">
              <a:defRPr/>
            </a:lvl3pPr>
            <a:lvl4pPr marL="900071" indent="-180967">
              <a:defRPr/>
            </a:lvl4pPr>
            <a:lvl5pPr marL="1255655" indent="-180967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201C9-8E67-076C-9A38-9BFA6A2B12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45714" y="1513394"/>
            <a:ext cx="3440856" cy="4705977"/>
          </a:xfrm>
        </p:spPr>
        <p:txBody>
          <a:bodyPr/>
          <a:lstStyle>
            <a:lvl1pPr marL="0" indent="0">
              <a:buNone/>
              <a:defRPr/>
            </a:lvl1pPr>
            <a:lvl2pPr marL="180967" indent="-180967">
              <a:defRPr/>
            </a:lvl2pPr>
            <a:lvl3pPr marL="536550" indent="-180967">
              <a:defRPr/>
            </a:lvl3pPr>
            <a:lvl4pPr marL="900071" indent="-180967">
              <a:defRPr/>
            </a:lvl4pPr>
            <a:lvl5pPr marL="1255655" indent="-180967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, metal&#10;&#10;Description automatically generated">
            <a:extLst>
              <a:ext uri="{FF2B5EF4-FFF2-40B4-BE49-F238E27FC236}">
                <a16:creationId xmlns:a16="http://schemas.microsoft.com/office/drawing/2014/main" id="{94EA600B-3E5E-9D61-1189-4EF57C7B2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3832" y="6291037"/>
            <a:ext cx="661037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1D04-6DAD-6AB6-F0F6-3A860FF4D39E}"/>
              </a:ext>
            </a:extLst>
          </p:cNvPr>
          <p:cNvSpPr txBox="1"/>
          <p:nvPr userDrawn="1"/>
        </p:nvSpPr>
        <p:spPr>
          <a:xfrm>
            <a:off x="405432" y="6291037"/>
            <a:ext cx="15984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>
                <a:solidFill>
                  <a:schemeClr val="bg1"/>
                </a:solidFill>
              </a:rPr>
              <a:t>National Gas Transmission </a:t>
            </a:r>
            <a:r>
              <a:rPr lang="en-GB" sz="1000" b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68EB03-FA4F-65BF-CD87-9F1DC6C0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4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80967" indent="-180967">
              <a:defRPr>
                <a:solidFill>
                  <a:schemeClr val="bg1"/>
                </a:solidFill>
              </a:defRPr>
            </a:lvl3pPr>
            <a:lvl4pPr marL="536550" indent="-180967">
              <a:defRPr>
                <a:solidFill>
                  <a:schemeClr val="bg1"/>
                </a:solidFill>
              </a:defRPr>
            </a:lvl4pPr>
            <a:lvl5pPr marL="900071" indent="-180967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1"/>
            <a:ext cx="7332434" cy="375784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8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5791650"/>
            <a:ext cx="2412000" cy="6548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A47BC1-EFFA-689B-8949-DC68CD4C65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4904CB-670B-A7B0-43FB-10F9277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F7E690A0-D925-FAED-B7A0-82E328E774F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702" cy="7701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20796-E03A-2562-E06F-F215B94C59A4}"/>
              </a:ext>
            </a:extLst>
          </p:cNvPr>
          <p:cNvSpPr/>
          <p:nvPr userDrawn="1"/>
        </p:nvSpPr>
        <p:spPr>
          <a:xfrm>
            <a:off x="1" y="1"/>
            <a:ext cx="12191999" cy="6857999"/>
          </a:xfrm>
          <a:prstGeom prst="rect">
            <a:avLst/>
          </a:prstGeom>
          <a:gradFill>
            <a:gsLst>
              <a:gs pos="0">
                <a:srgbClr val="007C33"/>
              </a:gs>
              <a:gs pos="62000">
                <a:srgbClr val="3E9F19"/>
              </a:gs>
              <a:gs pos="40000">
                <a:srgbClr val="239025"/>
              </a:gs>
              <a:gs pos="83000">
                <a:srgbClr val="69B908"/>
              </a:gs>
              <a:gs pos="100000">
                <a:srgbClr val="7BC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73B322B-8AAB-C0EA-EB5C-491B2BA82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419" y="59432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1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8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555" y="5791650"/>
            <a:ext cx="2411997" cy="6548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5E0787-B945-28BE-4697-72547CF4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11D91-D3D1-8434-E85C-6DA061F6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3" y="387428"/>
            <a:ext cx="11383796" cy="11259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FEB3-C8C8-0CE3-8961-8C27FC407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433" y="1513394"/>
            <a:ext cx="11383796" cy="47059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628B-D995-E8D9-0BF3-536B5F1CB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4210" y="6291037"/>
            <a:ext cx="274225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8C61-68ED-5785-FE80-BA4601690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3426" y="6291037"/>
            <a:ext cx="661078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6D22-D33A-E64D-C5D9-5553B14E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460" y="6291037"/>
            <a:ext cx="43276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6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8DF38-629A-7182-2171-EE1DF6464E93}"/>
              </a:ext>
            </a:extLst>
          </p:cNvPr>
          <p:cNvSpPr txBox="1"/>
          <p:nvPr userDrawn="1"/>
        </p:nvSpPr>
        <p:spPr>
          <a:xfrm>
            <a:off x="405432" y="6291037"/>
            <a:ext cx="1597993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>
                <a:solidFill>
                  <a:schemeClr val="accent6"/>
                </a:solidFill>
              </a:rPr>
              <a:t>National Gas Transmission </a:t>
            </a:r>
            <a:r>
              <a:rPr lang="en-GB" sz="1000" b="0">
                <a:solidFill>
                  <a:schemeClr val="accent6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35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967" indent="-180967" algn="l" defTabSz="91435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50" indent="-180967" algn="l" defTabSz="91435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71" indent="-180967" algn="l" defTabSz="91435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655" indent="-180967" algn="l" defTabSz="91435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238" indent="-174617" algn="l" defTabSz="91435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36BEC73-8E4A-FDBD-0942-3D68BA12AFC7}"/>
              </a:ext>
            </a:extLst>
          </p:cNvPr>
          <p:cNvSpPr/>
          <p:nvPr/>
        </p:nvSpPr>
        <p:spPr>
          <a:xfrm>
            <a:off x="5073640" y="925477"/>
            <a:ext cx="2237151" cy="31624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1219113" fontAlgn="base">
              <a:spcBef>
                <a:spcPct val="0"/>
              </a:spcBef>
              <a:spcAft>
                <a:spcPts val="800"/>
              </a:spcAft>
              <a:buClr>
                <a:srgbClr val="535659"/>
              </a:buClr>
            </a:pPr>
            <a:r>
              <a:rPr lang="en-GB" sz="1455" b="1" kern="0" dirty="0">
                <a:solidFill>
                  <a:srgbClr val="575756"/>
                </a:solidFill>
                <a:latin typeface="Tenorite" panose="00000500000000000000" pitchFamily="2" charset="0"/>
              </a:rPr>
              <a:t>Simplified Group Structure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47D09C-3EEB-FEEB-05E5-02598030ED8E}"/>
              </a:ext>
            </a:extLst>
          </p:cNvPr>
          <p:cNvSpPr/>
          <p:nvPr/>
        </p:nvSpPr>
        <p:spPr>
          <a:xfrm>
            <a:off x="5037440" y="2031768"/>
            <a:ext cx="4352745" cy="3801030"/>
          </a:xfrm>
          <a:prstGeom prst="roundRect">
            <a:avLst>
              <a:gd name="adj" fmla="val 3843"/>
            </a:avLst>
          </a:prstGeom>
          <a:noFill/>
          <a:ln w="63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611892-FBCD-2582-DD7E-B70DBE4FD38C}"/>
              </a:ext>
            </a:extLst>
          </p:cNvPr>
          <p:cNvSpPr/>
          <p:nvPr/>
        </p:nvSpPr>
        <p:spPr>
          <a:xfrm>
            <a:off x="8024807" y="5396589"/>
            <a:ext cx="1323028" cy="4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54492"/>
            <a:r>
              <a:rPr lang="en-GB" sz="849" b="1" kern="0" dirty="0" err="1">
                <a:solidFill>
                  <a:srgbClr val="575756"/>
                </a:solidFill>
                <a:latin typeface="Tenorite" panose="00000500000000000000" pitchFamily="2" charset="0"/>
              </a:rPr>
              <a:t>MidCo</a:t>
            </a:r>
            <a:r>
              <a:rPr lang="en-GB" sz="849" b="1" kern="0" dirty="0">
                <a:solidFill>
                  <a:srgbClr val="575756"/>
                </a:solidFill>
                <a:latin typeface="Tenorite" panose="00000500000000000000" pitchFamily="2" charset="0"/>
              </a:rPr>
              <a:t> Financial </a:t>
            </a:r>
            <a:br>
              <a:rPr lang="en-GB" sz="849" b="1" kern="0" dirty="0">
                <a:solidFill>
                  <a:srgbClr val="575756"/>
                </a:solidFill>
                <a:latin typeface="Tenorite" panose="00000500000000000000" pitchFamily="2" charset="0"/>
              </a:rPr>
            </a:br>
            <a:r>
              <a:rPr lang="en-GB" sz="849" b="1" kern="0" dirty="0">
                <a:solidFill>
                  <a:srgbClr val="575756"/>
                </a:solidFill>
                <a:latin typeface="Tenorite" panose="00000500000000000000" pitchFamily="2" charset="0"/>
              </a:rPr>
              <a:t>Ringfence / </a:t>
            </a:r>
            <a:r>
              <a:rPr lang="en-GB" sz="849" b="1" kern="0" dirty="0" err="1">
                <a:solidFill>
                  <a:srgbClr val="575756"/>
                </a:solidFill>
                <a:latin typeface="Tenorite" panose="00000500000000000000" pitchFamily="2" charset="0"/>
              </a:rPr>
              <a:t>MidCo</a:t>
            </a:r>
            <a:r>
              <a:rPr lang="en-GB" sz="849" b="1" kern="0" dirty="0">
                <a:solidFill>
                  <a:srgbClr val="575756"/>
                </a:solidFill>
                <a:latin typeface="Tenorite" panose="00000500000000000000" pitchFamily="2" charset="0"/>
              </a:rPr>
              <a:t> Group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877E12-BFAC-64B9-3895-76857B0F1A00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7124634" y="2131376"/>
            <a:ext cx="0" cy="3401456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6FC802-1CE0-7B4D-80B2-BA7A650B5E49}"/>
              </a:ext>
            </a:extLst>
          </p:cNvPr>
          <p:cNvSpPr/>
          <p:nvPr/>
        </p:nvSpPr>
        <p:spPr>
          <a:xfrm>
            <a:off x="6266810" y="2131376"/>
            <a:ext cx="1715648" cy="434779"/>
          </a:xfrm>
          <a:prstGeom prst="rect">
            <a:avLst/>
          </a:prstGeom>
          <a:solidFill>
            <a:srgbClr val="00B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 err="1">
                <a:solidFill>
                  <a:prstClr val="white"/>
                </a:solidFill>
                <a:latin typeface="Tenorite" panose="00000500000000000000" pitchFamily="2" charset="0"/>
              </a:rPr>
              <a:t>GasT</a:t>
            </a:r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 </a:t>
            </a:r>
            <a:r>
              <a:rPr lang="en-GB" sz="1000" kern="0" dirty="0" err="1">
                <a:solidFill>
                  <a:prstClr val="white"/>
                </a:solidFill>
                <a:latin typeface="Tenorite" panose="00000500000000000000" pitchFamily="2" charset="0"/>
              </a:rPr>
              <a:t>TopCo</a:t>
            </a:r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 Limited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C449B-F729-E378-6934-1EB031341C60}"/>
              </a:ext>
            </a:extLst>
          </p:cNvPr>
          <p:cNvSpPr/>
          <p:nvPr/>
        </p:nvSpPr>
        <p:spPr>
          <a:xfrm>
            <a:off x="6266810" y="2768189"/>
            <a:ext cx="1715648" cy="434779"/>
          </a:xfrm>
          <a:prstGeom prst="rect">
            <a:avLst/>
          </a:prstGeom>
          <a:solidFill>
            <a:srgbClr val="007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err="1">
                <a:solidFill>
                  <a:prstClr val="white"/>
                </a:solidFill>
                <a:latin typeface="Tenorite" panose="00000500000000000000" pitchFamily="2" charset="0"/>
              </a:rPr>
              <a:t>GasT</a:t>
            </a:r>
            <a:r>
              <a:rPr lang="en-GB" sz="1000" kern="0">
                <a:solidFill>
                  <a:prstClr val="white"/>
                </a:solidFill>
                <a:latin typeface="Tenorite" panose="00000500000000000000" pitchFamily="2" charset="0"/>
              </a:rPr>
              <a:t> </a:t>
            </a:r>
            <a:r>
              <a:rPr lang="en-GB" sz="1000" kern="0" err="1">
                <a:solidFill>
                  <a:prstClr val="white"/>
                </a:solidFill>
                <a:latin typeface="Tenorite" panose="00000500000000000000" pitchFamily="2" charset="0"/>
              </a:rPr>
              <a:t>PledgeCo</a:t>
            </a:r>
            <a:r>
              <a:rPr lang="en-GB" sz="1000" kern="0">
                <a:solidFill>
                  <a:prstClr val="white"/>
                </a:solidFill>
                <a:latin typeface="Tenorite" panose="00000500000000000000" pitchFamily="2" charset="0"/>
              </a:rPr>
              <a:t> Limited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F2A1CB-CCD5-1481-556A-35219064D6AF}"/>
              </a:ext>
            </a:extLst>
          </p:cNvPr>
          <p:cNvSpPr/>
          <p:nvPr/>
        </p:nvSpPr>
        <p:spPr>
          <a:xfrm>
            <a:off x="6266810" y="3405002"/>
            <a:ext cx="1715648" cy="434779"/>
          </a:xfrm>
          <a:prstGeom prst="rect">
            <a:avLst/>
          </a:prstGeom>
          <a:solidFill>
            <a:srgbClr val="00B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 err="1">
                <a:solidFill>
                  <a:prstClr val="white"/>
                </a:solidFill>
                <a:latin typeface="Tenorite" panose="00000500000000000000" pitchFamily="2" charset="0"/>
              </a:rPr>
              <a:t>GasT</a:t>
            </a:r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 </a:t>
            </a:r>
            <a:r>
              <a:rPr lang="en-GB" sz="1000" kern="0" dirty="0" err="1">
                <a:solidFill>
                  <a:prstClr val="white"/>
                </a:solidFill>
                <a:latin typeface="Tenorite" panose="00000500000000000000" pitchFamily="2" charset="0"/>
              </a:rPr>
              <a:t>MidCo</a:t>
            </a:r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 Limited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42A8A-739C-364D-3817-F86464108C39}"/>
              </a:ext>
            </a:extLst>
          </p:cNvPr>
          <p:cNvSpPr/>
          <p:nvPr/>
        </p:nvSpPr>
        <p:spPr>
          <a:xfrm>
            <a:off x="6266810" y="4041815"/>
            <a:ext cx="1715648" cy="434779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National Gas Transmission Holdings Ltd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FC6BD-E7B1-8443-AA5C-51DE39DC1218}"/>
              </a:ext>
            </a:extLst>
          </p:cNvPr>
          <p:cNvSpPr/>
          <p:nvPr/>
        </p:nvSpPr>
        <p:spPr>
          <a:xfrm>
            <a:off x="6266810" y="5315443"/>
            <a:ext cx="1715648" cy="4347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National Gas Metering Limited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58B4D1-DF44-1341-BE1B-CB71A174F7D5}"/>
              </a:ext>
            </a:extLst>
          </p:cNvPr>
          <p:cNvSpPr/>
          <p:nvPr/>
        </p:nvSpPr>
        <p:spPr>
          <a:xfrm>
            <a:off x="6266810" y="4678628"/>
            <a:ext cx="1715648" cy="434779"/>
          </a:xfrm>
          <a:prstGeom prst="rect">
            <a:avLst/>
          </a:prstGeom>
          <a:solidFill>
            <a:srgbClr val="32C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National Gas Transmission plc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7BFC61-9EC9-78D1-A178-A839CAC14C07}"/>
              </a:ext>
            </a:extLst>
          </p:cNvPr>
          <p:cNvSpPr/>
          <p:nvPr/>
        </p:nvSpPr>
        <p:spPr>
          <a:xfrm>
            <a:off x="6192216" y="4594655"/>
            <a:ext cx="1858967" cy="585140"/>
          </a:xfrm>
          <a:prstGeom prst="rect">
            <a:avLst/>
          </a:prstGeom>
          <a:noFill/>
          <a:ln w="63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GB" sz="1092" kern="0">
              <a:solidFill>
                <a:prstClr val="white"/>
              </a:solidFill>
              <a:latin typeface="Tenorite" panose="000005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DD6E9-A24C-8EC7-7A87-A5D490F82791}"/>
              </a:ext>
            </a:extLst>
          </p:cNvPr>
          <p:cNvSpPr/>
          <p:nvPr/>
        </p:nvSpPr>
        <p:spPr>
          <a:xfrm>
            <a:off x="6195148" y="3946956"/>
            <a:ext cx="1858967" cy="585140"/>
          </a:xfrm>
          <a:prstGeom prst="rect">
            <a:avLst/>
          </a:prstGeom>
          <a:noFill/>
          <a:ln w="63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GB" sz="1092" kern="0">
              <a:solidFill>
                <a:prstClr val="white"/>
              </a:solidFill>
              <a:latin typeface="Tenorite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A55EF-0E6C-93B8-3170-6574C86F1151}"/>
              </a:ext>
            </a:extLst>
          </p:cNvPr>
          <p:cNvSpPr/>
          <p:nvPr/>
        </p:nvSpPr>
        <p:spPr>
          <a:xfrm>
            <a:off x="5501702" y="4768630"/>
            <a:ext cx="587337" cy="25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54492"/>
            <a:r>
              <a:rPr lang="en-GB" sz="849" b="1" kern="0" dirty="0">
                <a:solidFill>
                  <a:srgbClr val="575756"/>
                </a:solidFill>
                <a:latin typeface="Tenorite" panose="00000500000000000000" pitchFamily="2" charset="0"/>
              </a:rPr>
              <a:t>Regulatory Ringfence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B764B-5EA4-868D-C33D-D7691D10A324}"/>
              </a:ext>
            </a:extLst>
          </p:cNvPr>
          <p:cNvSpPr/>
          <p:nvPr/>
        </p:nvSpPr>
        <p:spPr>
          <a:xfrm>
            <a:off x="5527926" y="4109481"/>
            <a:ext cx="587337" cy="25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54492"/>
            <a:r>
              <a:rPr lang="en-GB" sz="849" b="1" kern="0" dirty="0">
                <a:solidFill>
                  <a:srgbClr val="575756"/>
                </a:solidFill>
                <a:latin typeface="Tenorite" panose="00000500000000000000" pitchFamily="2" charset="0"/>
              </a:rPr>
              <a:t>Partial Regulatory Ringfence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E75FA6-7443-B802-C0F9-A608ADCFD5AB}"/>
              </a:ext>
            </a:extLst>
          </p:cNvPr>
          <p:cNvSpPr/>
          <p:nvPr/>
        </p:nvSpPr>
        <p:spPr>
          <a:xfrm>
            <a:off x="7193359" y="1318649"/>
            <a:ext cx="1715648" cy="434779"/>
          </a:xfrm>
          <a:prstGeom prst="rect">
            <a:avLst/>
          </a:prstGeom>
          <a:solidFill>
            <a:srgbClr val="7C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 err="1">
                <a:solidFill>
                  <a:prstClr val="white"/>
                </a:solidFill>
                <a:latin typeface="Tenorite" panose="00000500000000000000" pitchFamily="2" charset="0"/>
              </a:rPr>
              <a:t>Luppiter</a:t>
            </a:r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 </a:t>
            </a:r>
            <a:r>
              <a:rPr lang="en-GB" sz="1000" kern="0" dirty="0" err="1">
                <a:solidFill>
                  <a:prstClr val="white"/>
                </a:solidFill>
                <a:latin typeface="Tenorite" panose="00000500000000000000" pitchFamily="2" charset="0"/>
              </a:rPr>
              <a:t>BidCo</a:t>
            </a:r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 Limited </a:t>
            </a:r>
            <a:endParaRPr lang="en-GB" sz="1000" i="1" kern="0" dirty="0">
              <a:solidFill>
                <a:prstClr val="white"/>
              </a:solidFill>
              <a:latin typeface="Tenorite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A6FA73-02F5-5DBF-0EF9-9281DFA885CE}"/>
              </a:ext>
            </a:extLst>
          </p:cNvPr>
          <p:cNvSpPr/>
          <p:nvPr/>
        </p:nvSpPr>
        <p:spPr>
          <a:xfrm>
            <a:off x="5117095" y="1318649"/>
            <a:ext cx="1715648" cy="434779"/>
          </a:xfrm>
          <a:prstGeom prst="rect">
            <a:avLst/>
          </a:prstGeom>
          <a:solidFill>
            <a:srgbClr val="7C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r>
              <a:rPr lang="en-GB" sz="1000" kern="0" dirty="0">
                <a:solidFill>
                  <a:prstClr val="white"/>
                </a:solidFill>
                <a:latin typeface="Tenorite" panose="00000500000000000000" pitchFamily="2" charset="0"/>
              </a:rPr>
              <a:t>Lattice Group Limited</a:t>
            </a:r>
            <a:endParaRPr lang="en-GB" sz="1000" i="1" kern="0" dirty="0">
              <a:solidFill>
                <a:prstClr val="white"/>
              </a:solidFill>
              <a:latin typeface="Tenorite" panose="00000500000000000000" pitchFamily="2" charset="0"/>
            </a:endParaRPr>
          </a:p>
        </p:txBody>
      </p:sp>
      <p:cxnSp>
        <p:nvCxnSpPr>
          <p:cNvPr id="23" name="Connector: Elbow 41">
            <a:extLst>
              <a:ext uri="{FF2B5EF4-FFF2-40B4-BE49-F238E27FC236}">
                <a16:creationId xmlns:a16="http://schemas.microsoft.com/office/drawing/2014/main" id="{5E2D280B-811F-AAEF-DDF5-34CB7BC56C63}"/>
              </a:ext>
            </a:extLst>
          </p:cNvPr>
          <p:cNvCxnSpPr>
            <a:cxnSpLocks/>
            <a:stCxn id="7" idx="0"/>
            <a:endCxn id="21" idx="2"/>
          </p:cNvCxnSpPr>
          <p:nvPr/>
        </p:nvCxnSpPr>
        <p:spPr>
          <a:xfrm rot="5400000" flipH="1" flipV="1">
            <a:off x="7398934" y="1479128"/>
            <a:ext cx="377948" cy="92654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40">
            <a:extLst>
              <a:ext uri="{FF2B5EF4-FFF2-40B4-BE49-F238E27FC236}">
                <a16:creationId xmlns:a16="http://schemas.microsoft.com/office/drawing/2014/main" id="{1D2C3F01-7EEA-6739-6493-21607949F129}"/>
              </a:ext>
            </a:extLst>
          </p:cNvPr>
          <p:cNvCxnSpPr>
            <a:cxnSpLocks/>
            <a:stCxn id="22" idx="2"/>
            <a:endCxn id="7" idx="0"/>
          </p:cNvCxnSpPr>
          <p:nvPr/>
        </p:nvCxnSpPr>
        <p:spPr>
          <a:xfrm rot="16200000" flipH="1">
            <a:off x="6360802" y="1367544"/>
            <a:ext cx="377948" cy="114971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D19ABEA-3CCB-A043-63A1-BD5ECFA8697E}"/>
              </a:ext>
            </a:extLst>
          </p:cNvPr>
          <p:cNvSpPr/>
          <p:nvPr/>
        </p:nvSpPr>
        <p:spPr>
          <a:xfrm>
            <a:off x="7569387" y="1844670"/>
            <a:ext cx="321198" cy="155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54492"/>
            <a:r>
              <a:rPr lang="en-GB" sz="849" kern="0" dirty="0">
                <a:solidFill>
                  <a:srgbClr val="575756"/>
                </a:solidFill>
                <a:latin typeface="Tenorite" panose="00000500000000000000" pitchFamily="2" charset="0"/>
              </a:rPr>
              <a:t>80%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30FC5F-69D1-3C03-3F7F-E1A43A15DF22}"/>
              </a:ext>
            </a:extLst>
          </p:cNvPr>
          <p:cNvSpPr/>
          <p:nvPr/>
        </p:nvSpPr>
        <p:spPr>
          <a:xfrm>
            <a:off x="6080086" y="1838839"/>
            <a:ext cx="422526" cy="14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54492"/>
            <a:r>
              <a:rPr lang="en-GB" sz="849" kern="0" dirty="0">
                <a:solidFill>
                  <a:srgbClr val="575756"/>
                </a:solidFill>
                <a:latin typeface="Tenorite" panose="00000500000000000000" pitchFamily="2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7359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1_Office Theme">
  <a:themeElements>
    <a:clrScheme name="Custom 147">
      <a:dk1>
        <a:srgbClr val="575756"/>
      </a:dk1>
      <a:lt1>
        <a:sysClr val="window" lastClr="FFFFFF"/>
      </a:lt1>
      <a:dk2>
        <a:srgbClr val="878787"/>
      </a:dk2>
      <a:lt2>
        <a:srgbClr val="DADADA"/>
      </a:lt2>
      <a:accent1>
        <a:srgbClr val="7CC400"/>
      </a:accent1>
      <a:accent2>
        <a:srgbClr val="007B34"/>
      </a:accent2>
      <a:accent3>
        <a:srgbClr val="00857A"/>
      </a:accent3>
      <a:accent4>
        <a:srgbClr val="004C9D"/>
      </a:accent4>
      <a:accent5>
        <a:srgbClr val="32C8FA"/>
      </a:accent5>
      <a:accent6>
        <a:srgbClr val="00B2A1"/>
      </a:accent6>
      <a:hlink>
        <a:srgbClr val="007B34"/>
      </a:hlink>
      <a:folHlink>
        <a:srgbClr val="007B34"/>
      </a:folHlink>
    </a:clrScheme>
    <a:fontScheme name="Custom 60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T Presentation Template (Tenorite)" id="{3DD8F90C-3718-42F7-8115-1168077B3710}" vid="{75975874-ADC1-400E-BCE2-3B13ED3544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F37798E58564D8951EF8ADDC55C64" ma:contentTypeVersion="4" ma:contentTypeDescription="Create a new document." ma:contentTypeScope="" ma:versionID="7d867c8b0762f61d41f1c8a24e1a71da">
  <xsd:schema xmlns:xsd="http://www.w3.org/2001/XMLSchema" xmlns:xs="http://www.w3.org/2001/XMLSchema" xmlns:p="http://schemas.microsoft.com/office/2006/metadata/properties" xmlns:ns2="e32d2fce-52c2-4c5b-b1b6-54f810588953" xmlns:ns3="29c379f3-28be-4dc6-a2d8-19b5ade4010a" xmlns:ns4="ec58a67f-860c-42e7-8d9a-5dcd7271bbbf" xmlns:ns5="9b04f8ca-3219-4297-b738-f3937c120e90" targetNamespace="http://schemas.microsoft.com/office/2006/metadata/properties" ma:root="true" ma:fieldsID="7818e3ee150c253807544f54724fb3d3" ns2:_="" ns3:_="" ns4:_="" ns5:_="">
    <xsd:import namespace="e32d2fce-52c2-4c5b-b1b6-54f810588953"/>
    <xsd:import namespace="29c379f3-28be-4dc6-a2d8-19b5ade4010a"/>
    <xsd:import namespace="ec58a67f-860c-42e7-8d9a-5dcd7271bbbf"/>
    <xsd:import namespace="9b04f8ca-3219-4297-b738-f3937c120e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Tag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d2fce-52c2-4c5b-b1b6-54f810588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Tags" ma:index="18" nillable="true" ma:displayName="Tags" ma:format="Dropdown" ma:internalName="Tag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C"/>
                    <xsd:enumeration value="DEF"/>
                    <xsd:enumeration value="GHI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379f3-28be-4dc6-a2d8-19b5ade401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8a67f-860c-42e7-8d9a-5dcd7271bbb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2f061d-5722-4abc-a673-2ff89f83de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4f8ca-3219-4297-b738-f3937c120e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2e77f1c-a372-4e3e-80a4-87644b2d6408}" ma:internalName="TaxCatchAll" ma:showField="CatchAllData" ma:web="9b04f8ca-3219-4297-b738-f3937c120e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e32d2fce-52c2-4c5b-b1b6-54f810588953" xsi:nil="true"/>
    <lcf76f155ced4ddcb4097134ff3c332f xmlns="ec58a67f-860c-42e7-8d9a-5dcd7271bbbf">
      <Terms xmlns="http://schemas.microsoft.com/office/infopath/2007/PartnerControls"/>
    </lcf76f155ced4ddcb4097134ff3c332f>
    <TaxCatchAll xmlns="9b04f8ca-3219-4297-b738-f3937c120e90" xsi:nil="true"/>
  </documentManagement>
</p:properties>
</file>

<file path=customXml/itemProps1.xml><?xml version="1.0" encoding="utf-8"?>
<ds:datastoreItem xmlns:ds="http://schemas.openxmlformats.org/officeDocument/2006/customXml" ds:itemID="{B3E8272D-D2A7-483F-8F73-004B1D4AAA3B}"/>
</file>

<file path=customXml/itemProps2.xml><?xml version="1.0" encoding="utf-8"?>
<ds:datastoreItem xmlns:ds="http://schemas.openxmlformats.org/officeDocument/2006/customXml" ds:itemID="{E4BBE7F6-4C34-48F5-BA4C-24EEF1C2C39A}"/>
</file>

<file path=customXml/itemProps3.xml><?xml version="1.0" encoding="utf-8"?>
<ds:datastoreItem xmlns:ds="http://schemas.openxmlformats.org/officeDocument/2006/customXml" ds:itemID="{17D7398B-A4E3-4B51-8AD1-77E6BFAEB85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Tenorite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Barnes (National Gas)</dc:creator>
  <cp:lastModifiedBy>Magda Barnes (National Gas)</cp:lastModifiedBy>
  <cp:revision>1</cp:revision>
  <dcterms:created xsi:type="dcterms:W3CDTF">2024-05-14T10:09:56Z</dcterms:created>
  <dcterms:modified xsi:type="dcterms:W3CDTF">2024-05-14T10:29:45Z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0x010100DD3F37798E58564D8951EF8ADDC55C64</vt:lpwstr>
  </property>
</Properties>
</file>