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1471389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7A"/>
    <a:srgbClr val="7CC400"/>
    <a:srgbClr val="00B6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443767-C2FB-4ADF-807B-557EBA9E604F}" v="2" dt="2024-05-14T10:07:05.0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da Barnes (National Gas)" userId="b3fcbacf-efb1-4fd8-b3b6-1d1e8a38d68e" providerId="ADAL" clId="{58443767-C2FB-4ADF-807B-557EBA9E604F}"/>
    <pc:docChg chg="delSld modSld">
      <pc:chgData name="Magda Barnes (National Gas)" userId="b3fcbacf-efb1-4fd8-b3b6-1d1e8a38d68e" providerId="ADAL" clId="{58443767-C2FB-4ADF-807B-557EBA9E604F}" dt="2024-05-14T10:07:17.832" v="6" actId="14100"/>
      <pc:docMkLst>
        <pc:docMk/>
      </pc:docMkLst>
      <pc:sldChg chg="modSp del mod">
        <pc:chgData name="Magda Barnes (National Gas)" userId="b3fcbacf-efb1-4fd8-b3b6-1d1e8a38d68e" providerId="ADAL" clId="{58443767-C2FB-4ADF-807B-557EBA9E604F}" dt="2024-05-14T10:07:13.823" v="5" actId="47"/>
        <pc:sldMkLst>
          <pc:docMk/>
          <pc:sldMk cId="368150493" sldId="2147138964"/>
        </pc:sldMkLst>
        <pc:spChg chg="mod">
          <ac:chgData name="Magda Barnes (National Gas)" userId="b3fcbacf-efb1-4fd8-b3b6-1d1e8a38d68e" providerId="ADAL" clId="{58443767-C2FB-4ADF-807B-557EBA9E604F}" dt="2024-05-14T10:06:55.757" v="1" actId="255"/>
          <ac:spMkLst>
            <pc:docMk/>
            <pc:sldMk cId="368150493" sldId="2147138964"/>
            <ac:spMk id="56" creationId="{F5B65ADB-334A-467C-B0BB-9F4DA2F9ED01}"/>
          </ac:spMkLst>
        </pc:spChg>
        <pc:graphicFrameChg chg="mod">
          <ac:chgData name="Magda Barnes (National Gas)" userId="b3fcbacf-efb1-4fd8-b3b6-1d1e8a38d68e" providerId="ADAL" clId="{58443767-C2FB-4ADF-807B-557EBA9E604F}" dt="2024-05-14T10:06:50.952" v="0" actId="255"/>
          <ac:graphicFrameMkLst>
            <pc:docMk/>
            <pc:sldMk cId="368150493" sldId="2147138964"/>
            <ac:graphicFrameMk id="6" creationId="{90DBD182-E6F2-4E79-B4B7-6777DE8FB269}"/>
          </ac:graphicFrameMkLst>
        </pc:graphicFrameChg>
      </pc:sldChg>
      <pc:sldChg chg="modSp mod">
        <pc:chgData name="Magda Barnes (National Gas)" userId="b3fcbacf-efb1-4fd8-b3b6-1d1e8a38d68e" providerId="ADAL" clId="{58443767-C2FB-4ADF-807B-557EBA9E604F}" dt="2024-05-14T10:07:17.832" v="6" actId="14100"/>
        <pc:sldMkLst>
          <pc:docMk/>
          <pc:sldMk cId="2461237410" sldId="2147138965"/>
        </pc:sldMkLst>
        <pc:spChg chg="mod">
          <ac:chgData name="Magda Barnes (National Gas)" userId="b3fcbacf-efb1-4fd8-b3b6-1d1e8a38d68e" providerId="ADAL" clId="{58443767-C2FB-4ADF-807B-557EBA9E604F}" dt="2024-05-14T10:07:09.384" v="4" actId="255"/>
          <ac:spMkLst>
            <pc:docMk/>
            <pc:sldMk cId="2461237410" sldId="2147138965"/>
            <ac:spMk id="56" creationId="{F5B65ADB-334A-467C-B0BB-9F4DA2F9ED01}"/>
          </ac:spMkLst>
        </pc:spChg>
        <pc:graphicFrameChg chg="mod">
          <ac:chgData name="Magda Barnes (National Gas)" userId="b3fcbacf-efb1-4fd8-b3b6-1d1e8a38d68e" providerId="ADAL" clId="{58443767-C2FB-4ADF-807B-557EBA9E604F}" dt="2024-05-14T10:07:17.832" v="6" actId="14100"/>
          <ac:graphicFrameMkLst>
            <pc:docMk/>
            <pc:sldMk cId="2461237410" sldId="2147138965"/>
            <ac:graphicFrameMk id="4" creationId="{ED82F0ED-D275-C092-F0B6-E27404EC2BB3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nationalgasteam.sharepoint.com/sites/GRP-INT-UK-Gas-TransmissionMetering-treasury-G-T/Shared%20Documents/General/03.%20Front%20Office/DCM/Website/Maturity%20Profile%20FY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Sheet1!$K$5</c:f>
              <c:strCache>
                <c:ptCount val="1"/>
                <c:pt idx="0">
                  <c:v>Fixed Rate Bonds</c:v>
                </c:pt>
              </c:strCache>
            </c:strRef>
          </c:tx>
          <c:spPr>
            <a:solidFill>
              <a:srgbClr val="00857A"/>
            </a:solidFill>
            <a:ln>
              <a:noFill/>
            </a:ln>
            <a:effectLst/>
          </c:spPr>
          <c:invertIfNegative val="0"/>
          <c:cat>
            <c:strRef>
              <c:f>Sheet1!$L$4:$AK$4</c:f>
              <c:strCache>
                <c:ptCount val="26"/>
                <c:pt idx="0">
                  <c:v>FY2025</c:v>
                </c:pt>
                <c:pt idx="1">
                  <c:v>FY2026</c:v>
                </c:pt>
                <c:pt idx="2">
                  <c:v>FY2027</c:v>
                </c:pt>
                <c:pt idx="3">
                  <c:v>FY2028</c:v>
                </c:pt>
                <c:pt idx="4">
                  <c:v>FY2029</c:v>
                </c:pt>
                <c:pt idx="5">
                  <c:v>FY2030</c:v>
                </c:pt>
                <c:pt idx="6">
                  <c:v>FY2031</c:v>
                </c:pt>
                <c:pt idx="7">
                  <c:v>FY2032</c:v>
                </c:pt>
                <c:pt idx="8">
                  <c:v>FY2033</c:v>
                </c:pt>
                <c:pt idx="9">
                  <c:v>FY2034</c:v>
                </c:pt>
                <c:pt idx="10">
                  <c:v>FY2035</c:v>
                </c:pt>
                <c:pt idx="11">
                  <c:v>FY2036</c:v>
                </c:pt>
                <c:pt idx="12">
                  <c:v>FY2037</c:v>
                </c:pt>
                <c:pt idx="13">
                  <c:v>FY2038</c:v>
                </c:pt>
                <c:pt idx="14">
                  <c:v>FY2039</c:v>
                </c:pt>
                <c:pt idx="15">
                  <c:v>FY2040</c:v>
                </c:pt>
                <c:pt idx="16">
                  <c:v>FY2041</c:v>
                </c:pt>
                <c:pt idx="17">
                  <c:v>FY2042</c:v>
                </c:pt>
                <c:pt idx="18">
                  <c:v>FY2043</c:v>
                </c:pt>
                <c:pt idx="19">
                  <c:v>FY2044</c:v>
                </c:pt>
                <c:pt idx="20">
                  <c:v>FY2045</c:v>
                </c:pt>
                <c:pt idx="21">
                  <c:v>FY2046</c:v>
                </c:pt>
                <c:pt idx="22">
                  <c:v>FY2047</c:v>
                </c:pt>
                <c:pt idx="23">
                  <c:v>FY2048</c:v>
                </c:pt>
                <c:pt idx="24">
                  <c:v>…</c:v>
                </c:pt>
                <c:pt idx="25">
                  <c:v>FY2053</c:v>
                </c:pt>
              </c:strCache>
            </c:strRef>
          </c:cat>
          <c:val>
            <c:numRef>
              <c:f>Sheet1!$L$5:$AK$5</c:f>
              <c:numCache>
                <c:formatCode>"£"#,##0</c:formatCode>
                <c:ptCount val="26"/>
                <c:pt idx="0">
                  <c:v>82.141000000000005</c:v>
                </c:pt>
                <c:pt idx="1">
                  <c:v>16.280999999999999</c:v>
                </c:pt>
                <c:pt idx="2">
                  <c:v>0</c:v>
                </c:pt>
                <c:pt idx="3">
                  <c:v>30.366831322374278</c:v>
                </c:pt>
                <c:pt idx="4">
                  <c:v>50</c:v>
                </c:pt>
                <c:pt idx="5">
                  <c:v>0</c:v>
                </c:pt>
                <c:pt idx="6">
                  <c:v>727.46003248696252</c:v>
                </c:pt>
                <c:pt idx="7">
                  <c:v>0</c:v>
                </c:pt>
                <c:pt idx="8">
                  <c:v>250</c:v>
                </c:pt>
                <c:pt idx="9">
                  <c:v>0</c:v>
                </c:pt>
                <c:pt idx="10">
                  <c:v>0</c:v>
                </c:pt>
                <c:pt idx="11">
                  <c:v>250</c:v>
                </c:pt>
                <c:pt idx="12">
                  <c:v>0</c:v>
                </c:pt>
                <c:pt idx="13">
                  <c:v>0</c:v>
                </c:pt>
                <c:pt idx="14">
                  <c:v>44.381999999999998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250</c:v>
                </c:pt>
                <c:pt idx="19">
                  <c:v>10.244999999999999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2A-4889-B066-EF837BDBD8BE}"/>
            </c:ext>
          </c:extLst>
        </c:ser>
        <c:ser>
          <c:idx val="1"/>
          <c:order val="1"/>
          <c:tx>
            <c:strRef>
              <c:f>Sheet1!$K$6</c:f>
              <c:strCache>
                <c:ptCount val="1"/>
                <c:pt idx="0">
                  <c:v>Inflation-linked Bonds</c:v>
                </c:pt>
              </c:strCache>
            </c:strRef>
          </c:tx>
          <c:spPr>
            <a:solidFill>
              <a:srgbClr val="7CC400"/>
            </a:solidFill>
            <a:ln>
              <a:noFill/>
            </a:ln>
            <a:effectLst/>
          </c:spPr>
          <c:invertIfNegative val="0"/>
          <c:cat>
            <c:strRef>
              <c:f>Sheet1!$L$4:$AK$4</c:f>
              <c:strCache>
                <c:ptCount val="26"/>
                <c:pt idx="0">
                  <c:v>FY2025</c:v>
                </c:pt>
                <c:pt idx="1">
                  <c:v>FY2026</c:v>
                </c:pt>
                <c:pt idx="2">
                  <c:v>FY2027</c:v>
                </c:pt>
                <c:pt idx="3">
                  <c:v>FY2028</c:v>
                </c:pt>
                <c:pt idx="4">
                  <c:v>FY2029</c:v>
                </c:pt>
                <c:pt idx="5">
                  <c:v>FY2030</c:v>
                </c:pt>
                <c:pt idx="6">
                  <c:v>FY2031</c:v>
                </c:pt>
                <c:pt idx="7">
                  <c:v>FY2032</c:v>
                </c:pt>
                <c:pt idx="8">
                  <c:v>FY2033</c:v>
                </c:pt>
                <c:pt idx="9">
                  <c:v>FY2034</c:v>
                </c:pt>
                <c:pt idx="10">
                  <c:v>FY2035</c:v>
                </c:pt>
                <c:pt idx="11">
                  <c:v>FY2036</c:v>
                </c:pt>
                <c:pt idx="12">
                  <c:v>FY2037</c:v>
                </c:pt>
                <c:pt idx="13">
                  <c:v>FY2038</c:v>
                </c:pt>
                <c:pt idx="14">
                  <c:v>FY2039</c:v>
                </c:pt>
                <c:pt idx="15">
                  <c:v>FY2040</c:v>
                </c:pt>
                <c:pt idx="16">
                  <c:v>FY2041</c:v>
                </c:pt>
                <c:pt idx="17">
                  <c:v>FY2042</c:v>
                </c:pt>
                <c:pt idx="18">
                  <c:v>FY2043</c:v>
                </c:pt>
                <c:pt idx="19">
                  <c:v>FY2044</c:v>
                </c:pt>
                <c:pt idx="20">
                  <c:v>FY2045</c:v>
                </c:pt>
                <c:pt idx="21">
                  <c:v>FY2046</c:v>
                </c:pt>
                <c:pt idx="22">
                  <c:v>FY2047</c:v>
                </c:pt>
                <c:pt idx="23">
                  <c:v>FY2048</c:v>
                </c:pt>
                <c:pt idx="24">
                  <c:v>…</c:v>
                </c:pt>
                <c:pt idx="25">
                  <c:v>FY2053</c:v>
                </c:pt>
              </c:strCache>
            </c:strRef>
          </c:cat>
          <c:val>
            <c:numRef>
              <c:f>Sheet1!$L$6:$AK$6</c:f>
              <c:numCache>
                <c:formatCode>"£"#,##0</c:formatCode>
                <c:ptCount val="2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1459.6321458799998</c:v>
                </c:pt>
                <c:pt idx="13">
                  <c:v>595.07982573000004</c:v>
                </c:pt>
                <c:pt idx="14">
                  <c:v>0</c:v>
                </c:pt>
                <c:pt idx="15">
                  <c:v>188.92323497000001</c:v>
                </c:pt>
                <c:pt idx="16">
                  <c:v>0</c:v>
                </c:pt>
                <c:pt idx="17">
                  <c:v>55.61699436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223.31772709999998</c:v>
                </c:pt>
                <c:pt idx="23">
                  <c:v>0</c:v>
                </c:pt>
                <c:pt idx="24">
                  <c:v>0</c:v>
                </c:pt>
                <c:pt idx="25">
                  <c:v>139.47065934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2A-4889-B066-EF837BDBD8BE}"/>
            </c:ext>
          </c:extLst>
        </c:ser>
        <c:ser>
          <c:idx val="2"/>
          <c:order val="2"/>
          <c:tx>
            <c:strRef>
              <c:f>Sheet1!$K$7</c:f>
              <c:strCache>
                <c:ptCount val="1"/>
                <c:pt idx="0">
                  <c:v>Bank Loans</c:v>
                </c:pt>
              </c:strCache>
            </c:strRef>
          </c:tx>
          <c:spPr>
            <a:solidFill>
              <a:srgbClr val="00B6A1"/>
            </a:solidFill>
            <a:ln>
              <a:noFill/>
            </a:ln>
            <a:effectLst/>
          </c:spPr>
          <c:invertIfNegative val="0"/>
          <c:cat>
            <c:strRef>
              <c:f>Sheet1!$L$4:$AK$4</c:f>
              <c:strCache>
                <c:ptCount val="26"/>
                <c:pt idx="0">
                  <c:v>FY2025</c:v>
                </c:pt>
                <c:pt idx="1">
                  <c:v>FY2026</c:v>
                </c:pt>
                <c:pt idx="2">
                  <c:v>FY2027</c:v>
                </c:pt>
                <c:pt idx="3">
                  <c:v>FY2028</c:v>
                </c:pt>
                <c:pt idx="4">
                  <c:v>FY2029</c:v>
                </c:pt>
                <c:pt idx="5">
                  <c:v>FY2030</c:v>
                </c:pt>
                <c:pt idx="6">
                  <c:v>FY2031</c:v>
                </c:pt>
                <c:pt idx="7">
                  <c:v>FY2032</c:v>
                </c:pt>
                <c:pt idx="8">
                  <c:v>FY2033</c:v>
                </c:pt>
                <c:pt idx="9">
                  <c:v>FY2034</c:v>
                </c:pt>
                <c:pt idx="10">
                  <c:v>FY2035</c:v>
                </c:pt>
                <c:pt idx="11">
                  <c:v>FY2036</c:v>
                </c:pt>
                <c:pt idx="12">
                  <c:v>FY2037</c:v>
                </c:pt>
                <c:pt idx="13">
                  <c:v>FY2038</c:v>
                </c:pt>
                <c:pt idx="14">
                  <c:v>FY2039</c:v>
                </c:pt>
                <c:pt idx="15">
                  <c:v>FY2040</c:v>
                </c:pt>
                <c:pt idx="16">
                  <c:v>FY2041</c:v>
                </c:pt>
                <c:pt idx="17">
                  <c:v>FY2042</c:v>
                </c:pt>
                <c:pt idx="18">
                  <c:v>FY2043</c:v>
                </c:pt>
                <c:pt idx="19">
                  <c:v>FY2044</c:v>
                </c:pt>
                <c:pt idx="20">
                  <c:v>FY2045</c:v>
                </c:pt>
                <c:pt idx="21">
                  <c:v>FY2046</c:v>
                </c:pt>
                <c:pt idx="22">
                  <c:v>FY2047</c:v>
                </c:pt>
                <c:pt idx="23">
                  <c:v>FY2048</c:v>
                </c:pt>
                <c:pt idx="24">
                  <c:v>…</c:v>
                </c:pt>
                <c:pt idx="25">
                  <c:v>FY2053</c:v>
                </c:pt>
              </c:strCache>
            </c:strRef>
          </c:cat>
          <c:val>
            <c:numRef>
              <c:f>Sheet1!$L$7:$AK$7</c:f>
              <c:numCache>
                <c:formatCode>"£"#,##0</c:formatCode>
                <c:ptCount val="26"/>
                <c:pt idx="0">
                  <c:v>0</c:v>
                </c:pt>
                <c:pt idx="1">
                  <c:v>211.47499999999999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62A-4889-B066-EF837BDBD8BE}"/>
            </c:ext>
          </c:extLst>
        </c:ser>
        <c:ser>
          <c:idx val="3"/>
          <c:order val="3"/>
          <c:tx>
            <c:strRef>
              <c:f>Sheet1!$K$8</c:f>
              <c:strCache>
                <c:ptCount val="1"/>
                <c:pt idx="0">
                  <c:v>Other Loans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Sheet1!$L$4:$AK$4</c:f>
              <c:strCache>
                <c:ptCount val="26"/>
                <c:pt idx="0">
                  <c:v>FY2025</c:v>
                </c:pt>
                <c:pt idx="1">
                  <c:v>FY2026</c:v>
                </c:pt>
                <c:pt idx="2">
                  <c:v>FY2027</c:v>
                </c:pt>
                <c:pt idx="3">
                  <c:v>FY2028</c:v>
                </c:pt>
                <c:pt idx="4">
                  <c:v>FY2029</c:v>
                </c:pt>
                <c:pt idx="5">
                  <c:v>FY2030</c:v>
                </c:pt>
                <c:pt idx="6">
                  <c:v>FY2031</c:v>
                </c:pt>
                <c:pt idx="7">
                  <c:v>FY2032</c:v>
                </c:pt>
                <c:pt idx="8">
                  <c:v>FY2033</c:v>
                </c:pt>
                <c:pt idx="9">
                  <c:v>FY2034</c:v>
                </c:pt>
                <c:pt idx="10">
                  <c:v>FY2035</c:v>
                </c:pt>
                <c:pt idx="11">
                  <c:v>FY2036</c:v>
                </c:pt>
                <c:pt idx="12">
                  <c:v>FY2037</c:v>
                </c:pt>
                <c:pt idx="13">
                  <c:v>FY2038</c:v>
                </c:pt>
                <c:pt idx="14">
                  <c:v>FY2039</c:v>
                </c:pt>
                <c:pt idx="15">
                  <c:v>FY2040</c:v>
                </c:pt>
                <c:pt idx="16">
                  <c:v>FY2041</c:v>
                </c:pt>
                <c:pt idx="17">
                  <c:v>FY2042</c:v>
                </c:pt>
                <c:pt idx="18">
                  <c:v>FY2043</c:v>
                </c:pt>
                <c:pt idx="19">
                  <c:v>FY2044</c:v>
                </c:pt>
                <c:pt idx="20">
                  <c:v>FY2045</c:v>
                </c:pt>
                <c:pt idx="21">
                  <c:v>FY2046</c:v>
                </c:pt>
                <c:pt idx="22">
                  <c:v>FY2047</c:v>
                </c:pt>
                <c:pt idx="23">
                  <c:v>FY2048</c:v>
                </c:pt>
                <c:pt idx="24">
                  <c:v>…</c:v>
                </c:pt>
                <c:pt idx="25">
                  <c:v>FY2053</c:v>
                </c:pt>
              </c:strCache>
            </c:strRef>
          </c:cat>
          <c:val>
            <c:numRef>
              <c:f>Sheet1!$L$8:$AK$8</c:f>
              <c:numCache>
                <c:formatCode>"£"#,##0</c:formatCode>
                <c:ptCount val="2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52.348072805699658</c:v>
                </c:pt>
                <c:pt idx="5">
                  <c:v>52.348072805699658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62A-4889-B066-EF837BDBD8BE}"/>
            </c:ext>
          </c:extLst>
        </c:ser>
        <c:ser>
          <c:idx val="4"/>
          <c:order val="4"/>
          <c:tx>
            <c:strRef>
              <c:f>Sheet1!$K$9</c:f>
              <c:strCache>
                <c:ptCount val="1"/>
                <c:pt idx="0">
                  <c:v>MidCo Bank Loans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Sheet1!$L$4:$AK$4</c:f>
              <c:strCache>
                <c:ptCount val="26"/>
                <c:pt idx="0">
                  <c:v>FY2025</c:v>
                </c:pt>
                <c:pt idx="1">
                  <c:v>FY2026</c:v>
                </c:pt>
                <c:pt idx="2">
                  <c:v>FY2027</c:v>
                </c:pt>
                <c:pt idx="3">
                  <c:v>FY2028</c:v>
                </c:pt>
                <c:pt idx="4">
                  <c:v>FY2029</c:v>
                </c:pt>
                <c:pt idx="5">
                  <c:v>FY2030</c:v>
                </c:pt>
                <c:pt idx="6">
                  <c:v>FY2031</c:v>
                </c:pt>
                <c:pt idx="7">
                  <c:v>FY2032</c:v>
                </c:pt>
                <c:pt idx="8">
                  <c:v>FY2033</c:v>
                </c:pt>
                <c:pt idx="9">
                  <c:v>FY2034</c:v>
                </c:pt>
                <c:pt idx="10">
                  <c:v>FY2035</c:v>
                </c:pt>
                <c:pt idx="11">
                  <c:v>FY2036</c:v>
                </c:pt>
                <c:pt idx="12">
                  <c:v>FY2037</c:v>
                </c:pt>
                <c:pt idx="13">
                  <c:v>FY2038</c:v>
                </c:pt>
                <c:pt idx="14">
                  <c:v>FY2039</c:v>
                </c:pt>
                <c:pt idx="15">
                  <c:v>FY2040</c:v>
                </c:pt>
                <c:pt idx="16">
                  <c:v>FY2041</c:v>
                </c:pt>
                <c:pt idx="17">
                  <c:v>FY2042</c:v>
                </c:pt>
                <c:pt idx="18">
                  <c:v>FY2043</c:v>
                </c:pt>
                <c:pt idx="19">
                  <c:v>FY2044</c:v>
                </c:pt>
                <c:pt idx="20">
                  <c:v>FY2045</c:v>
                </c:pt>
                <c:pt idx="21">
                  <c:v>FY2046</c:v>
                </c:pt>
                <c:pt idx="22">
                  <c:v>FY2047</c:v>
                </c:pt>
                <c:pt idx="23">
                  <c:v>FY2048</c:v>
                </c:pt>
                <c:pt idx="24">
                  <c:v>…</c:v>
                </c:pt>
                <c:pt idx="25">
                  <c:v>FY2053</c:v>
                </c:pt>
              </c:strCache>
            </c:strRef>
          </c:cat>
          <c:val>
            <c:numRef>
              <c:f>Sheet1!$L$9:$AK$9</c:f>
              <c:numCache>
                <c:formatCode>"£"#,##0</c:formatCode>
                <c:ptCount val="2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1754.9024200199999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62A-4889-B066-EF837BDBD8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85355488"/>
        <c:axId val="1885356208"/>
      </c:barChart>
      <c:catAx>
        <c:axId val="1885355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enorite" panose="00000500000000000000" pitchFamily="2" charset="0"/>
                <a:ea typeface="+mn-ea"/>
                <a:cs typeface="+mn-cs"/>
              </a:defRPr>
            </a:pPr>
            <a:endParaRPr lang="en-US"/>
          </a:p>
        </c:txPr>
        <c:crossAx val="1885356208"/>
        <c:crosses val="autoZero"/>
        <c:auto val="1"/>
        <c:lblAlgn val="ctr"/>
        <c:lblOffset val="100"/>
        <c:noMultiLvlLbl val="0"/>
      </c:catAx>
      <c:valAx>
        <c:axId val="1885356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enorite" panose="00000500000000000000" pitchFamily="2" charset="0"/>
                    <a:ea typeface="+mn-ea"/>
                    <a:cs typeface="+mn-cs"/>
                  </a:defRPr>
                </a:pPr>
                <a:r>
                  <a:rPr lang="en-GB"/>
                  <a:t>£m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5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enorite" panose="00000500000000000000" pitchFamily="2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£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enorite" panose="00000500000000000000" pitchFamily="2" charset="0"/>
                <a:ea typeface="+mn-ea"/>
                <a:cs typeface="+mn-cs"/>
              </a:defRPr>
            </a:pPr>
            <a:endParaRPr lang="en-US"/>
          </a:p>
        </c:txPr>
        <c:crossAx val="1885355488"/>
        <c:crosses val="autoZero"/>
        <c:crossBetween val="between"/>
        <c:majorUnit val="4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enorite" panose="00000500000000000000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00">
          <a:latin typeface="Tenorite" panose="00000500000000000000" pitchFamily="2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12AC2-3881-42CE-BD3F-8BCD52EEC1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AE8612-ED72-41BC-8257-A3E7763518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A82F2E-64EC-4A5F-8D8D-5D821E627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7B8-3FEB-486A-998D-4EA558EDE95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F4631-94FC-474D-B345-E9D1832C6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92DF2-AB63-45DA-9B58-69C873EF9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1B1A-B55E-4A61-81B9-70F32E91C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714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25891-FDD0-42C5-B986-E77E4FE6D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5D56E2-C7E3-4D7B-8E99-93D40A8A68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85E5D-2861-4D4E-9E2B-2FF2FEDB2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7B8-3FEB-486A-998D-4EA558EDE95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96232-7933-467B-AC20-125A07534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79DF9-BE8F-4107-B6D0-680D2576A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1B1A-B55E-4A61-81B9-70F32E91C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894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AB286B-7938-4663-A30C-5C529634DE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44511F-950F-42B0-B692-66777FACFF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3844A-C80F-4A69-9DC6-48AB5F729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7B8-3FEB-486A-998D-4EA558EDE95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12544F-0528-4DF5-99D5-FCF7A0589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06A3A-6457-430B-B1AB-C06D46A22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1B1A-B55E-4A61-81B9-70F32E91C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42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B234D-D752-4C2E-B68E-D5491540A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F4BDE-EF05-4A56-835E-607EA50B9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B50CA9-90C7-4916-9C4D-36FFF9308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7B8-3FEB-486A-998D-4EA558EDE95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E547B5-965C-4F3C-8F5A-7CEE7EFFC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55A7F-C0E4-4181-B49D-6F9374B9D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1B1A-B55E-4A61-81B9-70F32E91C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210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01551-3160-4574-993D-DE41A6068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1C15FF-8AE2-4A0A-9BB8-4B86BECC8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BD231-AEE6-4407-8F64-3EEFDC430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7B8-3FEB-486A-998D-4EA558EDE95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77302-258B-480A-95FA-01FF24E4A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ADEC3-FF42-49B4-AEE5-EE0E02BDE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1B1A-B55E-4A61-81B9-70F32E91C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388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289ED-6533-4340-8410-553B2B1D0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2321B-D19F-4521-A73D-B407A7CB6C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EE0EFF-DF57-4847-9C9F-F63D73E525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116360-8B13-4559-BA75-3179EA083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7B8-3FEB-486A-998D-4EA558EDE95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68C018-07B1-46EC-B41F-9DA7104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2C7B8D-8E20-4CD6-9098-1EFEABBF8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1B1A-B55E-4A61-81B9-70F32E91C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163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7CBDA-2DA0-4CBB-980E-0AC4F1FE4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7A0231-A8C8-4036-865C-B0755FA11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48117E-CFB5-4BCA-BDD2-0DDA06D8AD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5DBA1F-D7F4-4DD3-94F5-A470541C61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84B78B-A963-4C2A-B0B6-15043D6D05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9A3C6D-3469-44BC-BCF3-A817A0581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7B8-3FEB-486A-998D-4EA558EDE95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00D437-4987-44D2-A694-DCA7F024D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B54957-9D48-465C-8492-D63609A96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1B1A-B55E-4A61-81B9-70F32E91C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266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EBCF6-7D57-4993-990C-3770B4459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739866-0CCF-4EC6-B562-CA02B9594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7B8-3FEB-486A-998D-4EA558EDE95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47EAF4-CD6C-4372-A60A-27F528415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E73DD0-8B0E-4D36-A1E5-B5F9B898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1B1A-B55E-4A61-81B9-70F32E91C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441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E04B77-BE73-43A8-978F-0B2E0D6EA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7B8-3FEB-486A-998D-4EA558EDE95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BCF7FF-20A8-48F9-BB66-59FB8F5D3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8580F2-1E6F-45CF-87A5-0392F1CD6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1B1A-B55E-4A61-81B9-70F32E91C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564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F4BF5-2FAB-4BEC-95B3-C4D052991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516D8-F4FF-4A57-AC35-AAA152E2F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2DF792-DE17-49FA-A470-E93CF39BFD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496012-7243-438C-ABAC-102F163C9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7B8-3FEB-486A-998D-4EA558EDE95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3D5017-6704-4763-8A16-CBCEAE1B0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4170C-1E72-4188-A4EA-3133E5E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1B1A-B55E-4A61-81B9-70F32E91C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132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86E0E-CFF2-47BB-8E91-901CFA6B6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7119FA-B12D-459A-A4AC-12BCCEDF0E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6F50C7-ED76-4DE3-8767-2C18F71523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E670D9-C3C7-497B-B03F-738A3755E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F7B8-3FEB-486A-998D-4EA558EDE95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B89759-C284-4179-9B95-E91ECE5FF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ECE95-3A81-4310-A8CD-DEECC5D10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1B1A-B55E-4A61-81B9-70F32E91C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314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5B93DF-5BD8-40B1-AF79-B5407F8FD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0C788F-152B-4052-AE4D-645970ADC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849C6-76B9-4B37-AA4D-AC1A0D191A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8F7B8-3FEB-486A-998D-4EA558EDE95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018A4-F1E5-42E2-A871-1BCB69DF2E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A64EF2-1A8E-446F-BA72-0DA1EB968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01B1A-B55E-4A61-81B9-70F32E91C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604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1637301" y="6297456"/>
            <a:ext cx="141703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fld id="{C4F57896-2559-C646-906E-162BBE2534B7}" type="slidenum">
              <a:rPr lang="en-GB" sz="1001" b="1" spc="-15">
                <a:solidFill>
                  <a:srgbClr val="00B6A1"/>
                </a:solidFill>
                <a:latin typeface="Calibri"/>
                <a:cs typeface="Calibri"/>
              </a:rPr>
              <a:pPr marL="7701">
                <a:spcBef>
                  <a:spcPts val="58"/>
                </a:spcBef>
              </a:pPr>
              <a:t>1</a:t>
            </a:fld>
            <a:endParaRPr sz="1001">
              <a:solidFill>
                <a:srgbClr val="00B6A1"/>
              </a:solidFill>
              <a:latin typeface="Calibri"/>
              <a:cs typeface="Calibri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5B65ADB-334A-467C-B0BB-9F4DA2F9ED01}"/>
              </a:ext>
            </a:extLst>
          </p:cNvPr>
          <p:cNvSpPr/>
          <p:nvPr/>
        </p:nvSpPr>
        <p:spPr>
          <a:xfrm>
            <a:off x="732383" y="549365"/>
            <a:ext cx="298678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13" fontAlgn="base">
              <a:spcBef>
                <a:spcPct val="0"/>
              </a:spcBef>
              <a:spcAft>
                <a:spcPts val="800"/>
              </a:spcAft>
              <a:buClr>
                <a:srgbClr val="535659"/>
              </a:buClr>
            </a:pPr>
            <a:r>
              <a:rPr lang="en-GB" sz="1500" b="1" dirty="0">
                <a:solidFill>
                  <a:srgbClr val="00BFB3"/>
                </a:solidFill>
                <a:latin typeface="Tenorite" panose="00000500000000000000" pitchFamily="2" charset="0"/>
              </a:rPr>
              <a:t>Maturity Profile by Financial Year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36E6569-2118-4754-BF58-D008C914643C}"/>
              </a:ext>
            </a:extLst>
          </p:cNvPr>
          <p:cNvSpPr txBox="1"/>
          <p:nvPr/>
        </p:nvSpPr>
        <p:spPr>
          <a:xfrm>
            <a:off x="478464" y="6162714"/>
            <a:ext cx="1085584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i="1" dirty="0">
                <a:solidFill>
                  <a:srgbClr val="373A36"/>
                </a:solidFill>
                <a:effectLst/>
                <a:latin typeface="Tenorite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Notes: Maturity profile by Financial Year and instrument type. RPI-linked bonds with accretion up to </a:t>
            </a:r>
            <a:r>
              <a:rPr lang="en-GB" sz="1100" i="1" dirty="0">
                <a:solidFill>
                  <a:srgbClr val="373A36"/>
                </a:solidFill>
                <a:latin typeface="Tenorite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29</a:t>
            </a:r>
            <a:r>
              <a:rPr lang="en-GB" sz="1100" i="1" dirty="0">
                <a:solidFill>
                  <a:srgbClr val="373A36"/>
                </a:solidFill>
                <a:effectLst/>
                <a:latin typeface="Tenorite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100" i="1" dirty="0">
                <a:solidFill>
                  <a:srgbClr val="373A36"/>
                </a:solidFill>
                <a:latin typeface="Tenorite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Mar</a:t>
            </a:r>
            <a:r>
              <a:rPr lang="en-GB" sz="1100" i="1" dirty="0">
                <a:solidFill>
                  <a:srgbClr val="373A36"/>
                </a:solidFill>
                <a:effectLst/>
                <a:latin typeface="Tenorite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2024. Excluding undrawn facilities. Non-GBP debt has been translated at the spot rate and not reflective of accounting fair values and other adjustments</a:t>
            </a: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D82F0ED-D275-C092-F0B6-E27404EC2B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1339902"/>
              </p:ext>
            </p:extLst>
          </p:nvPr>
        </p:nvGraphicFramePr>
        <p:xfrm>
          <a:off x="580293" y="1025236"/>
          <a:ext cx="10855842" cy="4935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1237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3F37798E58564D8951EF8ADDC55C64" ma:contentTypeVersion="4" ma:contentTypeDescription="Create a new document." ma:contentTypeScope="" ma:versionID="7d867c8b0762f61d41f1c8a24e1a71da">
  <xsd:schema xmlns:xsd="http://www.w3.org/2001/XMLSchema" xmlns:xs="http://www.w3.org/2001/XMLSchema" xmlns:p="http://schemas.microsoft.com/office/2006/metadata/properties" xmlns:ns2="e32d2fce-52c2-4c5b-b1b6-54f810588953" xmlns:ns3="29c379f3-28be-4dc6-a2d8-19b5ade4010a" xmlns:ns4="ec58a67f-860c-42e7-8d9a-5dcd7271bbbf" xmlns:ns5="9b04f8ca-3219-4297-b738-f3937c120e90" targetNamespace="http://schemas.microsoft.com/office/2006/metadata/properties" ma:root="true" ma:fieldsID="7818e3ee150c253807544f54724fb3d3" ns2:_="" ns3:_="" ns4:_="" ns5:_="">
    <xsd:import namespace="e32d2fce-52c2-4c5b-b1b6-54f810588953"/>
    <xsd:import namespace="29c379f3-28be-4dc6-a2d8-19b5ade4010a"/>
    <xsd:import namespace="ec58a67f-860c-42e7-8d9a-5dcd7271bbbf"/>
    <xsd:import namespace="9b04f8ca-3219-4297-b738-f3937c120e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Tags" minOccurs="0"/>
                <xsd:element ref="ns2:MediaServiceObjectDetectorVersions" minOccurs="0"/>
                <xsd:element ref="ns2:MediaServiceSearchProperties" minOccurs="0"/>
                <xsd:element ref="ns4:lcf76f155ced4ddcb4097134ff3c332f" minOccurs="0"/>
                <xsd:element ref="ns5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d2fce-52c2-4c5b-b1b6-54f8105889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Tags" ma:index="18" nillable="true" ma:displayName="Tags" ma:format="Dropdown" ma:internalName="Tag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BC"/>
                    <xsd:enumeration value="DEF"/>
                    <xsd:enumeration value="GHI"/>
                  </xsd:restriction>
                </xsd:simpleType>
              </xsd:element>
            </xsd:sequence>
          </xsd:extension>
        </xsd:complexContent>
      </xsd:complex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c379f3-28be-4dc6-a2d8-19b5ade4010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58a67f-860c-42e7-8d9a-5dcd7271bbbf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42f061d-5722-4abc-a673-2ff89f83de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04f8ca-3219-4297-b738-f3937c120e90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12e77f1c-a372-4e3e-80a4-87644b2d6408}" ma:internalName="TaxCatchAll" ma:showField="CatchAllData" ma:web="9b04f8ca-3219-4297-b738-f3937c120e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gs xmlns="e32d2fce-52c2-4c5b-b1b6-54f810588953" xsi:nil="true"/>
    <lcf76f155ced4ddcb4097134ff3c332f xmlns="ec58a67f-860c-42e7-8d9a-5dcd7271bbbf">
      <Terms xmlns="http://schemas.microsoft.com/office/infopath/2007/PartnerControls"/>
    </lcf76f155ced4ddcb4097134ff3c332f>
    <TaxCatchAll xmlns="9b04f8ca-3219-4297-b738-f3937c120e90" xsi:nil="true"/>
  </documentManagement>
</p:properties>
</file>

<file path=customXml/itemProps1.xml><?xml version="1.0" encoding="utf-8"?>
<ds:datastoreItem xmlns:ds="http://schemas.openxmlformats.org/officeDocument/2006/customXml" ds:itemID="{D93B98A1-4922-45F0-B65D-D6AF86A063E3}"/>
</file>

<file path=customXml/itemProps2.xml><?xml version="1.0" encoding="utf-8"?>
<ds:datastoreItem xmlns:ds="http://schemas.openxmlformats.org/officeDocument/2006/customXml" ds:itemID="{711F5F7C-5A23-47C9-89B8-3ECC2F00C3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CC99D4-C3DA-4031-BB90-1DB1183B12FB}">
  <ds:schemaRefs>
    <ds:schemaRef ds:uri="http://schemas.microsoft.com/office/2006/metadata/properties"/>
    <ds:schemaRef ds:uri="http://schemas.microsoft.com/office/infopath/2007/PartnerControls"/>
    <ds:schemaRef ds:uri="421a9981-1aa7-4e89-ae29-98ce5528208b"/>
    <ds:schemaRef ds:uri="eeec2dc3-b13d-4db1-94ed-daa06a575b7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2443</TotalTime>
  <Words>52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Tenorite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Barnes, Magda</dc:creator>
  <cp:lastModifiedBy>Magda Barnes (National Gas)</cp:lastModifiedBy>
  <cp:revision>5</cp:revision>
  <dcterms:created xsi:type="dcterms:W3CDTF">2023-03-08T13:24:05Z</dcterms:created>
  <dcterms:modified xsi:type="dcterms:W3CDTF">2024-05-14T10:07:17Z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0x010100DD3F37798E58564D8951EF8ADDC55C64</vt:lpwstr>
  </property>
  <property fmtid="{D5CDD505-2E9C-101B-9397-08002B2CF9AE}" pid="3" name="MediaServiceImageTags">
    <vt:lpwstr/>
  </property>
  <property fmtid="{D5CDD505-2E9C-101B-9397-08002B2CF9AE}" pid="4" name="Order">
    <vt:r8>2887800</vt:r8>
  </property>
</Properties>
</file>