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A6897-1D8C-4382-8EEA-2217AF1E5785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6499E-727B-4725-BFAB-B5F31EA649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38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09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latin typeface="Arial" pitchFamily="34" charset="0"/>
              </a:rPr>
              <a:t>Presenters specify</a:t>
            </a:r>
            <a:r>
              <a:rPr lang="en-US" altLang="en-US" baseline="0" dirty="0">
                <a:latin typeface="Arial" pitchFamily="34" charset="0"/>
              </a:rPr>
              <a:t> whether they will take questions throughout</a:t>
            </a:r>
          </a:p>
          <a:p>
            <a:r>
              <a:rPr lang="en-US" altLang="en-US" baseline="0" dirty="0">
                <a:latin typeface="Arial" pitchFamily="34" charset="0"/>
              </a:rPr>
              <a:t>Please use slido</a:t>
            </a:r>
            <a:endParaRPr lang="en-US" altLang="en-US" dirty="0">
              <a:latin typeface="Arial" pitchFamily="34" charset="0"/>
            </a:endParaRPr>
          </a:p>
        </p:txBody>
      </p:sp>
      <p:sp>
        <p:nvSpPr>
          <p:cNvPr id="11776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881038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29" indent="-285742" defTabSz="881038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967" indent="-228594" defTabSz="881038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154" indent="-228594" defTabSz="881038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340" indent="-228594" defTabSz="881038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528" indent="-228594" defTabSz="881038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715" indent="-228594" defTabSz="881038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901" indent="-228594" defTabSz="881038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088" indent="-228594" defTabSz="881038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881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410FCB-ADEC-465B-9A73-504FC491CAA2}" type="slidenum">
              <a:rPr kumimoji="0" lang="en-GB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79C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8810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79C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74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63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4F0E4FD1-50CB-4CCA-A323-148ED30BCB1B}" type="datetimeFigureOut">
              <a:rPr lang="en-GB"/>
              <a:pPr>
                <a:defRPr/>
              </a:pPr>
              <a:t>25/06/2018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BB2C081-9499-4D59-9798-2D24F67A73B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10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4ADB6-62BD-41F4-B927-CBAAF3238ED0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E3CEF-7D2C-4D9D-B62E-06BEBBCF6D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0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8E7E5-A9A9-44C7-9BB3-9F6F678934F4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86A41-7C25-4DC2-94C3-AE1FBF398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2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27987-C9FC-4A69-BD65-7402BBA5FF43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A8F6E-7122-4949-AFFF-0106EA24D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35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3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A7279-C3EA-42BD-A75A-620AD3951E13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1451-D019-4C9C-B583-98A3451D7C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66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EEEB5-421B-46B9-B711-AA03862FBB8F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1D979-1B67-4A71-895F-E4DCA19B21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0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12DC3-7142-4219-8F95-C71505E805E6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14139-B717-4EF4-B979-D4CC93323A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3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E6A7-B725-4099-B866-CA50F078E0D8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B1F4-FD81-443C-B8F3-69FFE6D4F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58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325BC-B1D7-4DBD-9CFE-1A2D4BAE8CF9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9DFA-0405-499D-B36E-B4163B1198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62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A84B-189B-4DDB-8A40-2DEFA038D27C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D31A7-150F-4FD3-A817-58B302642E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9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1" y="333379"/>
            <a:ext cx="3073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C2E02-5021-4100-9090-77ED7B08A76F}" type="datetime1">
              <a:rPr lang="en-US"/>
              <a:pPr>
                <a:defRPr/>
              </a:pPr>
              <a:t>6/25/2018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26012-2BE8-49D7-BF3A-4808299307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8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952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2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B54F37D-2CFE-46D7-B34B-9D815A194DFC}" type="datetime1">
              <a:rPr lang="en-US" b="1">
                <a:latin typeface="Arial" pitchFamily="34" charset="0"/>
                <a:ea typeface="ＭＳ Ｐゴシック" pitchFamily="34" charset="-128"/>
              </a:rPr>
              <a:pPr fontAlgn="base">
                <a:spcAft>
                  <a:spcPct val="0"/>
                </a:spcAft>
                <a:defRPr/>
              </a:pPr>
              <a:t>6/25/2018</a:t>
            </a:fld>
            <a:endParaRPr lang="en-US" b="1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b="1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ct val="50000"/>
              </a:spcBef>
              <a:defRPr sz="12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3730F528-5453-4875-8615-40132723D4AE}" type="slidenum">
              <a:rPr lang="en-US" b="1">
                <a:latin typeface="Arial" pitchFamily="34" charset="0"/>
                <a:ea typeface="ＭＳ Ｐゴシック" pitchFamily="34" charset="-128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"/>
            <a:ext cx="12192000" cy="1412875"/>
          </a:xfrm>
          <a:prstGeom prst="rect">
            <a:avLst/>
          </a:prstGeom>
          <a:solidFill>
            <a:srgbClr val="004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en-GB" sz="2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2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5878"/>
            <a:ext cx="9144000" cy="1392239"/>
          </a:xfrm>
          <a:prstGeom prst="rect">
            <a:avLst/>
          </a:prstGeom>
          <a:solidFill>
            <a:srgbClr val="0079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en-GB" sz="28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39715" name="TextBox 3"/>
          <p:cNvSpPr txBox="1">
            <a:spLocks noChangeArrowheads="1"/>
          </p:cNvSpPr>
          <p:nvPr/>
        </p:nvSpPr>
        <p:spPr bwMode="auto">
          <a:xfrm>
            <a:off x="1792293" y="544513"/>
            <a:ext cx="59832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FFFFFF"/>
                </a:solidFill>
              </a:rPr>
              <a:t>Agenda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770066" y="1058863"/>
            <a:ext cx="88153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60543" y="1058865"/>
            <a:ext cx="1646237" cy="95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9718" name="Picture 10" descr="C:\Users\anvinder.thiara\Pictures\white-logo-hi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14" b="42036"/>
          <a:stretch>
            <a:fillRect/>
          </a:stretch>
        </p:blipFill>
        <p:spPr bwMode="auto">
          <a:xfrm>
            <a:off x="8521700" y="227013"/>
            <a:ext cx="197485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285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396849" y="6407114"/>
            <a:ext cx="2133600" cy="36195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04602F6-EA77-4D2F-8EAB-F3242C98CBDB}" type="slidenum">
              <a:rPr lang="en-US" altLang="en-US" sz="1200">
                <a:solidFill>
                  <a:srgbClr val="898989"/>
                </a:solidFill>
              </a:rPr>
              <a:pPr eaLnBrk="1" hangingPunct="1">
                <a:defRPr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70066" y="1408117"/>
            <a:ext cx="8793159" cy="5470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09:30</a:t>
            </a:r>
            <a:r>
              <a:rPr lang="en-GB" altLang="en-US" sz="1050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  	</a:t>
            </a:r>
            <a:r>
              <a:rPr lang="en-GB" altLang="en-US" sz="1050" b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Previous Ops Forum actions and feedback since last forum  </a:t>
            </a: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	</a:t>
            </a:r>
            <a:r>
              <a:rPr lang="en-GB" altLang="en-US" sz="1050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Including any remaining GDW Actions</a:t>
            </a:r>
          </a:p>
          <a:p>
            <a:pPr fontAlgn="base">
              <a:spcAft>
                <a:spcPct val="0"/>
              </a:spcAft>
            </a:pPr>
            <a:endParaRPr lang="en-GB" altLang="en-US" sz="1050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09:45 </a:t>
            </a:r>
            <a:r>
              <a:rPr lang="en-GB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 	</a:t>
            </a: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Operational overview </a:t>
            </a:r>
          </a:p>
          <a:p>
            <a:pPr marL="1200150" lvl="2" indent="-2857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Supply &amp; demand</a:t>
            </a:r>
          </a:p>
          <a:p>
            <a:pPr lvl="2" fontAlgn="base">
              <a:spcAft>
                <a:spcPct val="0"/>
              </a:spcAft>
            </a:pPr>
            <a:endParaRPr lang="en-GB" altLang="en-US" sz="1050" dirty="0">
              <a:solidFill>
                <a:prstClr val="black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10:15</a:t>
            </a:r>
            <a:r>
              <a:rPr lang="en-GB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	</a:t>
            </a: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Group 1 – Control Room Overview / Break / MIPI &amp; Project </a:t>
            </a:r>
            <a:r>
              <a:rPr lang="en-GB" altLang="en-US" sz="1050" b="1" dirty="0" err="1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CLoCC</a:t>
            </a: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 Drop-in</a:t>
            </a:r>
          </a:p>
          <a:p>
            <a:pPr fontAlgn="base">
              <a:spcAft>
                <a:spcPct val="0"/>
              </a:spcAft>
            </a:pPr>
            <a:r>
              <a:rPr lang="en-GB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	Customer Requested topics </a:t>
            </a: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10:40	Gas Network Ireland (GNI) Presentation</a:t>
            </a: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11:00	Overview of Shrinkage</a:t>
            </a: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11:20	</a:t>
            </a:r>
            <a:r>
              <a:rPr lang="en-GB" altLang="en-US" sz="1050" b="1" dirty="0" err="1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Xoserve</a:t>
            </a:r>
            <a:endParaRPr lang="en-GB" altLang="en-US" sz="1050" b="1" dirty="0">
              <a:solidFill>
                <a:prstClr val="black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marL="1200150" lvl="2" indent="-2857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UIG Update </a:t>
            </a:r>
          </a:p>
          <a:p>
            <a:pPr marL="1200150" lvl="2" indent="-2857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Gemini incidents and lessons learnt (Incidents since April)</a:t>
            </a:r>
          </a:p>
          <a:p>
            <a:pPr marL="1200150" lvl="2" indent="-2857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GEMINI Contingency Exercise: Starburst </a:t>
            </a:r>
            <a:endParaRPr lang="en-GB" altLang="en-US" sz="1050" dirty="0">
              <a:solidFill>
                <a:prstClr val="black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lvl="3" fontAlgn="base">
              <a:spcAft>
                <a:spcPct val="0"/>
              </a:spcAft>
            </a:pPr>
            <a:endParaRPr lang="en-GB" altLang="en-US" sz="1050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11:40</a:t>
            </a:r>
            <a:r>
              <a:rPr lang="en-GB" altLang="en-US" sz="1050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	</a:t>
            </a:r>
            <a:r>
              <a:rPr lang="en-GB" altLang="en-US" sz="1050" b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Topics of Interest</a:t>
            </a:r>
          </a:p>
          <a:p>
            <a:pPr marL="1200150" lvl="2" indent="-2857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MIPI update</a:t>
            </a:r>
          </a:p>
          <a:p>
            <a:pPr marL="1200150" lvl="2" indent="-2857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UNC Modifications Overview &amp; Charging Review</a:t>
            </a:r>
          </a:p>
          <a:p>
            <a:pPr marL="1200150" lvl="2" indent="-2857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Regulatory Change </a:t>
            </a:r>
            <a:r>
              <a:rPr lang="en-US" altLang="en-US" sz="1050" dirty="0" err="1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Programme</a:t>
            </a:r>
            <a:r>
              <a:rPr lang="en-US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 Update</a:t>
            </a:r>
          </a:p>
          <a:p>
            <a:pPr marL="1200150" lvl="2" indent="-2857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NEC Exercise</a:t>
            </a:r>
          </a:p>
          <a:p>
            <a:pPr marL="1200150" lvl="2" indent="-2857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1050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Winter Webinars</a:t>
            </a:r>
          </a:p>
          <a:p>
            <a:pPr lvl="2" fontAlgn="base">
              <a:spcAft>
                <a:spcPct val="0"/>
              </a:spcAft>
            </a:pPr>
            <a:endParaRPr lang="en-GB" altLang="en-US" sz="1050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12.00	Group 2 - Control Room Overview / Lunch / </a:t>
            </a: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MIPI &amp; Project </a:t>
            </a:r>
            <a:r>
              <a:rPr lang="en-GB" altLang="en-US" sz="1050" b="1" dirty="0" err="1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CLoCC</a:t>
            </a:r>
            <a:r>
              <a:rPr lang="en-GB" altLang="en-US" sz="105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 Drop-in</a:t>
            </a:r>
            <a:endParaRPr lang="en-GB" altLang="en-US" sz="1050" b="1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endParaRPr lang="en-GB" altLang="en-US" sz="1050" b="1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Close &amp; summary of any questions received</a:t>
            </a:r>
            <a:endParaRPr lang="en-US" altLang="en-US" sz="1050" dirty="0">
              <a:solidFill>
                <a:prstClr val="black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endParaRPr lang="en-GB" altLang="en-US" sz="1050" b="1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r>
              <a:rPr lang="en-GB" altLang="en-US" sz="1050" b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	Optional Query surgery for our Gas Customers &amp; Stakeholders</a:t>
            </a:r>
          </a:p>
          <a:p>
            <a:pPr marL="1085850" lvl="2" indent="-1714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altLang="en-US" sz="1050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Opportunity for 121’s with subject matter experts from National Grid &amp; </a:t>
            </a:r>
            <a:r>
              <a:rPr lang="en-GB" altLang="en-US" sz="1050" dirty="0" err="1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Xoserve</a:t>
            </a:r>
            <a:endParaRPr lang="en-GB" altLang="en-US" sz="1050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marL="1085850" lvl="2" indent="-171450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n-GB" altLang="en-US" sz="1050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r>
              <a:rPr lang="en-GB" altLang="en-US" sz="1050" i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Query Surgery available during morning break and lunch with subject matter experts</a:t>
            </a:r>
          </a:p>
          <a:p>
            <a:pPr fontAlgn="base">
              <a:spcAft>
                <a:spcPct val="0"/>
              </a:spcAft>
            </a:pPr>
            <a:endParaRPr lang="en-GB" altLang="en-US" sz="1200" i="1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  <a:p>
            <a:pPr fontAlgn="base">
              <a:spcAft>
                <a:spcPct val="0"/>
              </a:spcAft>
            </a:pPr>
            <a:r>
              <a:rPr lang="en-GB" altLang="en-US" sz="1200" i="1" dirty="0">
                <a:solidFill>
                  <a:srgbClr val="000000"/>
                </a:solidFill>
                <a:latin typeface="Calibri"/>
                <a:ea typeface="Calibri" pitchFamily="34" charset="0"/>
                <a:cs typeface="Arial" panose="020B0604020202020204" pitchFamily="34" charset="0"/>
              </a:rPr>
              <a:t>To Register for this forum please go </a:t>
            </a:r>
            <a:r>
              <a:rPr lang="en-GB" altLang="en-US" sz="1200" i="1" dirty="0">
                <a:solidFill>
                  <a:srgbClr val="000000"/>
                </a:solidFill>
                <a:ea typeface="Calibri" pitchFamily="34" charset="0"/>
                <a:cs typeface="Arial" panose="020B0604020202020204" pitchFamily="34" charset="0"/>
              </a:rPr>
              <a:t>to  </a:t>
            </a:r>
            <a:r>
              <a:rPr lang="en-GB" altLang="en-US" sz="1200" i="1" dirty="0">
                <a:solidFill>
                  <a:srgbClr val="000000"/>
                </a:solidFill>
                <a:ea typeface="Calibri" pitchFamily="34" charset="0"/>
                <a:cs typeface="Arial" panose="020B0604020202020204" pitchFamily="34" charset="0"/>
              </a:rPr>
              <a:t>https://www.eventbrite.co.uk/e/gas-operations-forum-june-2018-tickets-45643107764</a:t>
            </a:r>
            <a:endParaRPr lang="en-GB" altLang="en-US" sz="1200" i="1" dirty="0">
              <a:solidFill>
                <a:srgbClr val="000000"/>
              </a:solidFill>
              <a:latin typeface="Calibri"/>
              <a:ea typeface="Calibri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602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4_Office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Christopher</dc:creator>
  <cp:lastModifiedBy>Martin, Christopher</cp:lastModifiedBy>
  <cp:revision>1</cp:revision>
  <dcterms:created xsi:type="dcterms:W3CDTF">2018-06-25T11:04:44Z</dcterms:created>
  <dcterms:modified xsi:type="dcterms:W3CDTF">2018-06-25T11:05:27Z</dcterms:modified>
</cp:coreProperties>
</file>