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28"/>
  </p:notesMasterIdLst>
  <p:sldIdLst>
    <p:sldId id="4307" r:id="rId6"/>
    <p:sldId id="4308" r:id="rId7"/>
    <p:sldId id="4292" r:id="rId8"/>
    <p:sldId id="4293" r:id="rId9"/>
    <p:sldId id="4295" r:id="rId10"/>
    <p:sldId id="4294" r:id="rId11"/>
    <p:sldId id="4296" r:id="rId12"/>
    <p:sldId id="4297" r:id="rId13"/>
    <p:sldId id="4298" r:id="rId14"/>
    <p:sldId id="4299" r:id="rId15"/>
    <p:sldId id="4303" r:id="rId16"/>
    <p:sldId id="4300" r:id="rId17"/>
    <p:sldId id="4291" r:id="rId18"/>
    <p:sldId id="4288" r:id="rId19"/>
    <p:sldId id="4286" r:id="rId20"/>
    <p:sldId id="4268" r:id="rId21"/>
    <p:sldId id="4287" r:id="rId22"/>
    <p:sldId id="4290" r:id="rId23"/>
    <p:sldId id="4269" r:id="rId24"/>
    <p:sldId id="4277" r:id="rId25"/>
    <p:sldId id="4278" r:id="rId26"/>
    <p:sldId id="26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EF6600-C207-D476-3503-84F14DCEB47A}" name="Ramya Kandala" initials="RK" userId="Ramya Kandala" providerId="None"/>
  <p188:author id="{2B4E1F24-7AD7-31F0-CFA4-E9756F4BC841}" name="Zoe Thorpe" initials="ZT" userId="S::Zoe.Thorpe@nationalgas.team::1bc03f96-e065-4cb6-988c-9331130f1021" providerId="AD"/>
  <p188:author id="{0398D48D-7EA9-D621-8794-A1B05420D1A0}" name="Laura Johnson" initials="" userId="S::Laura.Johnson@nationalgas.team::8b051fd9-6401-4798-a032-ea434ed9f214" providerId="AD"/>
  <p188:author id="{4E5D8D9E-DE58-6731-B998-3F7FA46CB4B9}" name="Zoe Thorpe (National Gas)" initials="ZT(G" userId="S::Zoe.Thorpe@uk.nationalgrid.com::554634ee-ba1d-4cda-9874-8434e6a400b5" providerId="AD"/>
  <p188:author id="{8C15A49E-000E-002B-D941-EA44494BD005}" name="Ramya Kandala" initials="RK" userId="S::rajeswari.kandala@nationalgas.team::01ed1fba-8374-40fe-8f9c-d547f6be649a" providerId="AD"/>
  <p188:author id="{DDEF4DA6-78F2-DD8A-A18F-A9DB6FF2269C}" name="Ramya Kandala (National Gas)" initials="RK(G" userId="S::Rajeswari.Kandala@uk.nationalgrid.com::5424d9a4-9bdf-47e9-8fad-34e6ceed60cc" providerId="AD"/>
  <p188:author id="{30CACDAA-F403-5FDA-7F4B-44D6E07E22A4}" name="Laura Johnson (National Gas)" initials="LG" userId="S::laura.johnson@nationalgas.team::8b051fd9-6401-4798-a032-ea434ed9f214" providerId="AD"/>
  <p188:author id="{3D6070B1-CAA9-D99E-BCE2-1F972159FB3D}" name="Ramya Kandala" initials="RK" userId="S::Rajeswari.Kandala@nationalgas.team::01ed1fba-8374-40fe-8f9c-d547f6be649a" providerId="AD"/>
  <p188:author id="{DB2D37B3-1639-7EC1-C612-F518A02027AA}" name="Ramya Kandala (National Gas)" initials="RK(G" userId="Ramya Kandala (National Gas)" providerId="None"/>
  <p188:author id="{6AA704C0-E0D1-71B4-2324-E8A5FE4C88A8}" name="Janette Romane-Wallace (National Gas)" initials="JG" userId="S::janette.romane-wallace@uk.nationalgrid.com::c77ece57-f8a3-4f7b-b615-845913829260" providerId="AD"/>
  <p188:author id="{7F046ACF-8E79-8B70-B390-AD8C0BB65DB8}" name="Zoe Thorpe (National Gas)" initials="ZG" userId="S::zoe.thorpe@uk.nationalgrid.com::554634ee-ba1d-4cda-9874-8434e6a400b5" providerId="AD"/>
  <p188:author id="{D16E99EA-BF26-FFB8-9ABE-12734A121106}" name="Laura Johnson (National Gas)" initials="LJ(G" userId="S::Laura.Johnson@uk.nationalgrid.com::56e778e2-33ff-4bc0-aa89-f3d6e36acd42" providerId="AD"/>
  <p188:author id="{393D4BF7-C1CA-1E37-E581-A2DA0E17D485}" name="Ramya Kandala (National Gas)" initials="RG" userId="S::rajeswari.kandala@uk.nationalgrid.com::5424d9a4-9bdf-47e9-8fad-34e6ceed60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57993B-69D4-4319-9D41-CA415F09F4C2}" v="1" dt="2025-05-16T13:27:35.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EF926-DC58-4790-BD1B-73D3E7A163A0}" type="datetimeFigureOut">
              <a:rPr lang="en-GB" smtClean="0"/>
              <a:t>19/05/2025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A9024-BAA3-4F89-B220-61E718781EA4}" type="slidenum">
              <a:rPr lang="en-GB" smtClean="0"/>
              <a:t>‹#›</a:t>
            </a:fld>
            <a:endParaRPr lang="en-GB"/>
          </a:p>
        </p:txBody>
      </p:sp>
    </p:spTree>
    <p:extLst>
      <p:ext uri="{BB962C8B-B14F-4D97-AF65-F5344CB8AC3E}">
        <p14:creationId xmlns:p14="http://schemas.microsoft.com/office/powerpoint/2010/main" val="1479635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box.UniqueSites@nationalgas.co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mailto:box.meterassurance@nationalgas.com" TargetMode="External"/><Relationship Id="rId5" Type="http://schemas.openxmlformats.org/officeDocument/2006/relationships/hyperlink" Target="mailto:box.NTS.EnergyBalance@nationalgas.com" TargetMode="External"/><Relationship Id="rId4" Type="http://schemas.openxmlformats.org/officeDocument/2006/relationships/hyperlink" Target="mailto:box.EnergyBalancing@nationalgas.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B9F458-7C58-4F9B-AA30-C85CD11B801D}" type="slidenum">
              <a:rPr lang="en-GB" smtClean="0"/>
              <a:t>1</a:t>
            </a:fld>
            <a:endParaRPr lang="en-GB"/>
          </a:p>
        </p:txBody>
      </p:sp>
    </p:spTree>
    <p:extLst>
      <p:ext uri="{BB962C8B-B14F-4D97-AF65-F5344CB8AC3E}">
        <p14:creationId xmlns:p14="http://schemas.microsoft.com/office/powerpoint/2010/main" val="798079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11</a:t>
            </a:fld>
            <a:endParaRPr lang="en-GB"/>
          </a:p>
        </p:txBody>
      </p:sp>
    </p:spTree>
    <p:extLst>
      <p:ext uri="{BB962C8B-B14F-4D97-AF65-F5344CB8AC3E}">
        <p14:creationId xmlns:p14="http://schemas.microsoft.com/office/powerpoint/2010/main" val="498825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12</a:t>
            </a:fld>
            <a:endParaRPr lang="en-GB"/>
          </a:p>
        </p:txBody>
      </p:sp>
    </p:spTree>
    <p:extLst>
      <p:ext uri="{BB962C8B-B14F-4D97-AF65-F5344CB8AC3E}">
        <p14:creationId xmlns:p14="http://schemas.microsoft.com/office/powerpoint/2010/main" val="3488857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3A9024-BAA3-4F89-B220-61E718781EA4}" type="slidenum">
              <a:rPr lang="en-GB" smtClean="0"/>
              <a:t>15</a:t>
            </a:fld>
            <a:endParaRPr lang="en-GB"/>
          </a:p>
        </p:txBody>
      </p:sp>
    </p:spTree>
    <p:extLst>
      <p:ext uri="{BB962C8B-B14F-4D97-AF65-F5344CB8AC3E}">
        <p14:creationId xmlns:p14="http://schemas.microsoft.com/office/powerpoint/2010/main" val="3938905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16</a:t>
            </a:fld>
            <a:endParaRPr lang="en-GB"/>
          </a:p>
        </p:txBody>
      </p:sp>
    </p:spTree>
    <p:extLst>
      <p:ext uri="{BB962C8B-B14F-4D97-AF65-F5344CB8AC3E}">
        <p14:creationId xmlns:p14="http://schemas.microsoft.com/office/powerpoint/2010/main" val="630483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4F0C12-7656-4A7A-BFC8-4BDEB33E29DB}" type="slidenum">
              <a:rPr lang="en-GB" smtClean="0"/>
              <a:t>17</a:t>
            </a:fld>
            <a:endParaRPr lang="en-GB"/>
          </a:p>
        </p:txBody>
      </p:sp>
    </p:spTree>
    <p:extLst>
      <p:ext uri="{BB962C8B-B14F-4D97-AF65-F5344CB8AC3E}">
        <p14:creationId xmlns:p14="http://schemas.microsoft.com/office/powerpoint/2010/main" val="657300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4F0C12-7656-4A7A-BFC8-4BDEB33E29DB}" type="slidenum">
              <a:rPr lang="en-GB" smtClean="0"/>
              <a:t>20</a:t>
            </a:fld>
            <a:endParaRPr lang="en-GB"/>
          </a:p>
        </p:txBody>
      </p:sp>
    </p:spTree>
    <p:extLst>
      <p:ext uri="{BB962C8B-B14F-4D97-AF65-F5344CB8AC3E}">
        <p14:creationId xmlns:p14="http://schemas.microsoft.com/office/powerpoint/2010/main" val="2649789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4F0C12-7656-4A7A-BFC8-4BDEB33E29DB}" type="slidenum">
              <a:rPr lang="en-GB" smtClean="0"/>
              <a:t>21</a:t>
            </a:fld>
            <a:endParaRPr lang="en-GB"/>
          </a:p>
        </p:txBody>
      </p:sp>
    </p:spTree>
    <p:extLst>
      <p:ext uri="{BB962C8B-B14F-4D97-AF65-F5344CB8AC3E}">
        <p14:creationId xmlns:p14="http://schemas.microsoft.com/office/powerpoint/2010/main" val="189087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3</a:t>
            </a:fld>
            <a:endParaRPr lang="en-GB"/>
          </a:p>
        </p:txBody>
      </p:sp>
    </p:spTree>
    <p:extLst>
      <p:ext uri="{BB962C8B-B14F-4D97-AF65-F5344CB8AC3E}">
        <p14:creationId xmlns:p14="http://schemas.microsoft.com/office/powerpoint/2010/main" val="260645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4</a:t>
            </a:fld>
            <a:endParaRPr lang="en-GB"/>
          </a:p>
        </p:txBody>
      </p:sp>
    </p:spTree>
    <p:extLst>
      <p:ext uri="{BB962C8B-B14F-4D97-AF65-F5344CB8AC3E}">
        <p14:creationId xmlns:p14="http://schemas.microsoft.com/office/powerpoint/2010/main" val="417105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5</a:t>
            </a:fld>
            <a:endParaRPr lang="en-GB"/>
          </a:p>
        </p:txBody>
      </p:sp>
    </p:spTree>
    <p:extLst>
      <p:ext uri="{BB962C8B-B14F-4D97-AF65-F5344CB8AC3E}">
        <p14:creationId xmlns:p14="http://schemas.microsoft.com/office/powerpoint/2010/main" val="10032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a:spcAft>
                <a:spcPts val="600"/>
              </a:spcAft>
              <a:buClr>
                <a:schemeClr val="tx1"/>
              </a:buClr>
            </a:pPr>
            <a:r>
              <a:rPr lang="en-GB" sz="1200" b="1"/>
              <a:t>Summary</a:t>
            </a:r>
            <a:r>
              <a:rPr lang="en-GB" sz="1200"/>
              <a:t>: </a:t>
            </a:r>
            <a:r>
              <a:rPr lang="en-GB" sz="1200" b="1">
                <a:solidFill>
                  <a:srgbClr val="575756"/>
                </a:solidFill>
              </a:rPr>
              <a:t>Pre &amp; Post Close Out Measurement or Allocation Queries</a:t>
            </a:r>
          </a:p>
          <a:p>
            <a:pPr>
              <a:spcAft>
                <a:spcPts val="600"/>
              </a:spcAft>
              <a:buClr>
                <a:schemeClr val="tx1"/>
              </a:buClr>
            </a:pPr>
            <a:r>
              <a:rPr lang="en-GB" sz="1200"/>
              <a:t>For Exit Sites email - </a:t>
            </a:r>
            <a:r>
              <a:rPr lang="en-GB" sz="1200">
                <a:hlinkClick r:id="rId3"/>
              </a:rPr>
              <a:t>box.UniqueSites@nationalgas.com</a:t>
            </a:r>
            <a:endParaRPr lang="en-GB" sz="1200"/>
          </a:p>
          <a:p>
            <a:pPr>
              <a:spcAft>
                <a:spcPts val="600"/>
              </a:spcAft>
              <a:buClr>
                <a:schemeClr val="tx1"/>
              </a:buClr>
            </a:pPr>
            <a:r>
              <a:rPr lang="en-GB" sz="1200"/>
              <a:t>For Entry Sites email - </a:t>
            </a:r>
            <a:r>
              <a:rPr lang="en-GB" sz="1200">
                <a:hlinkClick r:id="rId4"/>
              </a:rPr>
              <a:t>box.EnergyBalancing@nationalgas.com</a:t>
            </a:r>
            <a:endParaRPr lang="en-GB" sz="1200"/>
          </a:p>
          <a:p>
            <a:pPr>
              <a:spcAft>
                <a:spcPts val="600"/>
              </a:spcAft>
              <a:buClr>
                <a:schemeClr val="tx1"/>
              </a:buClr>
            </a:pPr>
            <a:endParaRPr lang="en-GB" sz="1200"/>
          </a:p>
          <a:p>
            <a:pPr>
              <a:spcAft>
                <a:spcPts val="600"/>
              </a:spcAft>
              <a:buClr>
                <a:schemeClr val="tx1"/>
              </a:buClr>
            </a:pPr>
            <a:endParaRPr lang="en-GB" sz="1200"/>
          </a:p>
          <a:p>
            <a:pPr>
              <a:spcAft>
                <a:spcPts val="600"/>
              </a:spcAft>
              <a:buClr>
                <a:schemeClr val="tx1"/>
              </a:buClr>
            </a:pPr>
            <a:r>
              <a:rPr lang="en-GB" sz="1200" b="1"/>
              <a:t>Summary </a:t>
            </a:r>
            <a:r>
              <a:rPr lang="en-GB" sz="1200"/>
              <a:t>: </a:t>
            </a:r>
            <a:r>
              <a:rPr lang="en-GB" sz="1200" b="1"/>
              <a:t>Pre &amp; Post Close Out EU Nomination Queries </a:t>
            </a:r>
          </a:p>
          <a:p>
            <a:pPr>
              <a:spcAft>
                <a:spcPts val="600"/>
              </a:spcAft>
              <a:buClr>
                <a:schemeClr val="tx1"/>
              </a:buClr>
            </a:pPr>
            <a:r>
              <a:rPr lang="en-GB" sz="1200"/>
              <a:t>Email - </a:t>
            </a:r>
            <a:r>
              <a:rPr lang="en-GB" sz="1200">
                <a:hlinkClick r:id="rId5"/>
              </a:rPr>
              <a:t>box.NTS.EnergyBalance@nationalgas.com</a:t>
            </a:r>
            <a:r>
              <a:rPr lang="en-GB" sz="1200"/>
              <a:t> </a:t>
            </a:r>
            <a:endParaRPr lang="en-GB" sz="1200" b="0" kern="0">
              <a:solidFill>
                <a:schemeClr val="tx1"/>
              </a:solidFill>
            </a:endParaRPr>
          </a:p>
          <a:p>
            <a:pPr>
              <a:spcAft>
                <a:spcPts val="600"/>
              </a:spcAft>
              <a:buClr>
                <a:schemeClr val="tx1"/>
              </a:buClr>
            </a:pPr>
            <a:endParaRPr lang="en-GB" sz="1200" b="0" kern="0">
              <a:solidFill>
                <a:schemeClr val="tx1"/>
              </a:solidFill>
            </a:endParaRPr>
          </a:p>
          <a:p>
            <a:pPr>
              <a:spcAft>
                <a:spcPts val="600"/>
              </a:spcAft>
              <a:buClr>
                <a:schemeClr val="tx1"/>
              </a:buClr>
            </a:pPr>
            <a:r>
              <a:rPr lang="en-GB" sz="1200" b="1" kern="0"/>
              <a:t>Summary</a:t>
            </a:r>
            <a:r>
              <a:rPr lang="en-GB" sz="1200" kern="0"/>
              <a:t>:</a:t>
            </a:r>
            <a:r>
              <a:rPr lang="en-GB" sz="1200" b="1"/>
              <a:t> Physical Meter Error Queries</a:t>
            </a:r>
          </a:p>
          <a:p>
            <a:pPr>
              <a:spcAft>
                <a:spcPts val="600"/>
              </a:spcAft>
              <a:buClr>
                <a:schemeClr val="tx1"/>
              </a:buClr>
            </a:pPr>
            <a:r>
              <a:rPr lang="en-GB" sz="1200"/>
              <a:t>Email – </a:t>
            </a:r>
            <a:r>
              <a:rPr lang="en-GB" sz="1200">
                <a:hlinkClick r:id="rId6" tooltip="mailto:box.meterassurance@nationalgas.com"/>
              </a:rPr>
              <a:t>box.meterassurance@nationalgas.com</a:t>
            </a:r>
            <a:endParaRPr lang="en-GB" sz="1200" kern="1200">
              <a:solidFill>
                <a:schemeClr val="tx1"/>
              </a:solidFill>
              <a:latin typeface="+mn-lt"/>
              <a:ea typeface="+mn-ea"/>
              <a:cs typeface="+mn-cs"/>
            </a:endParaRPr>
          </a:p>
          <a:p>
            <a:pPr>
              <a:spcAft>
                <a:spcPts val="600"/>
              </a:spcAft>
              <a:buClr>
                <a:schemeClr val="tx1"/>
              </a:buClr>
            </a:pPr>
            <a:r>
              <a:rPr lang="en-GB" sz="1200"/>
              <a:t> </a:t>
            </a:r>
          </a:p>
          <a:p>
            <a:endParaRPr lang="en-US">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6</a:t>
            </a:fld>
            <a:endParaRPr lang="en-GB"/>
          </a:p>
        </p:txBody>
      </p:sp>
    </p:spTree>
    <p:extLst>
      <p:ext uri="{BB962C8B-B14F-4D97-AF65-F5344CB8AC3E}">
        <p14:creationId xmlns:p14="http://schemas.microsoft.com/office/powerpoint/2010/main" val="216325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7</a:t>
            </a:fld>
            <a:endParaRPr lang="en-GB"/>
          </a:p>
        </p:txBody>
      </p:sp>
    </p:spTree>
    <p:extLst>
      <p:ext uri="{BB962C8B-B14F-4D97-AF65-F5344CB8AC3E}">
        <p14:creationId xmlns:p14="http://schemas.microsoft.com/office/powerpoint/2010/main" val="3102102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8</a:t>
            </a:fld>
            <a:endParaRPr lang="en-GB"/>
          </a:p>
        </p:txBody>
      </p:sp>
    </p:spTree>
    <p:extLst>
      <p:ext uri="{BB962C8B-B14F-4D97-AF65-F5344CB8AC3E}">
        <p14:creationId xmlns:p14="http://schemas.microsoft.com/office/powerpoint/2010/main" val="4242631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9</a:t>
            </a:fld>
            <a:endParaRPr lang="en-GB"/>
          </a:p>
        </p:txBody>
      </p:sp>
    </p:spTree>
    <p:extLst>
      <p:ext uri="{BB962C8B-B14F-4D97-AF65-F5344CB8AC3E}">
        <p14:creationId xmlns:p14="http://schemas.microsoft.com/office/powerpoint/2010/main" val="2081654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400"/>
              </a:spcAft>
              <a:buClr>
                <a:schemeClr val="tx1"/>
              </a:buClr>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10</a:t>
            </a:fld>
            <a:endParaRPr lang="en-GB"/>
          </a:p>
        </p:txBody>
      </p:sp>
    </p:spTree>
    <p:extLst>
      <p:ext uri="{BB962C8B-B14F-4D97-AF65-F5344CB8AC3E}">
        <p14:creationId xmlns:p14="http://schemas.microsoft.com/office/powerpoint/2010/main" val="52929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0885-1790-4FB8-95D3-A7FE2869D0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A335DF-8458-4D0B-8B0F-DE49F3EA54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4E0DCE4-D127-4416-AD7C-09D78068C0F5}"/>
              </a:ext>
            </a:extLst>
          </p:cNvPr>
          <p:cNvSpPr>
            <a:spLocks noGrp="1"/>
          </p:cNvSpPr>
          <p:nvPr>
            <p:ph type="sldNum" sz="quarter" idx="12"/>
          </p:nvPr>
        </p:nvSpPr>
        <p:spPr/>
        <p:txBody>
          <a:bodyPr/>
          <a:lstStyle>
            <a:lvl1pPr>
              <a:defRPr sz="1000"/>
            </a:lvl1pPr>
          </a:lstStyle>
          <a:p>
            <a:fld id="{8E831F45-907D-419F-ABB3-679B68261463}" type="datetimeFigureOut">
              <a:rPr lang="en-GB" smtClean="0"/>
              <a:pPr/>
              <a:t>19/05/2025</a:t>
            </a:fld>
            <a:r>
              <a:rPr lang="en-GB"/>
              <a:t> </a:t>
            </a:r>
            <a:fld id="{35B26A0E-813A-408F-9D22-BC01296F5B66}" type="slidenum">
              <a:rPr lang="en-GB" smtClean="0"/>
              <a:pPr/>
              <a:t>‹#›</a:t>
            </a:fld>
            <a:endParaRPr lang="en-GB"/>
          </a:p>
        </p:txBody>
      </p:sp>
      <p:sp>
        <p:nvSpPr>
          <p:cNvPr id="10" name="TextBox 9">
            <a:extLst>
              <a:ext uri="{FF2B5EF4-FFF2-40B4-BE49-F238E27FC236}">
                <a16:creationId xmlns:a16="http://schemas.microsoft.com/office/drawing/2014/main" id="{FF19AC66-7EBA-4AA2-AB36-82CE326EBFB3}"/>
              </a:ext>
            </a:extLst>
          </p:cNvPr>
          <p:cNvSpPr txBox="1"/>
          <p:nvPr userDrawn="1"/>
        </p:nvSpPr>
        <p:spPr>
          <a:xfrm>
            <a:off x="455123" y="6371351"/>
            <a:ext cx="609738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B2A1"/>
                </a:solidFill>
                <a:effectLst/>
                <a:uLnTx/>
                <a:uFillTx/>
                <a:latin typeface="Tenorite"/>
                <a:ea typeface="+mn-ea"/>
                <a:cs typeface="+mn-cs"/>
              </a:rPr>
              <a:t>National Gas Transmission </a:t>
            </a:r>
            <a:r>
              <a:rPr kumimoji="0" lang="en-GB" sz="1000" b="0" i="0" u="none" strike="noStrike" kern="1200" cap="none" spc="0" normalizeH="0" baseline="0" noProof="0">
                <a:ln>
                  <a:noFill/>
                </a:ln>
                <a:solidFill>
                  <a:srgbClr val="00B2A1"/>
                </a:solidFill>
                <a:effectLst/>
                <a:uLnTx/>
                <a:uFillTx/>
                <a:latin typeface="Tenorite"/>
                <a:ea typeface="+mn-ea"/>
                <a:cs typeface="+mn-cs"/>
              </a:rPr>
              <a:t>| Private &amp; Confidential</a:t>
            </a:r>
          </a:p>
        </p:txBody>
      </p:sp>
    </p:spTree>
    <p:extLst>
      <p:ext uri="{BB962C8B-B14F-4D97-AF65-F5344CB8AC3E}">
        <p14:creationId xmlns:p14="http://schemas.microsoft.com/office/powerpoint/2010/main" val="205347040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7035-77F1-45AF-A717-706BCE8306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D51118-CDA2-4665-8E81-2B47339CC0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B9C189-8270-4497-9795-2EAFA3F57178}"/>
              </a:ext>
            </a:extLst>
          </p:cNvPr>
          <p:cNvSpPr>
            <a:spLocks noGrp="1"/>
          </p:cNvSpPr>
          <p:nvPr>
            <p:ph type="dt" sz="half" idx="10"/>
          </p:nvPr>
        </p:nvSpPr>
        <p:spPr/>
        <p:txBody>
          <a:bodyPr/>
          <a:lstStyle/>
          <a:p>
            <a:fld id="{8E831F45-907D-419F-ABB3-679B68261463}" type="datetimeFigureOut">
              <a:rPr lang="en-GB" smtClean="0"/>
              <a:t>19/05/2025</a:t>
            </a:fld>
            <a:endParaRPr lang="en-GB"/>
          </a:p>
        </p:txBody>
      </p:sp>
      <p:sp>
        <p:nvSpPr>
          <p:cNvPr id="5" name="Footer Placeholder 4">
            <a:extLst>
              <a:ext uri="{FF2B5EF4-FFF2-40B4-BE49-F238E27FC236}">
                <a16:creationId xmlns:a16="http://schemas.microsoft.com/office/drawing/2014/main" id="{23071887-A043-4F0E-AF85-D328E195FECF}"/>
              </a:ext>
            </a:extLst>
          </p:cNvPr>
          <p:cNvSpPr>
            <a:spLocks noGrp="1"/>
          </p:cNvSpPr>
          <p:nvPr>
            <p:ph type="ftr" sz="quarter" idx="11"/>
          </p:nvPr>
        </p:nvSpPr>
        <p:spPr>
          <a:xfrm>
            <a:off x="4038600" y="6356350"/>
            <a:ext cx="4114800" cy="365125"/>
          </a:xfrm>
          <a:prstGeom prst="rect">
            <a:avLst/>
          </a:prstGeom>
        </p:spPr>
        <p:txBody>
          <a:bodyPr/>
          <a:lstStyle/>
          <a:p>
            <a:r>
              <a:rPr lang="en-GB"/>
              <a:t>National Gas Transmission | Private &amp; Confidential</a:t>
            </a:r>
          </a:p>
        </p:txBody>
      </p:sp>
      <p:sp>
        <p:nvSpPr>
          <p:cNvPr id="6" name="Slide Number Placeholder 5">
            <a:extLst>
              <a:ext uri="{FF2B5EF4-FFF2-40B4-BE49-F238E27FC236}">
                <a16:creationId xmlns:a16="http://schemas.microsoft.com/office/drawing/2014/main" id="{106F336A-626E-40FD-8D0A-315152CCCD34}"/>
              </a:ext>
            </a:extLst>
          </p:cNvPr>
          <p:cNvSpPr>
            <a:spLocks noGrp="1"/>
          </p:cNvSpPr>
          <p:nvPr>
            <p:ph type="sldNum" sz="quarter" idx="12"/>
          </p:nvPr>
        </p:nvSpPr>
        <p:spPr/>
        <p:txBody>
          <a:bodyPr/>
          <a:lstStyle/>
          <a:p>
            <a:fld id="{35B26A0E-813A-408F-9D22-BC01296F5B66}" type="slidenum">
              <a:rPr lang="en-GB" smtClean="0"/>
              <a:t>‹#›</a:t>
            </a:fld>
            <a:endParaRPr lang="en-GB"/>
          </a:p>
        </p:txBody>
      </p:sp>
    </p:spTree>
    <p:extLst>
      <p:ext uri="{BB962C8B-B14F-4D97-AF65-F5344CB8AC3E}">
        <p14:creationId xmlns:p14="http://schemas.microsoft.com/office/powerpoint/2010/main" val="347167009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710B0F-9AD3-46ED-B899-5F1EBD0F39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53A18D-175F-4C88-B2AB-C71E38317D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CE234C-55AD-41D1-9FB7-3EF25F9D59A9}"/>
              </a:ext>
            </a:extLst>
          </p:cNvPr>
          <p:cNvSpPr>
            <a:spLocks noGrp="1"/>
          </p:cNvSpPr>
          <p:nvPr>
            <p:ph type="dt" sz="half" idx="10"/>
          </p:nvPr>
        </p:nvSpPr>
        <p:spPr/>
        <p:txBody>
          <a:bodyPr/>
          <a:lstStyle/>
          <a:p>
            <a:fld id="{8E831F45-907D-419F-ABB3-679B68261463}" type="datetimeFigureOut">
              <a:rPr lang="en-GB" smtClean="0"/>
              <a:t>19/05/2025</a:t>
            </a:fld>
            <a:endParaRPr lang="en-GB"/>
          </a:p>
        </p:txBody>
      </p:sp>
      <p:sp>
        <p:nvSpPr>
          <p:cNvPr id="5" name="Footer Placeholder 4">
            <a:extLst>
              <a:ext uri="{FF2B5EF4-FFF2-40B4-BE49-F238E27FC236}">
                <a16:creationId xmlns:a16="http://schemas.microsoft.com/office/drawing/2014/main" id="{65369E83-9D62-408B-B2A0-1A77CCEBA628}"/>
              </a:ext>
            </a:extLst>
          </p:cNvPr>
          <p:cNvSpPr>
            <a:spLocks noGrp="1"/>
          </p:cNvSpPr>
          <p:nvPr>
            <p:ph type="ftr" sz="quarter" idx="11"/>
          </p:nvPr>
        </p:nvSpPr>
        <p:spPr>
          <a:xfrm>
            <a:off x="4038600" y="6356350"/>
            <a:ext cx="4114800" cy="365125"/>
          </a:xfrm>
          <a:prstGeom prst="rect">
            <a:avLst/>
          </a:prstGeom>
        </p:spPr>
        <p:txBody>
          <a:bodyPr/>
          <a:lstStyle/>
          <a:p>
            <a:r>
              <a:rPr lang="en-GB"/>
              <a:t>National Gas Transmission | Private &amp; Confidential</a:t>
            </a:r>
          </a:p>
        </p:txBody>
      </p:sp>
      <p:sp>
        <p:nvSpPr>
          <p:cNvPr id="6" name="Slide Number Placeholder 5">
            <a:extLst>
              <a:ext uri="{FF2B5EF4-FFF2-40B4-BE49-F238E27FC236}">
                <a16:creationId xmlns:a16="http://schemas.microsoft.com/office/drawing/2014/main" id="{AF292FE5-B253-4E40-869B-341F216E9A27}"/>
              </a:ext>
            </a:extLst>
          </p:cNvPr>
          <p:cNvSpPr>
            <a:spLocks noGrp="1"/>
          </p:cNvSpPr>
          <p:nvPr>
            <p:ph type="sldNum" sz="quarter" idx="12"/>
          </p:nvPr>
        </p:nvSpPr>
        <p:spPr/>
        <p:txBody>
          <a:bodyPr/>
          <a:lstStyle/>
          <a:p>
            <a:fld id="{35B26A0E-813A-408F-9D22-BC01296F5B66}" type="slidenum">
              <a:rPr lang="en-GB" smtClean="0"/>
              <a:t>‹#›</a:t>
            </a:fld>
            <a:endParaRPr lang="en-GB"/>
          </a:p>
        </p:txBody>
      </p:sp>
    </p:spTree>
    <p:extLst>
      <p:ext uri="{BB962C8B-B14F-4D97-AF65-F5344CB8AC3E}">
        <p14:creationId xmlns:p14="http://schemas.microsoft.com/office/powerpoint/2010/main" val="40294358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432001" y="1416668"/>
            <a:ext cx="7391200" cy="250324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BBF5AF73-3EA7-4347-84EA-D70EBAC2F18F}"/>
              </a:ext>
            </a:extLst>
          </p:cNvPr>
          <p:cNvSpPr>
            <a:spLocks noGrp="1"/>
          </p:cNvSpPr>
          <p:nvPr>
            <p:ph type="title"/>
          </p:nvPr>
        </p:nvSpPr>
        <p:spPr>
          <a:xfrm>
            <a:off x="430373" y="356765"/>
            <a:ext cx="7392827" cy="574516"/>
          </a:xfrm>
        </p:spPr>
        <p:txBody>
          <a:bodyPr/>
          <a:lstStyle/>
          <a:p>
            <a:r>
              <a:rPr lang="en-US"/>
              <a:t>Click to edit Master title style</a:t>
            </a:r>
            <a:endParaRPr lang="en-GB"/>
          </a:p>
        </p:txBody>
      </p:sp>
      <p:sp>
        <p:nvSpPr>
          <p:cNvPr id="10" name="Footer Placeholder 2">
            <a:extLst>
              <a:ext uri="{FF2B5EF4-FFF2-40B4-BE49-F238E27FC236}">
                <a16:creationId xmlns:a16="http://schemas.microsoft.com/office/drawing/2014/main" id="{A415EBFD-084A-4878-8287-2E1A3FCE8DDE}"/>
              </a:ext>
            </a:extLst>
          </p:cNvPr>
          <p:cNvSpPr>
            <a:spLocks noGrp="1"/>
          </p:cNvSpPr>
          <p:nvPr>
            <p:ph type="ftr" sz="quarter" idx="10"/>
          </p:nvPr>
        </p:nvSpPr>
        <p:spPr>
          <a:xfrm>
            <a:off x="1951251" y="6275468"/>
            <a:ext cx="9593887" cy="225767"/>
          </a:xfrm>
          <a:prstGeom prst="rect">
            <a:avLst/>
          </a:prstGeom>
        </p:spPr>
        <p:txBody>
          <a:bodyPr/>
          <a:lstStyle>
            <a:lvl1pPr>
              <a:defRPr b="0"/>
            </a:lvl1pPr>
          </a:lstStyle>
          <a:p>
            <a:r>
              <a:rPr lang="en-GB"/>
              <a:t>National Gas Transmission | Private &amp; Confidential</a:t>
            </a:r>
          </a:p>
        </p:txBody>
      </p:sp>
      <p:grpSp>
        <p:nvGrpSpPr>
          <p:cNvPr id="17" name="Group 16">
            <a:extLst>
              <a:ext uri="{FF2B5EF4-FFF2-40B4-BE49-F238E27FC236}">
                <a16:creationId xmlns:a16="http://schemas.microsoft.com/office/drawing/2014/main" id="{A308CCAE-A613-4894-962F-B9332D979AE1}"/>
              </a:ext>
            </a:extLst>
          </p:cNvPr>
          <p:cNvGrpSpPr/>
          <p:nvPr userDrawn="1"/>
        </p:nvGrpSpPr>
        <p:grpSpPr>
          <a:xfrm>
            <a:off x="12275233" y="1"/>
            <a:ext cx="2706315" cy="2781137"/>
            <a:chOff x="3528102" y="847657"/>
            <a:chExt cx="2029736" cy="2085853"/>
          </a:xfrm>
        </p:grpSpPr>
        <p:sp>
          <p:nvSpPr>
            <p:cNvPr id="18" name="Guidance note">
              <a:extLst>
                <a:ext uri="{FF2B5EF4-FFF2-40B4-BE49-F238E27FC236}">
                  <a16:creationId xmlns:a16="http://schemas.microsoft.com/office/drawing/2014/main" id="{753381CB-CFAD-4C37-9043-05C8A52380A7}"/>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9" name="Group 18">
              <a:extLst>
                <a:ext uri="{FF2B5EF4-FFF2-40B4-BE49-F238E27FC236}">
                  <a16:creationId xmlns:a16="http://schemas.microsoft.com/office/drawing/2014/main" id="{8FA04F91-854A-4895-BD97-24C8BB928F41}"/>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0" name="Picture 3">
                <a:extLst>
                  <a:ext uri="{FF2B5EF4-FFF2-40B4-BE49-F238E27FC236}">
                    <a16:creationId xmlns:a16="http://schemas.microsoft.com/office/drawing/2014/main" id="{9CABB711-E1AB-41A2-A779-C8967E1B9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702CAAD7-0480-4B1D-A46C-98616132030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018222407"/>
      </p:ext>
    </p:extLst>
  </p:cSld>
  <p:clrMapOvr>
    <a:masterClrMapping/>
  </p:clrMapOvr>
  <p:hf sldNum="0" hd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414131"/>
            <a:ext cx="3230562" cy="877075"/>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91037"/>
            <a:ext cx="7480800" cy="216000"/>
          </a:xfrm>
        </p:spPr>
        <p:txBody>
          <a:bodyPr anchor="ctr">
            <a:noAutofit/>
          </a:bodyPr>
          <a:lstStyle>
            <a:lvl1pPr marL="0" indent="0">
              <a:buNone/>
              <a:defRPr sz="1000"/>
            </a:lvl1pPr>
          </a:lstStyle>
          <a:p>
            <a:pPr lvl="0"/>
            <a:r>
              <a:rPr lang="en-US"/>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Tree>
    <p:extLst>
      <p:ext uri="{BB962C8B-B14F-4D97-AF65-F5344CB8AC3E}">
        <p14:creationId xmlns:p14="http://schemas.microsoft.com/office/powerpoint/2010/main" val="101142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US"/>
              <a:t>Click to edit Master title style</a:t>
            </a:r>
            <a:endParaRPr lang="en-GB"/>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Tree>
    <p:extLst>
      <p:ext uri="{BB962C8B-B14F-4D97-AF65-F5344CB8AC3E}">
        <p14:creationId xmlns:p14="http://schemas.microsoft.com/office/powerpoint/2010/main" val="280759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554" y="5791649"/>
            <a:ext cx="2411997" cy="65484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Tree>
    <p:extLst>
      <p:ext uri="{BB962C8B-B14F-4D97-AF65-F5344CB8AC3E}">
        <p14:creationId xmlns:p14="http://schemas.microsoft.com/office/powerpoint/2010/main" val="124007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414131"/>
            <a:ext cx="3230562" cy="877075"/>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91037"/>
            <a:ext cx="7480800" cy="216000"/>
          </a:xfrm>
        </p:spPr>
        <p:txBody>
          <a:bodyPr anchor="ctr">
            <a:noAutofit/>
          </a:bodyPr>
          <a:lstStyle>
            <a:lvl1pPr marL="0" indent="0">
              <a:buNone/>
              <a:defRPr sz="1000"/>
            </a:lvl1pPr>
          </a:lstStyle>
          <a:p>
            <a:pPr lvl="0"/>
            <a:r>
              <a:rPr lang="en-US"/>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Tree>
    <p:extLst>
      <p:ext uri="{BB962C8B-B14F-4D97-AF65-F5344CB8AC3E}">
        <p14:creationId xmlns:p14="http://schemas.microsoft.com/office/powerpoint/2010/main" val="111134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7035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68323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554" y="5791649"/>
            <a:ext cx="2411997" cy="65484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Tree>
    <p:extLst>
      <p:ext uri="{BB962C8B-B14F-4D97-AF65-F5344CB8AC3E}">
        <p14:creationId xmlns:p14="http://schemas.microsoft.com/office/powerpoint/2010/main" val="393551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4C969-FA1B-4B76-9280-4DB073CCE1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531BAA-C182-4A98-AB72-1E16183CE4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6B7036-0C38-4731-88FE-12A650F68486}"/>
              </a:ext>
            </a:extLst>
          </p:cNvPr>
          <p:cNvSpPr>
            <a:spLocks noGrp="1"/>
          </p:cNvSpPr>
          <p:nvPr>
            <p:ph type="dt" sz="half" idx="10"/>
          </p:nvPr>
        </p:nvSpPr>
        <p:spPr/>
        <p:txBody>
          <a:bodyPr/>
          <a:lstStyle/>
          <a:p>
            <a:fld id="{8E831F45-907D-419F-ABB3-679B68261463}" type="datetimeFigureOut">
              <a:rPr lang="en-GB" smtClean="0"/>
              <a:t>19/05/2025</a:t>
            </a:fld>
            <a:endParaRPr lang="en-GB"/>
          </a:p>
        </p:txBody>
      </p:sp>
      <p:sp>
        <p:nvSpPr>
          <p:cNvPr id="5" name="Footer Placeholder 4">
            <a:extLst>
              <a:ext uri="{FF2B5EF4-FFF2-40B4-BE49-F238E27FC236}">
                <a16:creationId xmlns:a16="http://schemas.microsoft.com/office/drawing/2014/main" id="{8F922155-4E33-474D-9C22-417F8775468C}"/>
              </a:ext>
            </a:extLst>
          </p:cNvPr>
          <p:cNvSpPr>
            <a:spLocks noGrp="1"/>
          </p:cNvSpPr>
          <p:nvPr>
            <p:ph type="ftr" sz="quarter" idx="11"/>
          </p:nvPr>
        </p:nvSpPr>
        <p:spPr>
          <a:xfrm>
            <a:off x="4038600" y="6356350"/>
            <a:ext cx="4114800" cy="365125"/>
          </a:xfrm>
          <a:prstGeom prst="rect">
            <a:avLst/>
          </a:prstGeom>
        </p:spPr>
        <p:txBody>
          <a:bodyPr/>
          <a:lstStyle/>
          <a:p>
            <a:r>
              <a:rPr lang="en-GB"/>
              <a:t>National Gas Transmission | Private &amp; Confidential</a:t>
            </a:r>
          </a:p>
        </p:txBody>
      </p:sp>
      <p:sp>
        <p:nvSpPr>
          <p:cNvPr id="6" name="Slide Number Placeholder 5">
            <a:extLst>
              <a:ext uri="{FF2B5EF4-FFF2-40B4-BE49-F238E27FC236}">
                <a16:creationId xmlns:a16="http://schemas.microsoft.com/office/drawing/2014/main" id="{BA648A59-F0C5-4D85-92B6-B6F888218481}"/>
              </a:ext>
            </a:extLst>
          </p:cNvPr>
          <p:cNvSpPr>
            <a:spLocks noGrp="1"/>
          </p:cNvSpPr>
          <p:nvPr>
            <p:ph type="sldNum" sz="quarter" idx="12"/>
          </p:nvPr>
        </p:nvSpPr>
        <p:spPr/>
        <p:txBody>
          <a:bodyPr/>
          <a:lstStyle/>
          <a:p>
            <a:fld id="{35B26A0E-813A-408F-9D22-BC01296F5B66}" type="slidenum">
              <a:rPr lang="en-GB" smtClean="0"/>
              <a:t>‹#›</a:t>
            </a:fld>
            <a:endParaRPr lang="en-GB"/>
          </a:p>
        </p:txBody>
      </p:sp>
    </p:spTree>
    <p:extLst>
      <p:ext uri="{BB962C8B-B14F-4D97-AF65-F5344CB8AC3E}">
        <p14:creationId xmlns:p14="http://schemas.microsoft.com/office/powerpoint/2010/main" val="253756856"/>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19/05/2025</a:t>
            </a:fld>
            <a:endParaRPr lang="en-GB"/>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393516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19/05/2025</a:t>
            </a:fld>
            <a:endParaRPr lang="en-GB"/>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9920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24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7534852"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19/05/2025</a:t>
            </a:fld>
            <a:endParaRPr lang="en-GB"/>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8345714" y="1513393"/>
            <a:ext cx="3440856"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99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19/05/2025</a:t>
            </a:fld>
            <a:endParaRPr lang="en-GB"/>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405432" y="1513393"/>
            <a:ext cx="7534852" cy="4705977"/>
          </a:xfrm>
        </p:spPr>
        <p:txBody>
          <a:bodyPr/>
          <a:lstStyle>
            <a:lvl1pPr marL="0" indent="0">
              <a:buNone/>
              <a:defRPr sz="3000">
                <a:solidFill>
                  <a:schemeClr val="tx1"/>
                </a:solidFill>
              </a:defRPr>
            </a:lvl1pPr>
            <a:lvl2pPr marL="0" indent="0">
              <a:buNone/>
              <a:defRPr>
                <a:solidFill>
                  <a:schemeClr val="tx1"/>
                </a:solidFill>
              </a:defRPr>
            </a:lvl2pPr>
            <a:lvl3pPr marL="180975" indent="-180975">
              <a:defRPr>
                <a:solidFill>
                  <a:schemeClr val="tx1"/>
                </a:solidFill>
              </a:defRPr>
            </a:lvl3pPr>
            <a:lvl4pPr marL="536575" indent="-180975">
              <a:defRPr>
                <a:solidFill>
                  <a:schemeClr val="tx1"/>
                </a:solidFill>
              </a:defRPr>
            </a:lvl4pPr>
            <a:lvl5pPr marL="900113" indent="-180975">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872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12192001" cy="68580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19/05/2025</a:t>
            </a:fld>
            <a:endParaRPr lang="en-GB"/>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a:solidFill>
                  <a:schemeClr val="bg1"/>
                </a:solidFill>
              </a:rPr>
              <a:t>National Gas Transmission </a:t>
            </a:r>
            <a:r>
              <a:rPr lang="en-GB" sz="100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a:extLst>
              <a:ext uri="{FF2B5EF4-FFF2-40B4-BE49-F238E27FC236}">
                <a16:creationId xmlns:a16="http://schemas.microsoft.com/office/drawing/2014/main" id="{600305B4-0163-4BB0-A829-D967E5667F29}"/>
              </a:ext>
            </a:extLst>
          </p:cNvPr>
          <p:cNvSpPr txBox="1"/>
          <p:nvPr userDrawn="1"/>
        </p:nvSpPr>
        <p:spPr>
          <a:xfrm>
            <a:off x="1938450" y="6291037"/>
            <a:ext cx="6097384" cy="246221"/>
          </a:xfrm>
          <a:prstGeom prst="rect">
            <a:avLst/>
          </a:prstGeom>
          <a:noFill/>
        </p:spPr>
        <p:txBody>
          <a:bodyPr wrap="square">
            <a:spAutoFit/>
          </a:bodyPr>
          <a:lstStyle/>
          <a:p>
            <a:r>
              <a:rPr lang="en-GB" sz="1000">
                <a:solidFill>
                  <a:schemeClr val="bg1"/>
                </a:solidFill>
              </a:rPr>
              <a:t>Private &amp; Confidential</a:t>
            </a:r>
          </a:p>
        </p:txBody>
      </p:sp>
    </p:spTree>
    <p:extLst>
      <p:ext uri="{BB962C8B-B14F-4D97-AF65-F5344CB8AC3E}">
        <p14:creationId xmlns:p14="http://schemas.microsoft.com/office/powerpoint/2010/main" val="216063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12192000" cy="6858000"/>
          </a:xfrm>
        </p:spPr>
        <p:txBody>
          <a:bodyPr/>
          <a:lstStyle>
            <a:lvl1pPr>
              <a:defRPr>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19/05/2025</a:t>
            </a:fld>
            <a:endParaRPr lang="en-GB"/>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a:solidFill>
                  <a:schemeClr val="bg1"/>
                </a:solidFill>
              </a:rPr>
              <a:t>National Gas Transmission </a:t>
            </a:r>
            <a:r>
              <a:rPr lang="en-GB" sz="100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a:extLst>
              <a:ext uri="{FF2B5EF4-FFF2-40B4-BE49-F238E27FC236}">
                <a16:creationId xmlns:a16="http://schemas.microsoft.com/office/drawing/2014/main" id="{F9870BA0-1543-4DE7-8B4A-B3FD076BCAAC}"/>
              </a:ext>
            </a:extLst>
          </p:cNvPr>
          <p:cNvSpPr txBox="1"/>
          <p:nvPr userDrawn="1"/>
        </p:nvSpPr>
        <p:spPr>
          <a:xfrm>
            <a:off x="1913513" y="6292463"/>
            <a:ext cx="6097384" cy="246221"/>
          </a:xfrm>
          <a:prstGeom prst="rect">
            <a:avLst/>
          </a:prstGeom>
          <a:noFill/>
        </p:spPr>
        <p:txBody>
          <a:bodyPr wrap="square">
            <a:spAutoFit/>
          </a:bodyPr>
          <a:lstStyle/>
          <a:p>
            <a:r>
              <a:rPr lang="en-GB" sz="1000">
                <a:solidFill>
                  <a:schemeClr val="bg1"/>
                </a:solidFill>
              </a:rPr>
              <a:t>Private &amp; Confidential</a:t>
            </a:r>
          </a:p>
        </p:txBody>
      </p:sp>
    </p:spTree>
    <p:extLst>
      <p:ext uri="{BB962C8B-B14F-4D97-AF65-F5344CB8AC3E}">
        <p14:creationId xmlns:p14="http://schemas.microsoft.com/office/powerpoint/2010/main" val="25386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5791649"/>
            <a:ext cx="2412000" cy="65484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
        <p:nvSpPr>
          <p:cNvPr id="11" name="TextBox 10">
            <a:extLst>
              <a:ext uri="{FF2B5EF4-FFF2-40B4-BE49-F238E27FC236}">
                <a16:creationId xmlns:a16="http://schemas.microsoft.com/office/drawing/2014/main" id="{C0E1AC43-9A37-4A33-93F5-2A5A025B25CF}"/>
              </a:ext>
            </a:extLst>
          </p:cNvPr>
          <p:cNvSpPr txBox="1"/>
          <p:nvPr userDrawn="1"/>
        </p:nvSpPr>
        <p:spPr>
          <a:xfrm>
            <a:off x="2844538" y="6230038"/>
            <a:ext cx="6097384" cy="246221"/>
          </a:xfrm>
          <a:prstGeom prst="rect">
            <a:avLst/>
          </a:prstGeom>
          <a:noFill/>
        </p:spPr>
        <p:txBody>
          <a:bodyPr wrap="square">
            <a:spAutoFit/>
          </a:bodyPr>
          <a:lstStyle/>
          <a:p>
            <a:r>
              <a:rPr lang="en-GB" sz="1000"/>
              <a:t>Private &amp; Confidential</a:t>
            </a:r>
          </a:p>
        </p:txBody>
      </p:sp>
    </p:spTree>
    <p:extLst>
      <p:ext uri="{BB962C8B-B14F-4D97-AF65-F5344CB8AC3E}">
        <p14:creationId xmlns:p14="http://schemas.microsoft.com/office/powerpoint/2010/main" val="16863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185687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11356460" y="6291037"/>
            <a:ext cx="432768" cy="216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8429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19/05/2025</a:t>
            </a:fld>
            <a:endParaRPr lang="en-GB"/>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197504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6CF4-2A36-4C7E-98E0-97A2914333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12C386-89BD-4EA1-AAF3-6A0614EAF7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B78A25-6254-4AD5-A2FA-D2D0FE309847}"/>
              </a:ext>
            </a:extLst>
          </p:cNvPr>
          <p:cNvSpPr>
            <a:spLocks noGrp="1"/>
          </p:cNvSpPr>
          <p:nvPr>
            <p:ph type="dt" sz="half" idx="10"/>
          </p:nvPr>
        </p:nvSpPr>
        <p:spPr/>
        <p:txBody>
          <a:bodyPr/>
          <a:lstStyle/>
          <a:p>
            <a:fld id="{8E831F45-907D-419F-ABB3-679B68261463}" type="datetimeFigureOut">
              <a:rPr lang="en-GB" smtClean="0"/>
              <a:t>19/05/2025</a:t>
            </a:fld>
            <a:endParaRPr lang="en-GB"/>
          </a:p>
        </p:txBody>
      </p:sp>
      <p:sp>
        <p:nvSpPr>
          <p:cNvPr id="5" name="Footer Placeholder 4">
            <a:extLst>
              <a:ext uri="{FF2B5EF4-FFF2-40B4-BE49-F238E27FC236}">
                <a16:creationId xmlns:a16="http://schemas.microsoft.com/office/drawing/2014/main" id="{F32E64AE-547C-4590-A6F8-B3CBE82EF86F}"/>
              </a:ext>
            </a:extLst>
          </p:cNvPr>
          <p:cNvSpPr>
            <a:spLocks noGrp="1"/>
          </p:cNvSpPr>
          <p:nvPr>
            <p:ph type="ftr" sz="quarter" idx="11"/>
          </p:nvPr>
        </p:nvSpPr>
        <p:spPr>
          <a:xfrm>
            <a:off x="4038600" y="6356350"/>
            <a:ext cx="4114800" cy="365125"/>
          </a:xfrm>
          <a:prstGeom prst="rect">
            <a:avLst/>
          </a:prstGeom>
        </p:spPr>
        <p:txBody>
          <a:bodyPr/>
          <a:lstStyle/>
          <a:p>
            <a:r>
              <a:rPr lang="en-GB"/>
              <a:t>National Gas Transmission | Private &amp; Confidential</a:t>
            </a:r>
          </a:p>
        </p:txBody>
      </p:sp>
      <p:sp>
        <p:nvSpPr>
          <p:cNvPr id="6" name="Slide Number Placeholder 5">
            <a:extLst>
              <a:ext uri="{FF2B5EF4-FFF2-40B4-BE49-F238E27FC236}">
                <a16:creationId xmlns:a16="http://schemas.microsoft.com/office/drawing/2014/main" id="{6E40717D-5F52-4FB6-B79C-08D4E6255A26}"/>
              </a:ext>
            </a:extLst>
          </p:cNvPr>
          <p:cNvSpPr>
            <a:spLocks noGrp="1"/>
          </p:cNvSpPr>
          <p:nvPr>
            <p:ph type="sldNum" sz="quarter" idx="12"/>
          </p:nvPr>
        </p:nvSpPr>
        <p:spPr/>
        <p:txBody>
          <a:bodyPr/>
          <a:lstStyle/>
          <a:p>
            <a:fld id="{35B26A0E-813A-408F-9D22-BC01296F5B66}" type="slidenum">
              <a:rPr lang="en-GB" smtClean="0"/>
              <a:t>‹#›</a:t>
            </a:fld>
            <a:endParaRPr lang="en-GB"/>
          </a:p>
        </p:txBody>
      </p:sp>
    </p:spTree>
    <p:extLst>
      <p:ext uri="{BB962C8B-B14F-4D97-AF65-F5344CB8AC3E}">
        <p14:creationId xmlns:p14="http://schemas.microsoft.com/office/powerpoint/2010/main" val="2212649965"/>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19/05/2025</a:t>
            </a:fld>
            <a:endParaRPr lang="en-GB"/>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357237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0"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US"/>
              <a:t>Click to edit Master title style</a:t>
            </a:r>
            <a:endParaRPr lang="en-GB"/>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Tree>
    <p:extLst>
      <p:ext uri="{BB962C8B-B14F-4D97-AF65-F5344CB8AC3E}">
        <p14:creationId xmlns:p14="http://schemas.microsoft.com/office/powerpoint/2010/main" val="418735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432001" y="1416668"/>
            <a:ext cx="7391200" cy="250324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BBF5AF73-3EA7-4347-84EA-D70EBAC2F18F}"/>
              </a:ext>
            </a:extLst>
          </p:cNvPr>
          <p:cNvSpPr>
            <a:spLocks noGrp="1"/>
          </p:cNvSpPr>
          <p:nvPr>
            <p:ph type="title"/>
          </p:nvPr>
        </p:nvSpPr>
        <p:spPr>
          <a:xfrm>
            <a:off x="430373" y="356765"/>
            <a:ext cx="7392827" cy="574516"/>
          </a:xfrm>
        </p:spPr>
        <p:txBody>
          <a:bodyPr/>
          <a:lstStyle/>
          <a:p>
            <a:r>
              <a:rPr lang="en-US"/>
              <a:t>Click to edit Master title style</a:t>
            </a:r>
            <a:endParaRPr lang="en-GB"/>
          </a:p>
        </p:txBody>
      </p:sp>
      <p:grpSp>
        <p:nvGrpSpPr>
          <p:cNvPr id="17" name="Group 16">
            <a:extLst>
              <a:ext uri="{FF2B5EF4-FFF2-40B4-BE49-F238E27FC236}">
                <a16:creationId xmlns:a16="http://schemas.microsoft.com/office/drawing/2014/main" id="{A308CCAE-A613-4894-962F-B9332D979AE1}"/>
              </a:ext>
            </a:extLst>
          </p:cNvPr>
          <p:cNvGrpSpPr/>
          <p:nvPr userDrawn="1"/>
        </p:nvGrpSpPr>
        <p:grpSpPr>
          <a:xfrm>
            <a:off x="12275233" y="1"/>
            <a:ext cx="2706315" cy="2781137"/>
            <a:chOff x="3528102" y="847657"/>
            <a:chExt cx="2029736" cy="2085853"/>
          </a:xfrm>
        </p:grpSpPr>
        <p:sp>
          <p:nvSpPr>
            <p:cNvPr id="18" name="Guidance note">
              <a:extLst>
                <a:ext uri="{FF2B5EF4-FFF2-40B4-BE49-F238E27FC236}">
                  <a16:creationId xmlns:a16="http://schemas.microsoft.com/office/drawing/2014/main" id="{753381CB-CFAD-4C37-9043-05C8A52380A7}"/>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9" name="Group 18">
              <a:extLst>
                <a:ext uri="{FF2B5EF4-FFF2-40B4-BE49-F238E27FC236}">
                  <a16:creationId xmlns:a16="http://schemas.microsoft.com/office/drawing/2014/main" id="{8FA04F91-854A-4895-BD97-24C8BB928F41}"/>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0" name="Picture 3">
                <a:extLst>
                  <a:ext uri="{FF2B5EF4-FFF2-40B4-BE49-F238E27FC236}">
                    <a16:creationId xmlns:a16="http://schemas.microsoft.com/office/drawing/2014/main" id="{9CABB711-E1AB-41A2-A779-C8967E1B9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702CAAD7-0480-4B1D-A46C-98616132030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152326497"/>
      </p:ext>
    </p:extLst>
  </p:cSld>
  <p:clrMapOvr>
    <a:masterClrMapping/>
  </p:clrMapOvr>
  <p:hf sldNum="0" hd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8882-C429-4437-88EA-3A361C367B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2B7010-BD86-45CE-BF17-299EBACF99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FEA338-A0D7-432A-94C9-94B7050005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AA63D0-858D-4EB2-B3D4-AFA32F7B16AD}"/>
              </a:ext>
            </a:extLst>
          </p:cNvPr>
          <p:cNvSpPr>
            <a:spLocks noGrp="1"/>
          </p:cNvSpPr>
          <p:nvPr>
            <p:ph type="dt" sz="half" idx="10"/>
          </p:nvPr>
        </p:nvSpPr>
        <p:spPr/>
        <p:txBody>
          <a:bodyPr/>
          <a:lstStyle/>
          <a:p>
            <a:fld id="{8E831F45-907D-419F-ABB3-679B68261463}" type="datetimeFigureOut">
              <a:rPr lang="en-GB" smtClean="0"/>
              <a:t>19/05/2025</a:t>
            </a:fld>
            <a:endParaRPr lang="en-GB"/>
          </a:p>
        </p:txBody>
      </p:sp>
      <p:sp>
        <p:nvSpPr>
          <p:cNvPr id="6" name="Footer Placeholder 5">
            <a:extLst>
              <a:ext uri="{FF2B5EF4-FFF2-40B4-BE49-F238E27FC236}">
                <a16:creationId xmlns:a16="http://schemas.microsoft.com/office/drawing/2014/main" id="{2098D561-877E-431C-B5E6-B215C40BE136}"/>
              </a:ext>
            </a:extLst>
          </p:cNvPr>
          <p:cNvSpPr>
            <a:spLocks noGrp="1"/>
          </p:cNvSpPr>
          <p:nvPr>
            <p:ph type="ftr" sz="quarter" idx="11"/>
          </p:nvPr>
        </p:nvSpPr>
        <p:spPr>
          <a:xfrm>
            <a:off x="4038600" y="6356350"/>
            <a:ext cx="4114800" cy="365125"/>
          </a:xfrm>
          <a:prstGeom prst="rect">
            <a:avLst/>
          </a:prstGeom>
        </p:spPr>
        <p:txBody>
          <a:bodyPr/>
          <a:lstStyle/>
          <a:p>
            <a:r>
              <a:rPr lang="en-GB"/>
              <a:t>National Gas Transmission | Private &amp; Confidential</a:t>
            </a:r>
          </a:p>
        </p:txBody>
      </p:sp>
      <p:sp>
        <p:nvSpPr>
          <p:cNvPr id="7" name="Slide Number Placeholder 6">
            <a:extLst>
              <a:ext uri="{FF2B5EF4-FFF2-40B4-BE49-F238E27FC236}">
                <a16:creationId xmlns:a16="http://schemas.microsoft.com/office/drawing/2014/main" id="{1A4A59E1-6749-4BC8-B65B-DF49B458E968}"/>
              </a:ext>
            </a:extLst>
          </p:cNvPr>
          <p:cNvSpPr>
            <a:spLocks noGrp="1"/>
          </p:cNvSpPr>
          <p:nvPr>
            <p:ph type="sldNum" sz="quarter" idx="12"/>
          </p:nvPr>
        </p:nvSpPr>
        <p:spPr/>
        <p:txBody>
          <a:bodyPr/>
          <a:lstStyle/>
          <a:p>
            <a:fld id="{35B26A0E-813A-408F-9D22-BC01296F5B66}" type="slidenum">
              <a:rPr lang="en-GB" smtClean="0"/>
              <a:t>‹#›</a:t>
            </a:fld>
            <a:endParaRPr lang="en-GB"/>
          </a:p>
        </p:txBody>
      </p:sp>
    </p:spTree>
    <p:extLst>
      <p:ext uri="{BB962C8B-B14F-4D97-AF65-F5344CB8AC3E}">
        <p14:creationId xmlns:p14="http://schemas.microsoft.com/office/powerpoint/2010/main" val="51553372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4835-C903-4AE5-994D-DF1EC961E6D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49FF25-869B-4F41-B4A5-F8E955172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57236-0B9F-41C8-8649-BDCDF4562D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4C3D57-7836-41DD-952F-9A87224502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60CF4C-B1A5-451F-801A-A0B376AC12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4A0AB3-239A-468E-B1DA-B9A49A56E99C}"/>
              </a:ext>
            </a:extLst>
          </p:cNvPr>
          <p:cNvSpPr>
            <a:spLocks noGrp="1"/>
          </p:cNvSpPr>
          <p:nvPr>
            <p:ph type="dt" sz="half" idx="10"/>
          </p:nvPr>
        </p:nvSpPr>
        <p:spPr/>
        <p:txBody>
          <a:bodyPr/>
          <a:lstStyle/>
          <a:p>
            <a:fld id="{8E831F45-907D-419F-ABB3-679B68261463}" type="datetimeFigureOut">
              <a:rPr lang="en-GB" smtClean="0"/>
              <a:t>19/05/2025</a:t>
            </a:fld>
            <a:endParaRPr lang="en-GB"/>
          </a:p>
        </p:txBody>
      </p:sp>
      <p:sp>
        <p:nvSpPr>
          <p:cNvPr id="8" name="Footer Placeholder 7">
            <a:extLst>
              <a:ext uri="{FF2B5EF4-FFF2-40B4-BE49-F238E27FC236}">
                <a16:creationId xmlns:a16="http://schemas.microsoft.com/office/drawing/2014/main" id="{2791B5BE-F4AE-40A8-B240-68133790BDDC}"/>
              </a:ext>
            </a:extLst>
          </p:cNvPr>
          <p:cNvSpPr>
            <a:spLocks noGrp="1"/>
          </p:cNvSpPr>
          <p:nvPr>
            <p:ph type="ftr" sz="quarter" idx="11"/>
          </p:nvPr>
        </p:nvSpPr>
        <p:spPr>
          <a:xfrm>
            <a:off x="4038600" y="6356350"/>
            <a:ext cx="4114800" cy="365125"/>
          </a:xfrm>
          <a:prstGeom prst="rect">
            <a:avLst/>
          </a:prstGeom>
        </p:spPr>
        <p:txBody>
          <a:bodyPr/>
          <a:lstStyle/>
          <a:p>
            <a:r>
              <a:rPr lang="en-GB"/>
              <a:t>National Gas Transmission | Private &amp; Confidential</a:t>
            </a:r>
          </a:p>
        </p:txBody>
      </p:sp>
      <p:sp>
        <p:nvSpPr>
          <p:cNvPr id="9" name="Slide Number Placeholder 8">
            <a:extLst>
              <a:ext uri="{FF2B5EF4-FFF2-40B4-BE49-F238E27FC236}">
                <a16:creationId xmlns:a16="http://schemas.microsoft.com/office/drawing/2014/main" id="{0BCF5CEA-F73A-4138-BA70-40382B19CD4A}"/>
              </a:ext>
            </a:extLst>
          </p:cNvPr>
          <p:cNvSpPr>
            <a:spLocks noGrp="1"/>
          </p:cNvSpPr>
          <p:nvPr>
            <p:ph type="sldNum" sz="quarter" idx="12"/>
          </p:nvPr>
        </p:nvSpPr>
        <p:spPr/>
        <p:txBody>
          <a:bodyPr/>
          <a:lstStyle/>
          <a:p>
            <a:fld id="{35B26A0E-813A-408F-9D22-BC01296F5B66}" type="slidenum">
              <a:rPr lang="en-GB" smtClean="0"/>
              <a:t>‹#›</a:t>
            </a:fld>
            <a:endParaRPr lang="en-GB"/>
          </a:p>
        </p:txBody>
      </p:sp>
    </p:spTree>
    <p:extLst>
      <p:ext uri="{BB962C8B-B14F-4D97-AF65-F5344CB8AC3E}">
        <p14:creationId xmlns:p14="http://schemas.microsoft.com/office/powerpoint/2010/main" val="3988222110"/>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5723-B1C6-4D0A-8B38-5462E58A22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B9F0170-57E9-4468-A694-1C721C52DD9C}"/>
              </a:ext>
            </a:extLst>
          </p:cNvPr>
          <p:cNvSpPr>
            <a:spLocks noGrp="1"/>
          </p:cNvSpPr>
          <p:nvPr>
            <p:ph type="dt" sz="half" idx="10"/>
          </p:nvPr>
        </p:nvSpPr>
        <p:spPr/>
        <p:txBody>
          <a:bodyPr/>
          <a:lstStyle/>
          <a:p>
            <a:fld id="{8E831F45-907D-419F-ABB3-679B68261463}" type="datetimeFigureOut">
              <a:rPr lang="en-GB" smtClean="0"/>
              <a:t>19/05/2025</a:t>
            </a:fld>
            <a:endParaRPr lang="en-GB"/>
          </a:p>
        </p:txBody>
      </p:sp>
      <p:sp>
        <p:nvSpPr>
          <p:cNvPr id="4" name="Footer Placeholder 3">
            <a:extLst>
              <a:ext uri="{FF2B5EF4-FFF2-40B4-BE49-F238E27FC236}">
                <a16:creationId xmlns:a16="http://schemas.microsoft.com/office/drawing/2014/main" id="{65B32447-36B3-4089-B908-A1017DF2F985}"/>
              </a:ext>
            </a:extLst>
          </p:cNvPr>
          <p:cNvSpPr>
            <a:spLocks noGrp="1"/>
          </p:cNvSpPr>
          <p:nvPr>
            <p:ph type="ftr" sz="quarter" idx="11"/>
          </p:nvPr>
        </p:nvSpPr>
        <p:spPr>
          <a:xfrm>
            <a:off x="4038600" y="6356350"/>
            <a:ext cx="4114800" cy="365125"/>
          </a:xfrm>
          <a:prstGeom prst="rect">
            <a:avLst/>
          </a:prstGeom>
        </p:spPr>
        <p:txBody>
          <a:bodyPr/>
          <a:lstStyle/>
          <a:p>
            <a:r>
              <a:rPr lang="en-GB"/>
              <a:t>National Gas Transmission | Private &amp; Confidential</a:t>
            </a:r>
          </a:p>
        </p:txBody>
      </p:sp>
      <p:sp>
        <p:nvSpPr>
          <p:cNvPr id="5" name="Slide Number Placeholder 4">
            <a:extLst>
              <a:ext uri="{FF2B5EF4-FFF2-40B4-BE49-F238E27FC236}">
                <a16:creationId xmlns:a16="http://schemas.microsoft.com/office/drawing/2014/main" id="{A34070A0-8D4B-4A42-BD2E-A30A6AE2F327}"/>
              </a:ext>
            </a:extLst>
          </p:cNvPr>
          <p:cNvSpPr>
            <a:spLocks noGrp="1"/>
          </p:cNvSpPr>
          <p:nvPr>
            <p:ph type="sldNum" sz="quarter" idx="12"/>
          </p:nvPr>
        </p:nvSpPr>
        <p:spPr/>
        <p:txBody>
          <a:bodyPr/>
          <a:lstStyle/>
          <a:p>
            <a:fld id="{35B26A0E-813A-408F-9D22-BC01296F5B66}" type="slidenum">
              <a:rPr lang="en-GB" smtClean="0"/>
              <a:t>‹#›</a:t>
            </a:fld>
            <a:endParaRPr lang="en-GB"/>
          </a:p>
        </p:txBody>
      </p:sp>
    </p:spTree>
    <p:extLst>
      <p:ext uri="{BB962C8B-B14F-4D97-AF65-F5344CB8AC3E}">
        <p14:creationId xmlns:p14="http://schemas.microsoft.com/office/powerpoint/2010/main" val="2210699285"/>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57403B-DFDC-4E6B-A974-156544FEDCBE}"/>
              </a:ext>
            </a:extLst>
          </p:cNvPr>
          <p:cNvSpPr>
            <a:spLocks noGrp="1"/>
          </p:cNvSpPr>
          <p:nvPr>
            <p:ph type="dt" sz="half" idx="10"/>
          </p:nvPr>
        </p:nvSpPr>
        <p:spPr/>
        <p:txBody>
          <a:bodyPr/>
          <a:lstStyle/>
          <a:p>
            <a:fld id="{8E831F45-907D-419F-ABB3-679B68261463}" type="datetimeFigureOut">
              <a:rPr lang="en-GB" smtClean="0"/>
              <a:t>19/05/2025</a:t>
            </a:fld>
            <a:endParaRPr lang="en-GB"/>
          </a:p>
        </p:txBody>
      </p:sp>
      <p:sp>
        <p:nvSpPr>
          <p:cNvPr id="3" name="Footer Placeholder 2">
            <a:extLst>
              <a:ext uri="{FF2B5EF4-FFF2-40B4-BE49-F238E27FC236}">
                <a16:creationId xmlns:a16="http://schemas.microsoft.com/office/drawing/2014/main" id="{667E3DFE-70B9-480A-AF06-38E75E022144}"/>
              </a:ext>
            </a:extLst>
          </p:cNvPr>
          <p:cNvSpPr>
            <a:spLocks noGrp="1"/>
          </p:cNvSpPr>
          <p:nvPr>
            <p:ph type="ftr" sz="quarter" idx="11"/>
          </p:nvPr>
        </p:nvSpPr>
        <p:spPr>
          <a:xfrm>
            <a:off x="4038600" y="6356350"/>
            <a:ext cx="4114800" cy="365125"/>
          </a:xfrm>
          <a:prstGeom prst="rect">
            <a:avLst/>
          </a:prstGeom>
        </p:spPr>
        <p:txBody>
          <a:bodyPr/>
          <a:lstStyle/>
          <a:p>
            <a:r>
              <a:rPr lang="en-GB"/>
              <a:t>National Gas Transmission | Private &amp; Confidential</a:t>
            </a:r>
          </a:p>
        </p:txBody>
      </p:sp>
      <p:sp>
        <p:nvSpPr>
          <p:cNvPr id="4" name="Slide Number Placeholder 3">
            <a:extLst>
              <a:ext uri="{FF2B5EF4-FFF2-40B4-BE49-F238E27FC236}">
                <a16:creationId xmlns:a16="http://schemas.microsoft.com/office/drawing/2014/main" id="{23240F01-98B4-437C-AA34-B5B9A6DE277A}"/>
              </a:ext>
            </a:extLst>
          </p:cNvPr>
          <p:cNvSpPr>
            <a:spLocks noGrp="1"/>
          </p:cNvSpPr>
          <p:nvPr>
            <p:ph type="sldNum" sz="quarter" idx="12"/>
          </p:nvPr>
        </p:nvSpPr>
        <p:spPr/>
        <p:txBody>
          <a:bodyPr/>
          <a:lstStyle/>
          <a:p>
            <a:fld id="{35B26A0E-813A-408F-9D22-BC01296F5B66}" type="slidenum">
              <a:rPr lang="en-GB" smtClean="0"/>
              <a:t>‹#›</a:t>
            </a:fld>
            <a:endParaRPr lang="en-GB"/>
          </a:p>
        </p:txBody>
      </p:sp>
    </p:spTree>
    <p:extLst>
      <p:ext uri="{BB962C8B-B14F-4D97-AF65-F5344CB8AC3E}">
        <p14:creationId xmlns:p14="http://schemas.microsoft.com/office/powerpoint/2010/main" val="59996591"/>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C56C-A764-476E-8F4B-F56D1D4E8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2C2F14-CAD4-44CB-9475-03469AED8E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710F33-63A2-4789-A4B3-DE194BA79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34CD-30BE-40EE-9728-0CC2AC1E9F4A}"/>
              </a:ext>
            </a:extLst>
          </p:cNvPr>
          <p:cNvSpPr>
            <a:spLocks noGrp="1"/>
          </p:cNvSpPr>
          <p:nvPr>
            <p:ph type="dt" sz="half" idx="10"/>
          </p:nvPr>
        </p:nvSpPr>
        <p:spPr/>
        <p:txBody>
          <a:bodyPr/>
          <a:lstStyle/>
          <a:p>
            <a:fld id="{8E831F45-907D-419F-ABB3-679B68261463}" type="datetimeFigureOut">
              <a:rPr lang="en-GB" smtClean="0"/>
              <a:t>19/05/2025</a:t>
            </a:fld>
            <a:endParaRPr lang="en-GB"/>
          </a:p>
        </p:txBody>
      </p:sp>
      <p:sp>
        <p:nvSpPr>
          <p:cNvPr id="6" name="Footer Placeholder 5">
            <a:extLst>
              <a:ext uri="{FF2B5EF4-FFF2-40B4-BE49-F238E27FC236}">
                <a16:creationId xmlns:a16="http://schemas.microsoft.com/office/drawing/2014/main" id="{F4244891-52E9-4693-B698-170282629C8B}"/>
              </a:ext>
            </a:extLst>
          </p:cNvPr>
          <p:cNvSpPr>
            <a:spLocks noGrp="1"/>
          </p:cNvSpPr>
          <p:nvPr>
            <p:ph type="ftr" sz="quarter" idx="11"/>
          </p:nvPr>
        </p:nvSpPr>
        <p:spPr>
          <a:xfrm>
            <a:off x="4038600" y="6356350"/>
            <a:ext cx="4114800" cy="365125"/>
          </a:xfrm>
          <a:prstGeom prst="rect">
            <a:avLst/>
          </a:prstGeom>
        </p:spPr>
        <p:txBody>
          <a:bodyPr/>
          <a:lstStyle/>
          <a:p>
            <a:r>
              <a:rPr lang="en-GB"/>
              <a:t>National Gas Transmission | Private &amp; Confidential</a:t>
            </a:r>
          </a:p>
        </p:txBody>
      </p:sp>
      <p:sp>
        <p:nvSpPr>
          <p:cNvPr id="7" name="Slide Number Placeholder 6">
            <a:extLst>
              <a:ext uri="{FF2B5EF4-FFF2-40B4-BE49-F238E27FC236}">
                <a16:creationId xmlns:a16="http://schemas.microsoft.com/office/drawing/2014/main" id="{725D7FB4-F9B4-44EC-A78D-F8A75D0DD098}"/>
              </a:ext>
            </a:extLst>
          </p:cNvPr>
          <p:cNvSpPr>
            <a:spLocks noGrp="1"/>
          </p:cNvSpPr>
          <p:nvPr>
            <p:ph type="sldNum" sz="quarter" idx="12"/>
          </p:nvPr>
        </p:nvSpPr>
        <p:spPr/>
        <p:txBody>
          <a:bodyPr/>
          <a:lstStyle/>
          <a:p>
            <a:fld id="{35B26A0E-813A-408F-9D22-BC01296F5B66}" type="slidenum">
              <a:rPr lang="en-GB" smtClean="0"/>
              <a:t>‹#›</a:t>
            </a:fld>
            <a:endParaRPr lang="en-GB"/>
          </a:p>
        </p:txBody>
      </p:sp>
    </p:spTree>
    <p:extLst>
      <p:ext uri="{BB962C8B-B14F-4D97-AF65-F5344CB8AC3E}">
        <p14:creationId xmlns:p14="http://schemas.microsoft.com/office/powerpoint/2010/main" val="247357209"/>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6A7D-DAE8-46D5-914E-DB2FD9C54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B8E8FF-E3A6-4643-B95C-D54338616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53B8F8-A0CA-4ED2-8708-5CB5FBD83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19E6C5-9325-4F73-ACA3-98D4356D3F68}"/>
              </a:ext>
            </a:extLst>
          </p:cNvPr>
          <p:cNvSpPr>
            <a:spLocks noGrp="1"/>
          </p:cNvSpPr>
          <p:nvPr>
            <p:ph type="dt" sz="half" idx="10"/>
          </p:nvPr>
        </p:nvSpPr>
        <p:spPr/>
        <p:txBody>
          <a:bodyPr/>
          <a:lstStyle/>
          <a:p>
            <a:fld id="{8E831F45-907D-419F-ABB3-679B68261463}" type="datetimeFigureOut">
              <a:rPr lang="en-GB" smtClean="0"/>
              <a:t>19/05/2025</a:t>
            </a:fld>
            <a:endParaRPr lang="en-GB"/>
          </a:p>
        </p:txBody>
      </p:sp>
      <p:sp>
        <p:nvSpPr>
          <p:cNvPr id="6" name="Footer Placeholder 5">
            <a:extLst>
              <a:ext uri="{FF2B5EF4-FFF2-40B4-BE49-F238E27FC236}">
                <a16:creationId xmlns:a16="http://schemas.microsoft.com/office/drawing/2014/main" id="{51965197-14A0-4EBD-A043-7BB536A57F97}"/>
              </a:ext>
            </a:extLst>
          </p:cNvPr>
          <p:cNvSpPr>
            <a:spLocks noGrp="1"/>
          </p:cNvSpPr>
          <p:nvPr>
            <p:ph type="ftr" sz="quarter" idx="11"/>
          </p:nvPr>
        </p:nvSpPr>
        <p:spPr>
          <a:xfrm>
            <a:off x="4038600" y="6356350"/>
            <a:ext cx="4114800" cy="365125"/>
          </a:xfrm>
          <a:prstGeom prst="rect">
            <a:avLst/>
          </a:prstGeom>
        </p:spPr>
        <p:txBody>
          <a:bodyPr/>
          <a:lstStyle/>
          <a:p>
            <a:r>
              <a:rPr lang="en-GB"/>
              <a:t>National Gas Transmission | Private &amp; Confidential</a:t>
            </a:r>
          </a:p>
        </p:txBody>
      </p:sp>
      <p:sp>
        <p:nvSpPr>
          <p:cNvPr id="7" name="Slide Number Placeholder 6">
            <a:extLst>
              <a:ext uri="{FF2B5EF4-FFF2-40B4-BE49-F238E27FC236}">
                <a16:creationId xmlns:a16="http://schemas.microsoft.com/office/drawing/2014/main" id="{BEBB4A24-B22B-466F-AB83-9F1E3216E47F}"/>
              </a:ext>
            </a:extLst>
          </p:cNvPr>
          <p:cNvSpPr>
            <a:spLocks noGrp="1"/>
          </p:cNvSpPr>
          <p:nvPr>
            <p:ph type="sldNum" sz="quarter" idx="12"/>
          </p:nvPr>
        </p:nvSpPr>
        <p:spPr/>
        <p:txBody>
          <a:bodyPr/>
          <a:lstStyle/>
          <a:p>
            <a:fld id="{35B26A0E-813A-408F-9D22-BC01296F5B66}" type="slidenum">
              <a:rPr lang="en-GB" smtClean="0"/>
              <a:t>‹#›</a:t>
            </a:fld>
            <a:endParaRPr lang="en-GB"/>
          </a:p>
        </p:txBody>
      </p:sp>
    </p:spTree>
    <p:extLst>
      <p:ext uri="{BB962C8B-B14F-4D97-AF65-F5344CB8AC3E}">
        <p14:creationId xmlns:p14="http://schemas.microsoft.com/office/powerpoint/2010/main" val="3539192748"/>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FFE0D9-BD7F-4546-922F-C89E9095DA62}"/>
              </a:ext>
            </a:extLst>
          </p:cNvPr>
          <p:cNvSpPr>
            <a:spLocks noGrp="1"/>
          </p:cNvSpPr>
          <p:nvPr>
            <p:ph type="title"/>
          </p:nvPr>
        </p:nvSpPr>
        <p:spPr>
          <a:xfrm>
            <a:off x="307571" y="365125"/>
            <a:ext cx="11488189"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5E921A-5089-4BDA-BC8A-399F51F3196F}"/>
              </a:ext>
            </a:extLst>
          </p:cNvPr>
          <p:cNvSpPr>
            <a:spLocks noGrp="1"/>
          </p:cNvSpPr>
          <p:nvPr>
            <p:ph type="body" idx="1"/>
          </p:nvPr>
        </p:nvSpPr>
        <p:spPr>
          <a:xfrm>
            <a:off x="307571" y="1825625"/>
            <a:ext cx="1148818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F70434-37F6-490D-B806-AC7F3DAA04DA}"/>
              </a:ext>
            </a:extLst>
          </p:cNvPr>
          <p:cNvSpPr>
            <a:spLocks noGrp="1"/>
          </p:cNvSpPr>
          <p:nvPr>
            <p:ph type="dt" sz="half" idx="2"/>
          </p:nvPr>
        </p:nvSpPr>
        <p:spPr>
          <a:xfrm>
            <a:off x="307571" y="6294929"/>
            <a:ext cx="30770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B2A1"/>
                </a:solidFill>
                <a:effectLst/>
                <a:uLnTx/>
                <a:uFillTx/>
                <a:latin typeface="Tenorite"/>
                <a:ea typeface="+mn-ea"/>
                <a:cs typeface="+mn-cs"/>
              </a:rPr>
              <a:t>National Gas Transmission </a:t>
            </a:r>
            <a:r>
              <a:rPr kumimoji="0" lang="en-GB" sz="1000" b="0" i="0" u="none" strike="noStrike" kern="1200" cap="none" spc="0" normalizeH="0" baseline="0" noProof="0">
                <a:ln>
                  <a:noFill/>
                </a:ln>
                <a:solidFill>
                  <a:srgbClr val="00B2A1"/>
                </a:solidFill>
                <a:effectLst/>
                <a:uLnTx/>
                <a:uFillTx/>
                <a:latin typeface="Tenorite"/>
                <a:ea typeface="+mn-ea"/>
                <a:cs typeface="+mn-cs"/>
              </a:rPr>
              <a:t>| Private &amp; Confidential</a:t>
            </a:r>
          </a:p>
          <a:p>
            <a:endParaRPr lang="en-GB"/>
          </a:p>
        </p:txBody>
      </p:sp>
      <p:sp>
        <p:nvSpPr>
          <p:cNvPr id="6" name="Slide Number Placeholder 5">
            <a:extLst>
              <a:ext uri="{FF2B5EF4-FFF2-40B4-BE49-F238E27FC236}">
                <a16:creationId xmlns:a16="http://schemas.microsoft.com/office/drawing/2014/main" id="{A1D66F40-0509-4568-A8FD-06621541C942}"/>
              </a:ext>
            </a:extLst>
          </p:cNvPr>
          <p:cNvSpPr>
            <a:spLocks noGrp="1"/>
          </p:cNvSpPr>
          <p:nvPr>
            <p:ph type="sldNum" sz="quarter" idx="4"/>
          </p:nvPr>
        </p:nvSpPr>
        <p:spPr>
          <a:xfrm>
            <a:off x="905256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31F45-907D-419F-ABB3-679B68261463}" type="datetimeFigureOut">
              <a:rPr lang="en-GB" smtClean="0"/>
              <a:pPr/>
              <a:t>19/05/2025</a:t>
            </a:fld>
            <a:r>
              <a:rPr lang="en-GB"/>
              <a:t> </a:t>
            </a:r>
            <a:fld id="{35B26A0E-813A-408F-9D22-BC01296F5B66}" type="slidenum">
              <a:rPr lang="en-GB" smtClean="0"/>
              <a:pPr/>
              <a:t>‹#›</a:t>
            </a:fld>
            <a:endParaRPr lang="en-GB"/>
          </a:p>
        </p:txBody>
      </p:sp>
    </p:spTree>
    <p:extLst>
      <p:ext uri="{BB962C8B-B14F-4D97-AF65-F5344CB8AC3E}">
        <p14:creationId xmlns:p14="http://schemas.microsoft.com/office/powerpoint/2010/main" val="219877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405432" y="387427"/>
            <a:ext cx="11383796" cy="1125967"/>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405432" y="1513393"/>
            <a:ext cx="11383796" cy="470597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8614210" y="6291037"/>
            <a:ext cx="2742250" cy="216000"/>
          </a:xfrm>
          <a:prstGeom prst="rect">
            <a:avLst/>
          </a:prstGeom>
        </p:spPr>
        <p:txBody>
          <a:bodyPr vert="horz" lIns="0" tIns="0" rIns="0" bIns="0" rtlCol="0" anchor="ctr"/>
          <a:lstStyle>
            <a:lvl1pPr algn="r">
              <a:defRPr sz="1000">
                <a:solidFill>
                  <a:schemeClr val="accent6"/>
                </a:solidFill>
              </a:defRPr>
            </a:lvl1pPr>
          </a:lstStyle>
          <a:p>
            <a:fld id="{A6DF73BD-195B-47D1-97CE-E42CD132008D}" type="datetime1">
              <a:rPr lang="en-GB" smtClean="0"/>
              <a:t>19/05/2025</a:t>
            </a:fld>
            <a:endParaRPr lang="en-GB"/>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11356460" y="6291037"/>
            <a:ext cx="432768" cy="216000"/>
          </a:xfrm>
          <a:prstGeom prst="rect">
            <a:avLst/>
          </a:prstGeom>
        </p:spPr>
        <p:txBody>
          <a:bodyPr vert="horz" lIns="0" tIns="0" rIns="0" bIns="0" rtlCol="0" anchor="ctr"/>
          <a:lstStyle>
            <a:lvl1pPr algn="r">
              <a:defRPr sz="100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402772" y="6291037"/>
            <a:ext cx="3703657" cy="216000"/>
          </a:xfrm>
          <a:prstGeom prst="rect">
            <a:avLst/>
          </a:prstGeom>
          <a:noFill/>
        </p:spPr>
        <p:txBody>
          <a:bodyPr wrap="square" lIns="0" tIns="0" rIns="0" bIns="0" rtlCol="0" anchor="ctr">
            <a:noAutofit/>
          </a:bodyPr>
          <a:lstStyle/>
          <a:p>
            <a:r>
              <a:rPr lang="en-GB" sz="1000" b="1">
                <a:solidFill>
                  <a:schemeClr val="accent6"/>
                </a:solidFill>
              </a:rPr>
              <a:t>National Gas Transmission </a:t>
            </a:r>
            <a:r>
              <a:rPr lang="en-GB" sz="1000" b="0">
                <a:solidFill>
                  <a:schemeClr val="accent6"/>
                </a:solidFill>
              </a:rPr>
              <a:t>| Private &amp; Confidential</a:t>
            </a:r>
          </a:p>
        </p:txBody>
      </p:sp>
    </p:spTree>
    <p:extLst>
      <p:ext uri="{BB962C8B-B14F-4D97-AF65-F5344CB8AC3E}">
        <p14:creationId xmlns:p14="http://schemas.microsoft.com/office/powerpoint/2010/main" val="145912868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chemeClr val="accent6"/>
          </a:solidFill>
          <a:latin typeface="+mj-lt"/>
          <a:ea typeface="+mj-ea"/>
          <a:cs typeface="+mj-cs"/>
        </a:defRPr>
      </a:lvl1pPr>
    </p:titleStyle>
    <p:body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gasgovernance.co.uk/UNC"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https://www.nationalgas.com/our-policies/terms-and-conditions"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mailto:metering.me2@cadentgas.com" TargetMode="External"/><Relationship Id="rId3" Type="http://schemas.openxmlformats.org/officeDocument/2006/relationships/notesSlide" Target="../notesSlides/notesSlide9.xml"/><Relationship Id="rId7" Type="http://schemas.openxmlformats.org/officeDocument/2006/relationships/hyperlink" Target="mailto:gasquality@sgn.co.uk" TargetMode="External"/><Relationship Id="rId2" Type="http://schemas.openxmlformats.org/officeDocument/2006/relationships/slideLayout" Target="../slideLayouts/slideLayout32.xml"/><Relationship Id="rId1" Type="http://schemas.openxmlformats.org/officeDocument/2006/relationships/themeOverride" Target="../theme/themeOverride6.xml"/><Relationship Id="rId6" Type="http://schemas.openxmlformats.org/officeDocument/2006/relationships/hyperlink" Target="mailto:LWarner@northerngas.co.uk" TargetMode="External"/><Relationship Id="rId5" Type="http://schemas.openxmlformats.org/officeDocument/2006/relationships/hyperlink" Target="mailto:GasQuality@wwutilities.co.uk" TargetMode="External"/><Relationship Id="rId10" Type="http://schemas.openxmlformats.org/officeDocument/2006/relationships/image" Target="../media/image11.png"/><Relationship Id="rId4" Type="http://schemas.openxmlformats.org/officeDocument/2006/relationships/hyperlink" Target="mailto:box.meterassurance@nationalgas.com" TargetMode="External"/><Relationship Id="rId9"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themeOverride" Target="../theme/themeOverride7.xml"/><Relationship Id="rId5" Type="http://schemas.openxmlformats.org/officeDocument/2006/relationships/hyperlink" Target="mailto:box.NTS.EnergyBalance@nationalgrid.com" TargetMode="External"/><Relationship Id="rId4" Type="http://schemas.openxmlformats.org/officeDocument/2006/relationships/hyperlink" Target="mailto:servicedesk@xoserve.com"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s://www.xoserve.com/help-centre/invoices/invoice-type-charges-vat/" TargetMode="Externa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s://www.nationalgas.com/sites/default/files/documents/End%20to%20End%20Balancing%20Guide%20Oct%2023.pdf"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hyperlink" Target="https://www.gasgovernance.co.uk/TPD" TargetMode="External"/><Relationship Id="rId5" Type="http://schemas.openxmlformats.org/officeDocument/2006/relationships/image" Target="../media/image16.pn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hyperlink" Target="https://www.gasgovernance.co.uk/sites/default/files/ggf/page/2023-09/8%20TPD%20Section%20F%20-%20System%20Clearing%2C%20Balancing%20Charges%20and%20Neutrality.pdf" TargetMode="External"/><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hyperlink" Target="https://www.gasgovernance.co.uk/sites/default/files/ggf/page/2024-03/7%20TPD%20Section%20E%20-%20Daily%20Quantities%20Imbalances%20and%20Reconciliation.pdf"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hyperlink" Target="https://www.gasgovernance.co.uk/TPD"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2.xml"/><Relationship Id="rId1" Type="http://schemas.openxmlformats.org/officeDocument/2006/relationships/themeOverride" Target="../theme/themeOverride2.xml"/><Relationship Id="rId4" Type="http://schemas.openxmlformats.org/officeDocument/2006/relationships/hyperlink" Target="https://www.xoserve.com/help-centre/invoices/invoice-type-charges-va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box.uniquesites@nationalgas.com"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hyperlink" Target="mailto:box.meterassurance@nationalgas.com" TargetMode="External"/><Relationship Id="rId5" Type="http://schemas.openxmlformats.org/officeDocument/2006/relationships/hyperlink" Target="mailto:box.NTS.EnergyBalance@nationalgas.com" TargetMode="External"/><Relationship Id="rId4" Type="http://schemas.openxmlformats.org/officeDocument/2006/relationships/hyperlink" Target="mailto:box.energybalancing@nationalgas.co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mailto:recandrbd.billing@xoserve.com" TargetMode="External"/><Relationship Id="rId2" Type="http://schemas.openxmlformats.org/officeDocument/2006/relationships/slideLayout" Target="../slideLayouts/slideLayout32.xml"/><Relationship Id="rId1" Type="http://schemas.openxmlformats.org/officeDocument/2006/relationships/themeOverride" Target="../theme/themeOverride3.xml"/><Relationship Id="rId6" Type="http://schemas.openxmlformats.org/officeDocument/2006/relationships/hyperlink" Target="mailto:Sharon.d.whitehead@correla.com" TargetMode="External"/><Relationship Id="rId5" Type="http://schemas.openxmlformats.org/officeDocument/2006/relationships/hyperlink" Target="mailto:louise.tulk@correla.com" TargetMode="External"/><Relationship Id="rId4" Type="http://schemas.openxmlformats.org/officeDocument/2006/relationships/hyperlink" Target="mailto:ebi.billing@xoserve.com"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2.xml"/><Relationship Id="rId1" Type="http://schemas.openxmlformats.org/officeDocument/2006/relationships/themeOverride" Target="../theme/themeOverride5.xml"/><Relationship Id="rId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482A-A667-5288-95B5-2A5F79F147BC}"/>
              </a:ext>
            </a:extLst>
          </p:cNvPr>
          <p:cNvSpPr>
            <a:spLocks noGrp="1"/>
          </p:cNvSpPr>
          <p:nvPr>
            <p:ph type="ctrTitle"/>
          </p:nvPr>
        </p:nvSpPr>
        <p:spPr/>
        <p:txBody>
          <a:bodyPr>
            <a:noAutofit/>
          </a:bodyPr>
          <a:lstStyle/>
          <a:p>
            <a:r>
              <a:rPr lang="en-GB" altLang="en-US" sz="3600" b="1">
                <a:latin typeface="Tenorite" panose="00000500000000000000" pitchFamily="2" charset="0"/>
                <a:ea typeface="MS PGothic" panose="020B0600070205080204" pitchFamily="34" charset="-128"/>
              </a:rPr>
              <a:t>Energy Balancing Overview</a:t>
            </a:r>
            <a:br>
              <a:rPr lang="en-GB" altLang="en-US" sz="3600">
                <a:latin typeface="Tenorite" panose="00000500000000000000" pitchFamily="2" charset="0"/>
                <a:ea typeface="MS PGothic" panose="020B0600070205080204" pitchFamily="34" charset="-128"/>
              </a:rPr>
            </a:br>
            <a:r>
              <a:rPr lang="en-GB" altLang="en-US" sz="3600">
                <a:latin typeface="Tenorite" panose="00000500000000000000" pitchFamily="2" charset="0"/>
                <a:ea typeface="MS PGothic" panose="020B0600070205080204" pitchFamily="34" charset="-128"/>
              </a:rPr>
              <a:t>After the Day and Invoicing  </a:t>
            </a:r>
            <a:br>
              <a:rPr lang="en-GB" altLang="en-US">
                <a:latin typeface="Tenorite" panose="00000500000000000000" pitchFamily="2" charset="0"/>
                <a:ea typeface="MS PGothic" panose="020B0600070205080204" pitchFamily="34" charset="-128"/>
              </a:rPr>
            </a:br>
            <a:br>
              <a:rPr lang="en-GB" altLang="en-US" sz="4400">
                <a:ea typeface="MS PGothic" panose="020B0600070205080204" pitchFamily="34" charset="-128"/>
              </a:rPr>
            </a:br>
            <a:endParaRPr lang="en-GB" sz="4400"/>
          </a:p>
        </p:txBody>
      </p:sp>
      <p:sp>
        <p:nvSpPr>
          <p:cNvPr id="3" name="Subtitle 2">
            <a:extLst>
              <a:ext uri="{FF2B5EF4-FFF2-40B4-BE49-F238E27FC236}">
                <a16:creationId xmlns:a16="http://schemas.microsoft.com/office/drawing/2014/main" id="{2BD8DAC6-16FC-FF30-4B0A-9ABF9C965CB4}"/>
              </a:ext>
            </a:extLst>
          </p:cNvPr>
          <p:cNvSpPr>
            <a:spLocks noGrp="1"/>
          </p:cNvSpPr>
          <p:nvPr>
            <p:ph type="subTitle" idx="1"/>
          </p:nvPr>
        </p:nvSpPr>
        <p:spPr/>
        <p:txBody>
          <a:bodyPr>
            <a:normAutofit fontScale="92500" lnSpcReduction="20000"/>
          </a:bodyPr>
          <a:lstStyle/>
          <a:p>
            <a:r>
              <a:rPr lang="en-GB" sz="1400" b="0">
                <a:solidFill>
                  <a:srgbClr val="333333"/>
                </a:solidFill>
                <a:latin typeface="Tenorite"/>
                <a:cs typeface="Segoe UI"/>
              </a:rPr>
              <a:t>This information is a high-level summary of the Energy Balancing Process. </a:t>
            </a:r>
            <a:endParaRPr lang="en-US" sz="1400">
              <a:latin typeface="Tenorite"/>
            </a:endParaRPr>
          </a:p>
          <a:p>
            <a:r>
              <a:rPr lang="en-GB" sz="1400" b="0">
                <a:solidFill>
                  <a:srgbClr val="333333"/>
                </a:solidFill>
                <a:latin typeface="Tenorite"/>
                <a:cs typeface="Segoe UI"/>
              </a:rPr>
              <a:t>The </a:t>
            </a:r>
            <a:r>
              <a:rPr lang="en-GB" sz="1400" b="0">
                <a:solidFill>
                  <a:srgbClr val="0000EE"/>
                </a:solidFill>
                <a:latin typeface="Tenorite"/>
                <a:cs typeface="Segoe UI"/>
                <a:hlinkClick r:id="rId3"/>
              </a:rPr>
              <a:t>https://www.gasgovernance.co.uk/UNC</a:t>
            </a:r>
            <a:r>
              <a:rPr lang="en-GB" sz="1400" b="0">
                <a:solidFill>
                  <a:srgbClr val="333333"/>
                </a:solidFill>
                <a:latin typeface="Tenorite"/>
                <a:cs typeface="Segoe UI"/>
              </a:rPr>
              <a:t> is the agreement between the gas transporters and the gas shippers which sets out the detailed rules. </a:t>
            </a:r>
            <a:br>
              <a:rPr lang="en-US" sz="1400"/>
            </a:br>
            <a:endParaRPr lang="en-US" sz="1400"/>
          </a:p>
          <a:p>
            <a:r>
              <a:rPr lang="en-GB" sz="1400" b="0">
                <a:solidFill>
                  <a:srgbClr val="333333"/>
                </a:solidFill>
                <a:latin typeface="Tenorite"/>
                <a:cs typeface="Segoe UI"/>
              </a:rPr>
              <a:t>This summary is intended to assist customers to understand the Energy Balancing process, but you must not rely on the contents of this summary and should always refer to the rules as set out in the UNC. </a:t>
            </a:r>
            <a:endParaRPr lang="en-GB" sz="1400">
              <a:latin typeface="Tenorite"/>
            </a:endParaRPr>
          </a:p>
          <a:p>
            <a:endParaRPr lang="en-US" sz="1400"/>
          </a:p>
          <a:p>
            <a:r>
              <a:rPr lang="en-GB" sz="1400" b="0">
                <a:solidFill>
                  <a:srgbClr val="333333"/>
                </a:solidFill>
                <a:latin typeface="Tenorite"/>
                <a:cs typeface="Segoe UI"/>
              </a:rPr>
              <a:t>For full details of the terms under which National Gas Transmission PLC is making this summary available please see </a:t>
            </a:r>
            <a:r>
              <a:rPr lang="en-GB" sz="1400" b="0">
                <a:solidFill>
                  <a:srgbClr val="333333"/>
                </a:solidFill>
                <a:ea typeface="+mn-lt"/>
                <a:cs typeface="Segoe UI"/>
              </a:rPr>
              <a:t> </a:t>
            </a:r>
            <a:r>
              <a:rPr lang="en-GB" sz="1400" b="0">
                <a:ea typeface="+mn-lt"/>
                <a:cs typeface="+mn-lt"/>
                <a:hlinkClick r:id="rId4"/>
              </a:rPr>
              <a:t>Terms and Conditions | National Gas</a:t>
            </a:r>
            <a:endParaRPr lang="en-GB" sz="1400">
              <a:latin typeface="Tenorite"/>
            </a:endParaRPr>
          </a:p>
          <a:p>
            <a:endParaRPr lang="en-GB" i="1">
              <a:solidFill>
                <a:schemeClr val="tx1"/>
              </a:solidFill>
            </a:endParaRPr>
          </a:p>
        </p:txBody>
      </p:sp>
    </p:spTree>
    <p:extLst>
      <p:ext uri="{BB962C8B-B14F-4D97-AF65-F5344CB8AC3E}">
        <p14:creationId xmlns:p14="http://schemas.microsoft.com/office/powerpoint/2010/main" val="396047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430373" y="356765"/>
            <a:ext cx="11329827" cy="574516"/>
          </a:xfrm>
        </p:spPr>
        <p:txBody>
          <a:bodyPr>
            <a:normAutofit/>
          </a:bodyPr>
          <a:lstStyle/>
          <a:p>
            <a:r>
              <a:rPr lang="en-GB"/>
              <a:t>Who to contact</a:t>
            </a:r>
          </a:p>
        </p:txBody>
      </p:sp>
      <p:sp>
        <p:nvSpPr>
          <p:cNvPr id="12" name="TextBox 11">
            <a:extLst>
              <a:ext uri="{FF2B5EF4-FFF2-40B4-BE49-F238E27FC236}">
                <a16:creationId xmlns:a16="http://schemas.microsoft.com/office/drawing/2014/main" id="{5DF4F4A3-DE30-4306-9DC4-5B4A4F7ACA7A}"/>
              </a:ext>
            </a:extLst>
          </p:cNvPr>
          <p:cNvSpPr txBox="1"/>
          <p:nvPr/>
        </p:nvSpPr>
        <p:spPr bwMode="auto">
          <a:xfrm>
            <a:off x="429371" y="1620000"/>
            <a:ext cx="11329827" cy="405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GB" sz="1400" kern="0"/>
              <a:t>Summary: </a:t>
            </a:r>
            <a:r>
              <a:rPr lang="en-GB" sz="1400" b="1" kern="0"/>
              <a:t>Reconciliations </a:t>
            </a:r>
          </a:p>
          <a:p>
            <a:pPr>
              <a:spcAft>
                <a:spcPts val="600"/>
              </a:spcAft>
              <a:buClr>
                <a:schemeClr val="tx1"/>
              </a:buClr>
            </a:pPr>
            <a:r>
              <a:rPr lang="en-GB" sz="1400" kern="0"/>
              <a:t>Email - </a:t>
            </a:r>
            <a:r>
              <a:rPr lang="en-GB" sz="1400">
                <a:hlinkClick r:id="rId4" tooltip="mailto:box.meterassurance@nationalgas.com"/>
              </a:rPr>
              <a:t>box.meterassurance@nationalgas.com</a:t>
            </a:r>
            <a:endParaRPr lang="en-GB" sz="1400" kern="0"/>
          </a:p>
          <a:p>
            <a:pPr>
              <a:spcAft>
                <a:spcPts val="600"/>
              </a:spcAft>
              <a:buClr>
                <a:schemeClr val="tx1"/>
              </a:buClr>
            </a:pPr>
            <a:endParaRPr lang="en-GB" sz="1400" kern="0"/>
          </a:p>
          <a:p>
            <a:pPr>
              <a:spcAft>
                <a:spcPts val="400"/>
              </a:spcAft>
              <a:buClr>
                <a:schemeClr val="tx1"/>
              </a:buClr>
            </a:pPr>
            <a:endParaRPr lang="en-GB" sz="1400" kern="0"/>
          </a:p>
          <a:p>
            <a:pPr>
              <a:spcAft>
                <a:spcPts val="400"/>
              </a:spcAft>
              <a:buClr>
                <a:schemeClr val="tx1"/>
              </a:buClr>
            </a:pPr>
            <a:endParaRPr lang="en-GB" sz="1400" kern="0"/>
          </a:p>
          <a:p>
            <a:pPr>
              <a:spcAft>
                <a:spcPts val="400"/>
              </a:spcAft>
              <a:buClr>
                <a:schemeClr val="tx1"/>
              </a:buClr>
            </a:pPr>
            <a:endParaRPr lang="en-GB" sz="1400" kern="0"/>
          </a:p>
          <a:p>
            <a:pPr>
              <a:spcAft>
                <a:spcPts val="400"/>
              </a:spcAft>
              <a:buClr>
                <a:schemeClr val="tx1"/>
              </a:buClr>
            </a:pPr>
            <a:r>
              <a:rPr lang="en-GB" sz="1400" kern="0"/>
              <a:t>Other useful contacts:</a:t>
            </a:r>
          </a:p>
          <a:p>
            <a:pPr>
              <a:spcAft>
                <a:spcPts val="400"/>
              </a:spcAft>
              <a:buClr>
                <a:schemeClr val="tx1"/>
              </a:buClr>
            </a:pPr>
            <a:r>
              <a:rPr lang="en-GB" sz="1400" b="1" kern="0"/>
              <a:t>Summary : NTS to LDZ Offtakes &amp; Non NTS connected site Reconciliations &amp; Methodology</a:t>
            </a:r>
          </a:p>
          <a:p>
            <a:pPr>
              <a:spcAft>
                <a:spcPts val="400"/>
              </a:spcAft>
              <a:buClr>
                <a:schemeClr val="tx1"/>
              </a:buClr>
            </a:pPr>
            <a:endParaRPr lang="en-GB" sz="1400" b="1" kern="0"/>
          </a:p>
          <a:p>
            <a:pPr>
              <a:spcAft>
                <a:spcPts val="400"/>
              </a:spcAft>
              <a:buClr>
                <a:schemeClr val="tx1"/>
              </a:buClr>
            </a:pPr>
            <a:r>
              <a:rPr lang="en-GB" sz="1400" kern="0"/>
              <a:t>Owner - Relevant Distribution Network Operator to the LDZ (Local Distribution Zone) </a:t>
            </a:r>
          </a:p>
          <a:p>
            <a:pPr>
              <a:spcAft>
                <a:spcPts val="400"/>
              </a:spcAft>
              <a:buClr>
                <a:schemeClr val="tx1"/>
              </a:buClr>
            </a:pPr>
            <a:r>
              <a:rPr lang="en-GB" sz="1400" kern="0"/>
              <a:t>WWU – Catherine Litster - </a:t>
            </a:r>
            <a:r>
              <a:rPr lang="en-GB" sz="1400" u="sng">
                <a:solidFill>
                  <a:srgbClr val="0563C1"/>
                </a:solidFill>
                <a:effectLst/>
                <a:ea typeface="Calibri" panose="020F0502020204030204" pitchFamily="34" charset="0"/>
                <a:hlinkClick r:id="rId5"/>
              </a:rPr>
              <a:t>GasQuality@wwutilities.co.uk</a:t>
            </a:r>
            <a:endParaRPr lang="en-GB" sz="1400" kern="0"/>
          </a:p>
          <a:p>
            <a:pPr>
              <a:spcAft>
                <a:spcPts val="400"/>
              </a:spcAft>
              <a:buClr>
                <a:schemeClr val="tx1"/>
              </a:buClr>
            </a:pPr>
            <a:r>
              <a:rPr lang="en-GB" sz="1400" kern="0"/>
              <a:t>NGN – Luke Warner – </a:t>
            </a:r>
            <a:r>
              <a:rPr lang="en-GB" sz="1400" u="sng">
                <a:solidFill>
                  <a:srgbClr val="0563C1"/>
                </a:solidFill>
                <a:hlinkClick r:id="rId6">
                  <a:extLst>
                    <a:ext uri="{A12FA001-AC4F-418D-AE19-62706E023703}">
                      <ahyp:hlinkClr xmlns:ahyp="http://schemas.microsoft.com/office/drawing/2018/hyperlinkcolor" val="tx"/>
                    </a:ext>
                  </a:extLst>
                </a:hlinkClick>
              </a:rPr>
              <a:t>LWarner@northerngas.co.uk</a:t>
            </a:r>
            <a:r>
              <a:rPr lang="en-GB" sz="1400" u="sng">
                <a:solidFill>
                  <a:srgbClr val="0563C1"/>
                </a:solidFill>
              </a:rPr>
              <a:t> </a:t>
            </a:r>
            <a:r>
              <a:rPr lang="en-GB" sz="1400" kern="0"/>
              <a:t>, Ben Hanley - </a:t>
            </a:r>
            <a:r>
              <a:rPr lang="en-GB" sz="1400" u="sng">
                <a:solidFill>
                  <a:srgbClr val="0563C1"/>
                </a:solidFill>
              </a:rPr>
              <a:t>bhanley@northerngas.co.uk</a:t>
            </a:r>
          </a:p>
          <a:p>
            <a:pPr>
              <a:spcAft>
                <a:spcPts val="400"/>
              </a:spcAft>
              <a:buClr>
                <a:schemeClr val="tx1"/>
              </a:buClr>
            </a:pPr>
            <a:r>
              <a:rPr lang="en-GB" sz="1400" kern="0"/>
              <a:t>SGN – Shaun Stephenson - </a:t>
            </a:r>
            <a:r>
              <a:rPr lang="en-GB" sz="1400" u="sng">
                <a:solidFill>
                  <a:srgbClr val="0563C1"/>
                </a:solidFill>
                <a:effectLst/>
                <a:ea typeface="Calibri" panose="020F0502020204030204" pitchFamily="34" charset="0"/>
                <a:hlinkClick r:id="rId7"/>
              </a:rPr>
              <a:t>gasquality@sgn.co.uk</a:t>
            </a:r>
            <a:r>
              <a:rPr lang="en-GB" sz="1400">
                <a:effectLst/>
                <a:ea typeface="Calibri" panose="020F0502020204030204" pitchFamily="34" charset="0"/>
              </a:rPr>
              <a:t> </a:t>
            </a:r>
          </a:p>
          <a:p>
            <a:pPr>
              <a:spcAft>
                <a:spcPts val="400"/>
              </a:spcAft>
              <a:buClr>
                <a:schemeClr val="tx1"/>
              </a:buClr>
            </a:pPr>
            <a:r>
              <a:rPr lang="en-GB" sz="1400"/>
              <a:t>Cadent – Simon Howard - </a:t>
            </a:r>
            <a:r>
              <a:rPr lang="en-GB" sz="1400" u="sng">
                <a:solidFill>
                  <a:srgbClr val="0563C1"/>
                </a:solidFill>
                <a:effectLst/>
                <a:ea typeface="Calibri" panose="020F0502020204030204" pitchFamily="34" charset="0"/>
                <a:hlinkClick r:id="rId8"/>
              </a:rPr>
              <a:t>metering.me2@cadentgas.com</a:t>
            </a:r>
            <a:endParaRPr lang="en-GB" sz="1400"/>
          </a:p>
          <a:p>
            <a:pPr>
              <a:spcAft>
                <a:spcPts val="600"/>
              </a:spcAft>
              <a:buClr>
                <a:schemeClr val="tx1"/>
              </a:buClr>
            </a:pPr>
            <a:endParaRPr lang="en-GB" sz="1600"/>
          </a:p>
        </p:txBody>
      </p:sp>
      <p:sp>
        <p:nvSpPr>
          <p:cNvPr id="5" name="TextBox 4">
            <a:extLst>
              <a:ext uri="{FF2B5EF4-FFF2-40B4-BE49-F238E27FC236}">
                <a16:creationId xmlns:a16="http://schemas.microsoft.com/office/drawing/2014/main" id="{56D7B390-1EEC-432B-979B-50D4938B517A}"/>
              </a:ext>
            </a:extLst>
          </p:cNvPr>
          <p:cNvSpPr txBox="1"/>
          <p:nvPr/>
        </p:nvSpPr>
        <p:spPr bwMode="auto">
          <a:xfrm>
            <a:off x="1845743" y="2753343"/>
            <a:ext cx="87894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1400" b="0" i="1" kern="0">
                <a:solidFill>
                  <a:schemeClr val="tx2"/>
                </a:solidFill>
                <a:latin typeface="+mn-lt"/>
                <a:ea typeface="+mn-ea"/>
              </a:rPr>
              <a:t>If you are a customer and believe a reconciliation may be required please see the </a:t>
            </a:r>
            <a:r>
              <a:rPr lang="en-GB" sz="1400" b="0" i="1" kern="0">
                <a:solidFill>
                  <a:schemeClr val="tx2"/>
                </a:solidFill>
                <a:latin typeface="+mn-lt"/>
                <a:ea typeface="+mn-ea"/>
                <a:hlinkClick r:id="rId9" action="ppaction://hlinksldjump"/>
              </a:rPr>
              <a:t>Reconciliation Checklist in Appendix 1</a:t>
            </a:r>
            <a:r>
              <a:rPr lang="en-GB" sz="1400" b="0" i="1" kern="0">
                <a:solidFill>
                  <a:schemeClr val="tx2"/>
                </a:solidFill>
                <a:latin typeface="+mn-lt"/>
                <a:ea typeface="+mn-ea"/>
                <a:hlinkClick r:id="" action="ppaction://noaction"/>
              </a:rPr>
              <a:t> </a:t>
            </a:r>
            <a:r>
              <a:rPr lang="en-GB" sz="1400" b="0" i="1" kern="0">
                <a:solidFill>
                  <a:schemeClr val="tx2"/>
                </a:solidFill>
                <a:latin typeface="+mn-lt"/>
                <a:ea typeface="+mn-ea"/>
              </a:rPr>
              <a:t>will information which will be required from Shippers or Asset Owners </a:t>
            </a:r>
            <a:endParaRPr lang="en-GB" sz="1400" b="0" i="1" kern="0">
              <a:solidFill>
                <a:schemeClr val="accent3"/>
              </a:solidFill>
              <a:highlight>
                <a:srgbClr val="FFFF00"/>
              </a:highlight>
              <a:latin typeface="+mn-lt"/>
              <a:ea typeface="+mn-ea"/>
            </a:endParaRPr>
          </a:p>
        </p:txBody>
      </p:sp>
      <p:sp>
        <p:nvSpPr>
          <p:cNvPr id="7" name="Rectangle 6">
            <a:extLst>
              <a:ext uri="{FF2B5EF4-FFF2-40B4-BE49-F238E27FC236}">
                <a16:creationId xmlns:a16="http://schemas.microsoft.com/office/drawing/2014/main" id="{AB837AE6-7BF9-4167-B6EC-1725AE273B0E}"/>
              </a:ext>
            </a:extLst>
          </p:cNvPr>
          <p:cNvSpPr/>
          <p:nvPr/>
        </p:nvSpPr>
        <p:spPr bwMode="auto">
          <a:xfrm>
            <a:off x="8879198" y="356765"/>
            <a:ext cx="2880000" cy="1368000"/>
          </a:xfrm>
          <a:prstGeom prst="rect">
            <a:avLst/>
          </a:prstGeom>
          <a:solidFill>
            <a:schemeClr val="accent6"/>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lang="en-US" sz="2000" b="1" kern="0">
                <a:solidFill>
                  <a:srgbClr val="FFFFFF"/>
                </a:solidFill>
                <a:cs typeface="Helvetica" panose="020B0604020202020204" pitchFamily="34" charset="0"/>
              </a:rPr>
              <a:t>3</a:t>
            </a:r>
            <a:r>
              <a:rPr kumimoji="0" lang="en-US" sz="2000" b="1" i="0" u="none" strike="noStrike" kern="0" cap="none" spc="0" normalizeH="0" baseline="0" noProof="0">
                <a:ln>
                  <a:noFill/>
                </a:ln>
                <a:solidFill>
                  <a:srgbClr val="FFFFFF"/>
                </a:solidFill>
                <a:effectLst/>
                <a:uLnTx/>
                <a:uFillTx/>
                <a:cs typeface="Helvetica" panose="020B0604020202020204" pitchFamily="34" charset="0"/>
              </a:rPr>
              <a:t>. </a:t>
            </a:r>
            <a:r>
              <a:rPr lang="en-US" sz="2000" b="1" kern="0">
                <a:solidFill>
                  <a:srgbClr val="FFFFFF"/>
                </a:solidFill>
                <a:cs typeface="Helvetica" panose="020B0604020202020204" pitchFamily="34" charset="0"/>
              </a:rPr>
              <a:t>Investigation</a:t>
            </a:r>
            <a:endParaRPr kumimoji="0" lang="en-US" sz="2000" b="0" i="0" u="none" strike="noStrike" kern="0" cap="none" spc="0" normalizeH="0" baseline="0" noProof="0">
              <a:ln>
                <a:noFill/>
              </a:ln>
              <a:solidFill>
                <a:srgbClr val="FFFFFF"/>
              </a:solidFill>
              <a:effectLst/>
              <a:uLnTx/>
              <a:uFillTx/>
              <a:cs typeface="Helvetica" panose="020B0604020202020204" pitchFamily="34" charset="0"/>
            </a:endParaRPr>
          </a:p>
        </p:txBody>
      </p:sp>
      <p:pic>
        <p:nvPicPr>
          <p:cNvPr id="8" name="Picture 7">
            <a:extLst>
              <a:ext uri="{FF2B5EF4-FFF2-40B4-BE49-F238E27FC236}">
                <a16:creationId xmlns:a16="http://schemas.microsoft.com/office/drawing/2014/main" id="{3E022D6F-A3FF-4AE6-982C-9815415716B6}"/>
              </a:ext>
            </a:extLst>
          </p:cNvPr>
          <p:cNvPicPr>
            <a:picLocks noChangeAspect="1"/>
          </p:cNvPicPr>
          <p:nvPr/>
        </p:nvPicPr>
        <p:blipFill>
          <a:blip r:embed="rId10"/>
          <a:stretch>
            <a:fillRect/>
          </a:stretch>
        </p:blipFill>
        <p:spPr>
          <a:xfrm>
            <a:off x="429371" y="2472966"/>
            <a:ext cx="1053199" cy="1053199"/>
          </a:xfrm>
          <a:prstGeom prst="rect">
            <a:avLst/>
          </a:prstGeom>
        </p:spPr>
      </p:pic>
    </p:spTree>
    <p:extLst>
      <p:ext uri="{BB962C8B-B14F-4D97-AF65-F5344CB8AC3E}">
        <p14:creationId xmlns:p14="http://schemas.microsoft.com/office/powerpoint/2010/main" val="301529062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idx="4294967295"/>
          </p:nvPr>
        </p:nvSpPr>
        <p:spPr>
          <a:xfrm>
            <a:off x="294639" y="324214"/>
            <a:ext cx="11383962" cy="1125538"/>
          </a:xfrm>
        </p:spPr>
        <p:txBody>
          <a:bodyPr>
            <a:normAutofit/>
          </a:bodyPr>
          <a:lstStyle/>
          <a:p>
            <a:r>
              <a:rPr lang="en-GB"/>
              <a:t>The end to end process : explained </a:t>
            </a:r>
          </a:p>
        </p:txBody>
      </p:sp>
      <p:sp>
        <p:nvSpPr>
          <p:cNvPr id="12" name="TextBox 11">
            <a:extLst>
              <a:ext uri="{FF2B5EF4-FFF2-40B4-BE49-F238E27FC236}">
                <a16:creationId xmlns:a16="http://schemas.microsoft.com/office/drawing/2014/main" id="{5DF4F4A3-DE30-4306-9DC4-5B4A4F7ACA7A}"/>
              </a:ext>
            </a:extLst>
          </p:cNvPr>
          <p:cNvSpPr txBox="1"/>
          <p:nvPr/>
        </p:nvSpPr>
        <p:spPr bwMode="auto">
          <a:xfrm>
            <a:off x="321706" y="2348898"/>
            <a:ext cx="11329827" cy="3062377"/>
          </a:xfrm>
          <a:prstGeom prst="rect">
            <a:avLst/>
          </a:prstGeom>
          <a:solidFill>
            <a:schemeClr val="bg1"/>
          </a:solidFill>
          <a:ln>
            <a:noFill/>
          </a:ln>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GB" sz="1400" b="1" kern="0">
                <a:latin typeface="+mn-lt"/>
                <a:ea typeface="+mn-ea"/>
              </a:rPr>
              <a:t>Trades and Nominations (Including IP Nominations)</a:t>
            </a:r>
          </a:p>
          <a:p>
            <a:pPr>
              <a:spcAft>
                <a:spcPts val="600"/>
              </a:spcAft>
              <a:buClr>
                <a:schemeClr val="tx1"/>
              </a:buClr>
            </a:pPr>
            <a:endParaRPr lang="en-GB" sz="1400" b="1" kern="0"/>
          </a:p>
          <a:p>
            <a:pPr>
              <a:spcAft>
                <a:spcPts val="600"/>
              </a:spcAft>
              <a:buClr>
                <a:schemeClr val="tx1"/>
              </a:buClr>
            </a:pPr>
            <a:r>
              <a:rPr lang="en-GB" sz="1400"/>
              <a:t>If a Trade or Nomination has been identified in error AND there is evidence the fault is with National Gas or its systems (Gemini), raise a ticket with Gemini App Support </a:t>
            </a:r>
            <a:r>
              <a:rPr lang="en-GB" sz="1400">
                <a:solidFill>
                  <a:schemeClr val="accent2"/>
                </a:solidFill>
                <a:hlinkClick r:id="rId4">
                  <a:extLst>
                    <a:ext uri="{A12FA001-AC4F-418D-AE19-62706E023703}">
                      <ahyp:hlinkClr xmlns:ahyp="http://schemas.microsoft.com/office/drawing/2018/hyperlinkcolor" val="tx"/>
                    </a:ext>
                  </a:extLst>
                </a:hlinkClick>
              </a:rPr>
              <a:t>servicedesk@xoserve.com</a:t>
            </a:r>
            <a:r>
              <a:rPr lang="en-GB" sz="1400">
                <a:solidFill>
                  <a:schemeClr val="accent2"/>
                </a:solidFill>
              </a:rPr>
              <a:t> </a:t>
            </a:r>
            <a:r>
              <a:rPr lang="en-GB" sz="1400"/>
              <a:t>and email the query to the National Gas Energy Balancing Team. </a:t>
            </a:r>
          </a:p>
          <a:p>
            <a:pPr>
              <a:spcAft>
                <a:spcPts val="600"/>
              </a:spcAft>
              <a:buClr>
                <a:schemeClr val="tx1"/>
              </a:buClr>
            </a:pPr>
            <a:endParaRPr lang="en-GB" sz="1400"/>
          </a:p>
          <a:p>
            <a:pPr>
              <a:spcAft>
                <a:spcPts val="600"/>
              </a:spcAft>
              <a:buClr>
                <a:schemeClr val="tx1"/>
              </a:buClr>
            </a:pPr>
            <a:r>
              <a:rPr lang="en-GB" sz="1400" b="1"/>
              <a:t>Contact: </a:t>
            </a:r>
            <a:r>
              <a:rPr lang="en-GB" sz="1400">
                <a:solidFill>
                  <a:schemeClr val="accent2"/>
                </a:solidFill>
                <a:hlinkClick r:id="rId5">
                  <a:extLst>
                    <a:ext uri="{A12FA001-AC4F-418D-AE19-62706E023703}">
                      <ahyp:hlinkClr xmlns:ahyp="http://schemas.microsoft.com/office/drawing/2018/hyperlinkcolor" val="tx"/>
                    </a:ext>
                  </a:extLst>
                </a:hlinkClick>
              </a:rPr>
              <a:t>box.NTS.EnergyBalance@nationalg</a:t>
            </a:r>
            <a:r>
              <a:rPr lang="en-GB" sz="1400">
                <a:solidFill>
                  <a:schemeClr val="accent2"/>
                </a:solidFill>
              </a:rPr>
              <a:t>as</a:t>
            </a:r>
            <a:r>
              <a:rPr lang="en-GB" sz="1400">
                <a:solidFill>
                  <a:schemeClr val="accent2"/>
                </a:solidFill>
                <a:hlinkClick r:id="rId5">
                  <a:extLst>
                    <a:ext uri="{A12FA001-AC4F-418D-AE19-62706E023703}">
                      <ahyp:hlinkClr xmlns:ahyp="http://schemas.microsoft.com/office/drawing/2018/hyperlinkcolor" val="tx"/>
                    </a:ext>
                  </a:extLst>
                </a:hlinkClick>
              </a:rPr>
              <a:t>.com</a:t>
            </a:r>
            <a:r>
              <a:rPr lang="en-GB" sz="1400">
                <a:solidFill>
                  <a:schemeClr val="accent2"/>
                </a:solidFill>
              </a:rPr>
              <a:t> </a:t>
            </a:r>
          </a:p>
          <a:p>
            <a:pPr>
              <a:spcAft>
                <a:spcPts val="600"/>
              </a:spcAft>
              <a:buClr>
                <a:schemeClr val="tx1"/>
              </a:buClr>
            </a:pPr>
            <a:endParaRPr lang="en-GB" sz="1400"/>
          </a:p>
          <a:p>
            <a:pPr>
              <a:spcAft>
                <a:spcPts val="600"/>
              </a:spcAft>
              <a:buClr>
                <a:schemeClr val="tx1"/>
              </a:buClr>
            </a:pPr>
            <a:endParaRPr lang="en-GB" sz="1400" b="1" kern="0"/>
          </a:p>
          <a:p>
            <a:pPr>
              <a:spcAft>
                <a:spcPts val="600"/>
              </a:spcAft>
              <a:buClr>
                <a:schemeClr val="tx1"/>
              </a:buClr>
            </a:pPr>
            <a:endParaRPr lang="en-GB" sz="1400" b="1" kern="0"/>
          </a:p>
          <a:p>
            <a:pPr>
              <a:spcAft>
                <a:spcPts val="600"/>
              </a:spcAft>
              <a:buClr>
                <a:schemeClr val="tx1"/>
              </a:buClr>
            </a:pPr>
            <a:endParaRPr lang="en-GB" sz="1400" b="1" kern="0"/>
          </a:p>
          <a:p>
            <a:pPr>
              <a:spcAft>
                <a:spcPts val="600"/>
              </a:spcAft>
              <a:buClr>
                <a:schemeClr val="tx1"/>
              </a:buClr>
            </a:pPr>
            <a:endParaRPr lang="en-GB" sz="1400" b="1" kern="0"/>
          </a:p>
        </p:txBody>
      </p:sp>
      <p:sp>
        <p:nvSpPr>
          <p:cNvPr id="5" name="Rectangle 2">
            <a:extLst>
              <a:ext uri="{FF2B5EF4-FFF2-40B4-BE49-F238E27FC236}">
                <a16:creationId xmlns:a16="http://schemas.microsoft.com/office/drawing/2014/main" id="{51AC3D01-A588-405E-A263-9ED39F90FBC3}"/>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96805F14-9D55-4971-A1E6-37747EB87F42}"/>
              </a:ext>
            </a:extLst>
          </p:cNvPr>
          <p:cNvSpPr/>
          <p:nvPr/>
        </p:nvSpPr>
        <p:spPr bwMode="auto">
          <a:xfrm>
            <a:off x="8881200" y="252000"/>
            <a:ext cx="2880000" cy="136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lang="en-US" sz="2400" b="1" kern="0">
                <a:solidFill>
                  <a:srgbClr val="FFFFFF"/>
                </a:solidFill>
                <a:cs typeface="Helvetica" panose="020B0604020202020204" pitchFamily="34" charset="0"/>
              </a:rPr>
              <a:t>4</a:t>
            </a:r>
            <a:r>
              <a:rPr kumimoji="0" lang="en-US" sz="2400" b="1" i="0" u="none" strike="noStrike" kern="0" cap="none" spc="0" normalizeH="0" baseline="0" noProof="0">
                <a:ln>
                  <a:noFill/>
                </a:ln>
                <a:solidFill>
                  <a:srgbClr val="FFFFFF"/>
                </a:solidFill>
                <a:effectLst/>
                <a:uLnTx/>
                <a:uFillTx/>
                <a:cs typeface="Helvetica" panose="020B0604020202020204" pitchFamily="34" charset="0"/>
              </a:rPr>
              <a:t>. Adjustment</a:t>
            </a:r>
            <a:endParaRPr kumimoji="0" lang="en-US" sz="2400" b="0" i="0" u="none" strike="noStrike" kern="0" cap="none" spc="0" normalizeH="0" baseline="0" noProof="0">
              <a:ln>
                <a:noFill/>
              </a:ln>
              <a:solidFill>
                <a:srgbClr val="FFFFFF"/>
              </a:solidFill>
              <a:effectLst/>
              <a:uLnTx/>
              <a:uFillTx/>
              <a:cs typeface="Helvetica" panose="020B0604020202020204" pitchFamily="34" charset="0"/>
            </a:endParaRPr>
          </a:p>
        </p:txBody>
      </p:sp>
    </p:spTree>
    <p:extLst>
      <p:ext uri="{BB962C8B-B14F-4D97-AF65-F5344CB8AC3E}">
        <p14:creationId xmlns:p14="http://schemas.microsoft.com/office/powerpoint/2010/main" val="1712629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430373" y="356765"/>
            <a:ext cx="11329827" cy="574516"/>
          </a:xfrm>
        </p:spPr>
        <p:txBody>
          <a:bodyPr>
            <a:normAutofit/>
          </a:bodyPr>
          <a:lstStyle/>
          <a:p>
            <a:r>
              <a:rPr lang="en-GB"/>
              <a:t>The end to end process : explained </a:t>
            </a:r>
          </a:p>
        </p:txBody>
      </p:sp>
      <p:sp>
        <p:nvSpPr>
          <p:cNvPr id="12" name="TextBox 11">
            <a:extLst>
              <a:ext uri="{FF2B5EF4-FFF2-40B4-BE49-F238E27FC236}">
                <a16:creationId xmlns:a16="http://schemas.microsoft.com/office/drawing/2014/main" id="{5DF4F4A3-DE30-4306-9DC4-5B4A4F7ACA7A}"/>
              </a:ext>
            </a:extLst>
          </p:cNvPr>
          <p:cNvSpPr txBox="1"/>
          <p:nvPr/>
        </p:nvSpPr>
        <p:spPr bwMode="auto">
          <a:xfrm>
            <a:off x="430372" y="1620000"/>
            <a:ext cx="11329827" cy="4154984"/>
          </a:xfrm>
          <a:prstGeom prst="rect">
            <a:avLst/>
          </a:prstGeom>
          <a:solidFill>
            <a:schemeClr val="bg1"/>
          </a:solidFill>
          <a:ln>
            <a:noFill/>
          </a:ln>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GB" sz="1400" b="1" kern="0">
                <a:latin typeface="+mn-lt"/>
                <a:ea typeface="+mn-ea"/>
              </a:rPr>
              <a:t>Responsibility - </a:t>
            </a:r>
            <a:r>
              <a:rPr lang="en-GB" sz="1400" b="1" kern="0"/>
              <a:t>Correla</a:t>
            </a:r>
            <a:br>
              <a:rPr lang="en-GB" sz="1400" b="0" kern="0">
                <a:latin typeface="+mn-lt"/>
                <a:ea typeface="+mn-ea"/>
              </a:rPr>
            </a:br>
            <a:br>
              <a:rPr lang="en-GB" sz="1400" b="0" kern="0">
                <a:latin typeface="+mn-lt"/>
                <a:ea typeface="+mn-ea"/>
              </a:rPr>
            </a:br>
            <a:r>
              <a:rPr lang="en-GB" sz="1400" b="1" kern="0">
                <a:latin typeface="+mn-lt"/>
                <a:ea typeface="+mn-ea"/>
              </a:rPr>
              <a:t>What actually happens - </a:t>
            </a:r>
            <a:r>
              <a:rPr lang="en-GB" sz="1400"/>
              <a:t>Once notified of the corrected energy values, Correla will calculate the adjusted values and issue corrected charges on the next available invoice. An email is also issued which contains supporting data.</a:t>
            </a:r>
          </a:p>
          <a:p>
            <a:pPr>
              <a:buClr>
                <a:schemeClr val="tx1"/>
              </a:buClr>
            </a:pPr>
            <a:endParaRPr lang="en-GB" sz="1400"/>
          </a:p>
          <a:p>
            <a:pPr>
              <a:spcAft>
                <a:spcPts val="1200"/>
              </a:spcAft>
              <a:buClr>
                <a:schemeClr val="tx1"/>
              </a:buClr>
            </a:pPr>
            <a:r>
              <a:rPr lang="en-GB" sz="1400" b="1" kern="0"/>
              <a:t>Timings and detail: </a:t>
            </a:r>
          </a:p>
          <a:p>
            <a:pPr>
              <a:spcAft>
                <a:spcPts val="600"/>
              </a:spcAft>
              <a:buClr>
                <a:schemeClr val="tx1"/>
              </a:buClr>
            </a:pPr>
            <a:r>
              <a:rPr lang="en-GB" sz="1400" b="1" kern="0"/>
              <a:t>Energy Balancing Invoice </a:t>
            </a:r>
            <a:r>
              <a:rPr lang="en-GB" sz="1400" kern="0"/>
              <a:t>- Used for adjusting Cashout &amp; Scheduling charges</a:t>
            </a:r>
          </a:p>
          <a:p>
            <a:pPr>
              <a:spcAft>
                <a:spcPts val="1200"/>
              </a:spcAft>
              <a:buClr>
                <a:schemeClr val="tx1"/>
              </a:buClr>
            </a:pPr>
            <a:r>
              <a:rPr lang="en-GB" sz="1400"/>
              <a:t>Adjustments will appear on the Energy Balancing Invoice file (IDB). Within the ‘D17’ record type there is a field which will include a unique reference to the adjustment which can be mapped back to the supporting data issued via email .</a:t>
            </a:r>
          </a:p>
          <a:p>
            <a:pPr>
              <a:spcBef>
                <a:spcPts val="600"/>
              </a:spcBef>
              <a:spcAft>
                <a:spcPts val="600"/>
              </a:spcAft>
              <a:buClr>
                <a:schemeClr val="tx1"/>
              </a:buClr>
            </a:pPr>
            <a:r>
              <a:rPr lang="en-GB" sz="1400" b="1"/>
              <a:t>Amendments Invoice (AMS</a:t>
            </a:r>
            <a:r>
              <a:rPr lang="en-GB" sz="1400"/>
              <a:t>) - Used for Commodity Reconciliations </a:t>
            </a:r>
          </a:p>
          <a:p>
            <a:pPr>
              <a:spcAft>
                <a:spcPts val="1200"/>
              </a:spcAft>
              <a:buClr>
                <a:schemeClr val="tx1"/>
              </a:buClr>
            </a:pPr>
            <a:r>
              <a:rPr lang="en-GB" sz="1400"/>
              <a:t>If allocations are changed then there may also be an adjustment to Commodity charges, this would be invoiced via the Amendment Invoice (AMS). AMS allows for a wide range of adjustments including Commodity and LDZ Reconciliations . </a:t>
            </a:r>
            <a:endParaRPr lang="en-GB" sz="1400" i="1" strike="sngStrike"/>
          </a:p>
          <a:p>
            <a:pPr>
              <a:spcBef>
                <a:spcPts val="600"/>
              </a:spcBef>
              <a:spcAft>
                <a:spcPts val="600"/>
              </a:spcAft>
              <a:buClr>
                <a:schemeClr val="tx1"/>
              </a:buClr>
            </a:pPr>
            <a:r>
              <a:rPr lang="en-GB" sz="1400" b="1"/>
              <a:t>Request To Bill (RTB) </a:t>
            </a:r>
            <a:r>
              <a:rPr lang="en-GB" sz="1400"/>
              <a:t>-</a:t>
            </a:r>
            <a:r>
              <a:rPr lang="en-GB" sz="1400" b="1"/>
              <a:t> </a:t>
            </a:r>
            <a:r>
              <a:rPr lang="en-GB" sz="1400"/>
              <a:t>This</a:t>
            </a:r>
            <a:r>
              <a:rPr lang="en-GB" sz="1400" b="1"/>
              <a:t> </a:t>
            </a:r>
            <a:r>
              <a:rPr lang="en-GB" sz="1400"/>
              <a:t>can be used to expedite adjustments in urgent circumstances </a:t>
            </a:r>
          </a:p>
          <a:p>
            <a:pPr>
              <a:spcAft>
                <a:spcPts val="600"/>
              </a:spcAft>
              <a:buClr>
                <a:schemeClr val="tx1"/>
              </a:buClr>
            </a:pPr>
            <a:r>
              <a:rPr lang="en-GB" sz="1400"/>
              <a:t>The Request To Bill process can be used for adjustments of great urgency and significance to customers. </a:t>
            </a:r>
            <a:r>
              <a:rPr lang="en-GB" sz="1400" i="1"/>
              <a:t>Please contact the National Gas Energy Balancing team for urgent requests</a:t>
            </a:r>
            <a:endParaRPr lang="en-GB" sz="1400"/>
          </a:p>
        </p:txBody>
      </p:sp>
      <p:sp>
        <p:nvSpPr>
          <p:cNvPr id="5" name="Rectangle 2">
            <a:extLst>
              <a:ext uri="{FF2B5EF4-FFF2-40B4-BE49-F238E27FC236}">
                <a16:creationId xmlns:a16="http://schemas.microsoft.com/office/drawing/2014/main" id="{51AC3D01-A588-405E-A263-9ED39F90FBC3}"/>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96805F14-9D55-4971-A1E6-37747EB87F42}"/>
              </a:ext>
            </a:extLst>
          </p:cNvPr>
          <p:cNvSpPr/>
          <p:nvPr/>
        </p:nvSpPr>
        <p:spPr bwMode="auto">
          <a:xfrm>
            <a:off x="8881200" y="252000"/>
            <a:ext cx="2880000" cy="136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lang="en-US" sz="2400" b="1" kern="0">
                <a:solidFill>
                  <a:srgbClr val="FFFFFF"/>
                </a:solidFill>
                <a:cs typeface="Helvetica" panose="020B0604020202020204" pitchFamily="34" charset="0"/>
              </a:rPr>
              <a:t>4</a:t>
            </a:r>
            <a:r>
              <a:rPr kumimoji="0" lang="en-US" sz="2400" b="1" i="0" u="none" strike="noStrike" kern="0" cap="none" spc="0" normalizeH="0" baseline="0" noProof="0">
                <a:ln>
                  <a:noFill/>
                </a:ln>
                <a:solidFill>
                  <a:srgbClr val="FFFFFF"/>
                </a:solidFill>
                <a:effectLst/>
                <a:uLnTx/>
                <a:uFillTx/>
                <a:cs typeface="Helvetica" panose="020B0604020202020204" pitchFamily="34" charset="0"/>
              </a:rPr>
              <a:t>. Adjustment</a:t>
            </a:r>
            <a:endParaRPr kumimoji="0" lang="en-US" sz="2400" b="0" i="0" u="none" strike="noStrike" kern="0" cap="none" spc="0" normalizeH="0" baseline="0" noProof="0">
              <a:ln>
                <a:noFill/>
              </a:ln>
              <a:solidFill>
                <a:srgbClr val="FFFFFF"/>
              </a:solidFill>
              <a:effectLst/>
              <a:uLnTx/>
              <a:uFillTx/>
              <a:cs typeface="Helvetica" panose="020B0604020202020204" pitchFamily="34" charset="0"/>
            </a:endParaRPr>
          </a:p>
        </p:txBody>
      </p:sp>
    </p:spTree>
    <p:extLst>
      <p:ext uri="{BB962C8B-B14F-4D97-AF65-F5344CB8AC3E}">
        <p14:creationId xmlns:p14="http://schemas.microsoft.com/office/powerpoint/2010/main" val="278837314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A5A00E-C6E7-D82A-FD37-9A5C01F9728A}"/>
              </a:ext>
            </a:extLst>
          </p:cNvPr>
          <p:cNvSpPr>
            <a:spLocks noGrp="1"/>
          </p:cNvSpPr>
          <p:nvPr>
            <p:ph type="ctrTitle"/>
          </p:nvPr>
        </p:nvSpPr>
        <p:spPr>
          <a:xfrm>
            <a:off x="406404" y="2344056"/>
            <a:ext cx="3298821" cy="684894"/>
          </a:xfrm>
        </p:spPr>
        <p:txBody>
          <a:bodyPr>
            <a:noAutofit/>
          </a:bodyPr>
          <a:lstStyle/>
          <a:p>
            <a:r>
              <a:rPr lang="en-US" sz="3600">
                <a:latin typeface="Tenorite" panose="00000500000000000000" pitchFamily="2" charset="0"/>
              </a:rPr>
              <a:t>Appendix 1</a:t>
            </a:r>
            <a:endParaRPr lang="en-GB" sz="3600">
              <a:latin typeface="Tenorite" panose="00000500000000000000" pitchFamily="2" charset="0"/>
            </a:endParaRPr>
          </a:p>
        </p:txBody>
      </p:sp>
      <p:sp>
        <p:nvSpPr>
          <p:cNvPr id="6" name="Subtitle 5">
            <a:extLst>
              <a:ext uri="{FF2B5EF4-FFF2-40B4-BE49-F238E27FC236}">
                <a16:creationId xmlns:a16="http://schemas.microsoft.com/office/drawing/2014/main" id="{0768597C-A244-C513-745F-91E7D7269E8F}"/>
              </a:ext>
            </a:extLst>
          </p:cNvPr>
          <p:cNvSpPr>
            <a:spLocks noGrp="1"/>
          </p:cNvSpPr>
          <p:nvPr>
            <p:ph type="subTitle" idx="1"/>
          </p:nvPr>
        </p:nvSpPr>
        <p:spPr>
          <a:xfrm>
            <a:off x="406404" y="3028950"/>
            <a:ext cx="4337046" cy="393928"/>
          </a:xfrm>
        </p:spPr>
        <p:txBody>
          <a:bodyPr/>
          <a:lstStyle/>
          <a:p>
            <a:r>
              <a:rPr lang="en-US" sz="1800">
                <a:latin typeface="Tenorite" panose="00000500000000000000" pitchFamily="2" charset="0"/>
              </a:rPr>
              <a:t>Charge codes &amp; reconciliation details</a:t>
            </a:r>
            <a:endParaRPr lang="en-GB" sz="1800">
              <a:latin typeface="Tenorite" panose="00000500000000000000" pitchFamily="2" charset="0"/>
            </a:endParaRPr>
          </a:p>
          <a:p>
            <a:endParaRPr lang="en-GB"/>
          </a:p>
        </p:txBody>
      </p:sp>
    </p:spTree>
    <p:extLst>
      <p:ext uri="{BB962C8B-B14F-4D97-AF65-F5344CB8AC3E}">
        <p14:creationId xmlns:p14="http://schemas.microsoft.com/office/powerpoint/2010/main" val="777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345894-421C-4CA7-94E8-AB2581480300}"/>
              </a:ext>
            </a:extLst>
          </p:cNvPr>
          <p:cNvSpPr>
            <a:spLocks noGrp="1"/>
          </p:cNvSpPr>
          <p:nvPr>
            <p:ph type="title" idx="4294967295"/>
          </p:nvPr>
        </p:nvSpPr>
        <p:spPr>
          <a:xfrm>
            <a:off x="426027" y="338307"/>
            <a:ext cx="4233863" cy="1246187"/>
          </a:xfrm>
        </p:spPr>
        <p:txBody>
          <a:bodyPr>
            <a:normAutofit/>
          </a:bodyPr>
          <a:lstStyle/>
          <a:p>
            <a:r>
              <a:rPr lang="en-GB" sz="3600"/>
              <a:t>Balancing Invoice Charge Codes</a:t>
            </a:r>
          </a:p>
        </p:txBody>
      </p:sp>
      <p:graphicFrame>
        <p:nvGraphicFramePr>
          <p:cNvPr id="5" name="Table 4">
            <a:extLst>
              <a:ext uri="{FF2B5EF4-FFF2-40B4-BE49-F238E27FC236}">
                <a16:creationId xmlns:a16="http://schemas.microsoft.com/office/drawing/2014/main" id="{6AB5480A-38B7-4C79-BAC1-4EF05E04464D}"/>
              </a:ext>
            </a:extLst>
          </p:cNvPr>
          <p:cNvGraphicFramePr>
            <a:graphicFrameLocks noGrp="1"/>
          </p:cNvGraphicFramePr>
          <p:nvPr/>
        </p:nvGraphicFramePr>
        <p:xfrm>
          <a:off x="5978259" y="436882"/>
          <a:ext cx="5176023" cy="5984236"/>
        </p:xfrm>
        <a:graphic>
          <a:graphicData uri="http://schemas.openxmlformats.org/drawingml/2006/table">
            <a:tbl>
              <a:tblPr/>
              <a:tblGrid>
                <a:gridCol w="998495">
                  <a:extLst>
                    <a:ext uri="{9D8B030D-6E8A-4147-A177-3AD203B41FA5}">
                      <a16:colId xmlns:a16="http://schemas.microsoft.com/office/drawing/2014/main" val="1908710432"/>
                    </a:ext>
                  </a:extLst>
                </a:gridCol>
                <a:gridCol w="1013179">
                  <a:extLst>
                    <a:ext uri="{9D8B030D-6E8A-4147-A177-3AD203B41FA5}">
                      <a16:colId xmlns:a16="http://schemas.microsoft.com/office/drawing/2014/main" val="2058396055"/>
                    </a:ext>
                  </a:extLst>
                </a:gridCol>
                <a:gridCol w="3164349">
                  <a:extLst>
                    <a:ext uri="{9D8B030D-6E8A-4147-A177-3AD203B41FA5}">
                      <a16:colId xmlns:a16="http://schemas.microsoft.com/office/drawing/2014/main" val="1768527537"/>
                    </a:ext>
                  </a:extLst>
                </a:gridCol>
              </a:tblGrid>
              <a:tr h="267283">
                <a:tc gridSpan="3">
                  <a:txBody>
                    <a:bodyPr/>
                    <a:lstStyle/>
                    <a:p>
                      <a:pPr algn="ctr" fontAlgn="ctr"/>
                      <a:r>
                        <a:rPr lang="en-GB" sz="600" b="1" i="0" u="none" strike="noStrike">
                          <a:effectLst/>
                          <a:latin typeface="Arial" panose="020B0604020202020204" pitchFamily="34" charset="0"/>
                        </a:rPr>
                        <a:t>BAL - ENERGY BALANCING INVOICE (Gemini Invoice) </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12837937"/>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ADS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SMEAR CHARGE</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1223756"/>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B40</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EBI THEFT OF GAS - GAS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1758099"/>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B43</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EBI INTEREST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1406258"/>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B44</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ENERGY LATE PAYMENT RECOVERY CHARGE - CR </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8177173"/>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B45</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ENERGY LATE PAYMENT RECOVERY CHARGE - DR </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2373427"/>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B62</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REC GAS CASHOUT DUE TRANSCO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7759441"/>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B63</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REC GAS CASHOUT DUE SHPPER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7301025"/>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B71</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DAILY CASHOUT DUE TRANSCO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8666103"/>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B72</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CUM CASHOUT DUE TRANSCO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2819994"/>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B73</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effectLst/>
                          <a:latin typeface="Arial" panose="020B0604020202020204" pitchFamily="34" charset="0"/>
                        </a:rPr>
                        <a:t>ADH FLEX PAYT DUE TRANSCO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9743568"/>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B74</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ENTRY SCHEDULING CHG</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2181695"/>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B75</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EXIT DMA SCHEDULING CHG</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6124164"/>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B76</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EXIT DMC SCHEDULING CHG</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7872259"/>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B77</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BAL NEUTRALITY SMEAR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5144703"/>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B78</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NDM RECONCILIATION SMEAR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1196395"/>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B79</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TOP UP SMEAR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869882"/>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B80</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DAILY CASHOUT DUE SHIPPER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5341875"/>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B81</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CUM CASHOUT DUE SHIPPER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706989"/>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B82</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FLEX PAYMENT DUE SHIPPER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8038374"/>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B83</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UGF EXIT CASHOUT DUE TRANSCO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2770275"/>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B84</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UGF ENTRY CASHOUT DUE SHIPPER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9890152"/>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B85</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CSEP CASHOUT DUE TRANSCO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1694596"/>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B86</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CSEP CASHOUT DUE SHIPPER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1628259"/>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B87</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DM RECONCILIATION SMEAR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0282193"/>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B90</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PHYSICAL RENOM INCEN CH ADJ</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3622205"/>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B91</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TRANSCO TRADE BUY GAS COST ADJ</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6740376"/>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B92</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TRANSCO TRADE SELL GAS COST ADJ</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4677828"/>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B93</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INCENTIVISED NOMINATION SCH - ADJ</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9688201"/>
                  </a:ext>
                </a:extLst>
              </a:tr>
              <a:tr h="100353">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CCS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CUMULATIVE CASHOUTS-DUE SHP'R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2985722"/>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CCT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CUMULATIVE CASHOUTS-DUE T'SCO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0642958"/>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CNU</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BALANCING NEUTRALITY SMEAR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1208505"/>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DCS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DAILY CASHOUT (DUE SHIPPER)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5918167"/>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DCT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DAILY CASHOUT -DUE TRANSCO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6029940"/>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DMR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DM RECONCILIATION</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8689348"/>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DXS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DMA EXIT SCHEDULING-TR'SCO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7706591"/>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ESC</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ENTRY SCHEDULING-DUE TR'SCO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8876879"/>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EXS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EXIT SCHEDULING-DUE TR'SCO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6934799"/>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FPS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FLEXIBILITY PAYMENT-DUE SHP'R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4830324"/>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FPT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FLEXIBILITY PAYMENT-DUE T'SCO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8343220"/>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INS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INCENTIVISED NOMINATION SCHEME</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218026"/>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PRI</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PHYSICAL RENOMINATION INCENT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8218970"/>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REC</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NDM/CSEP RECONCILIATION SMEAR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0916053"/>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TTB</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TRANSCO TRADE BUY GAS COST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6540134"/>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TTS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TRANSCO TRADE SELL GAS COST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3793238"/>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TUT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TOP UP NEUTRALITY SMEAR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7826089"/>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DUT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GDE DEEMED TRADE CHARGE</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809816"/>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B94</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ADJUSTMENT TO GDE DEEMED TRADE CR DR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723365"/>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TSS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DSR FUND IMBALANCE CHARGE</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142504"/>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B95</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ADJUSTMENT TO DSR FUND IMBALANCE CHARGE CR DR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581263"/>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DSP</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DSR COMPENSATION PAYMENT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433117"/>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B96</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ADJUSTMENT TO DSR COMPENSATION PAYMENT CR DR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652669"/>
                  </a:ext>
                </a:extLst>
              </a:tr>
            </a:tbl>
          </a:graphicData>
        </a:graphic>
      </p:graphicFrame>
      <p:sp>
        <p:nvSpPr>
          <p:cNvPr id="8" name="Rectangle 7">
            <a:extLst>
              <a:ext uri="{FF2B5EF4-FFF2-40B4-BE49-F238E27FC236}">
                <a16:creationId xmlns:a16="http://schemas.microsoft.com/office/drawing/2014/main" id="{7E85F243-35C4-4C0D-A590-F1DB1BA331E0}"/>
              </a:ext>
            </a:extLst>
          </p:cNvPr>
          <p:cNvSpPr/>
          <p:nvPr/>
        </p:nvSpPr>
        <p:spPr>
          <a:xfrm>
            <a:off x="336656" y="1915747"/>
            <a:ext cx="3802117" cy="2800830"/>
          </a:xfrm>
          <a:prstGeom prst="rect">
            <a:avLst/>
          </a:prstGeom>
        </p:spPr>
        <p:txBody>
          <a:bodyPr wrap="square">
            <a:noAutofit/>
          </a:bodyPr>
          <a:lstStyle/>
          <a:p>
            <a:pPr lvl="0" algn="just" eaLnBrk="0" hangingPunct="0">
              <a:spcBef>
                <a:spcPct val="20000"/>
              </a:spcBef>
              <a:buClr>
                <a:srgbClr val="0062C8"/>
              </a:buClr>
            </a:pPr>
            <a:r>
              <a:rPr lang="en-US" sz="1400"/>
              <a:t>Note that Transco was formerly the name of National Grid Gas plc, which is now National Gas Transmission PLC</a:t>
            </a:r>
            <a:endParaRPr lang="en-US" sz="1400">
              <a:solidFill>
                <a:srgbClr val="FF0000"/>
              </a:solidFill>
            </a:endParaRPr>
          </a:p>
        </p:txBody>
      </p:sp>
      <p:sp>
        <p:nvSpPr>
          <p:cNvPr id="11" name="Rectangle 10">
            <a:extLst>
              <a:ext uri="{FF2B5EF4-FFF2-40B4-BE49-F238E27FC236}">
                <a16:creationId xmlns:a16="http://schemas.microsoft.com/office/drawing/2014/main" id="{0E0292E6-A7A9-4C16-ABCF-0D8782C97E33}"/>
              </a:ext>
            </a:extLst>
          </p:cNvPr>
          <p:cNvSpPr/>
          <p:nvPr/>
        </p:nvSpPr>
        <p:spPr>
          <a:xfrm>
            <a:off x="336655" y="2578252"/>
            <a:ext cx="3802117" cy="1701496"/>
          </a:xfrm>
          <a:prstGeom prst="rect">
            <a:avLst/>
          </a:prstGeom>
        </p:spPr>
        <p:txBody>
          <a:bodyPr wrap="square">
            <a:noAutofit/>
          </a:bodyPr>
          <a:lstStyle/>
          <a:p>
            <a:pPr lvl="0" algn="just" eaLnBrk="0" hangingPunct="0">
              <a:spcBef>
                <a:spcPct val="20000"/>
              </a:spcBef>
              <a:buClr>
                <a:srgbClr val="0062C8"/>
              </a:buClr>
            </a:pPr>
            <a:endParaRPr lang="en-US" sz="1400">
              <a:solidFill>
                <a:srgbClr val="FF0000"/>
              </a:solidFill>
            </a:endParaRPr>
          </a:p>
          <a:p>
            <a:pPr lvl="0" eaLnBrk="0" hangingPunct="0">
              <a:spcBef>
                <a:spcPct val="20000"/>
              </a:spcBef>
              <a:buClr>
                <a:srgbClr val="0062C8"/>
              </a:buClr>
            </a:pPr>
            <a:r>
              <a:rPr lang="en-GB" sz="1400"/>
              <a:t>This is an extract from the Xoserve comprehensive list of invoice charges, available online</a:t>
            </a:r>
            <a:r>
              <a:rPr lang="en-GB" sz="1400">
                <a:solidFill>
                  <a:srgbClr val="FF0000"/>
                </a:solidFill>
              </a:rPr>
              <a:t>:</a:t>
            </a:r>
            <a:endParaRPr lang="en-US" sz="1400">
              <a:solidFill>
                <a:srgbClr val="FF0000"/>
              </a:solidFill>
            </a:endParaRPr>
          </a:p>
          <a:p>
            <a:pPr lvl="0" algn="just" eaLnBrk="0" hangingPunct="0">
              <a:spcBef>
                <a:spcPct val="20000"/>
              </a:spcBef>
              <a:buClr>
                <a:srgbClr val="0062C8"/>
              </a:buClr>
            </a:pPr>
            <a:endParaRPr lang="en-US" sz="1400">
              <a:solidFill>
                <a:srgbClr val="FF0000"/>
              </a:solidFill>
            </a:endParaRPr>
          </a:p>
          <a:p>
            <a:pPr lvl="0" algn="just" eaLnBrk="0" hangingPunct="0">
              <a:spcBef>
                <a:spcPct val="20000"/>
              </a:spcBef>
              <a:buClr>
                <a:srgbClr val="0062C8"/>
              </a:buClr>
            </a:pPr>
            <a:r>
              <a:rPr lang="en-GB" sz="1400">
                <a:hlinkClick r:id="rId2"/>
              </a:rPr>
              <a:t>Invoice type, charges &amp; VAT (xoserve.com)</a:t>
            </a:r>
            <a:endParaRPr lang="en-US" sz="1400">
              <a:solidFill>
                <a:srgbClr val="FF0000"/>
              </a:solidFill>
            </a:endParaRPr>
          </a:p>
          <a:p>
            <a:pPr lvl="0" algn="just" eaLnBrk="0" hangingPunct="0">
              <a:spcBef>
                <a:spcPct val="20000"/>
              </a:spcBef>
              <a:buClr>
                <a:srgbClr val="0062C8"/>
              </a:buClr>
            </a:pPr>
            <a:r>
              <a:rPr lang="en-US" sz="1400">
                <a:solidFill>
                  <a:schemeClr val="accent1"/>
                </a:solidFill>
              </a:rPr>
              <a:t>  </a:t>
            </a:r>
          </a:p>
        </p:txBody>
      </p:sp>
    </p:spTree>
    <p:extLst>
      <p:ext uri="{BB962C8B-B14F-4D97-AF65-F5344CB8AC3E}">
        <p14:creationId xmlns:p14="http://schemas.microsoft.com/office/powerpoint/2010/main" val="56037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73F467-98C6-4B11-8905-3D01EFB10D08}"/>
              </a:ext>
            </a:extLst>
          </p:cNvPr>
          <p:cNvSpPr>
            <a:spLocks noGrp="1"/>
          </p:cNvSpPr>
          <p:nvPr>
            <p:ph type="body" sz="quarter" idx="4294967295"/>
          </p:nvPr>
        </p:nvSpPr>
        <p:spPr>
          <a:xfrm>
            <a:off x="374073" y="931863"/>
            <a:ext cx="9767454" cy="4700010"/>
          </a:xfrm>
        </p:spPr>
        <p:txBody>
          <a:bodyPr vert="horz" lIns="0" tIns="0" rIns="0" bIns="0" rtlCol="0" anchor="t">
            <a:normAutofit/>
          </a:bodyPr>
          <a:lstStyle/>
          <a:p>
            <a:pPr marL="0" indent="0">
              <a:buNone/>
            </a:pPr>
            <a:endParaRPr lang="en-GB" sz="1400"/>
          </a:p>
          <a:p>
            <a:pPr marL="0" indent="0">
              <a:buNone/>
            </a:pPr>
            <a:r>
              <a:rPr lang="en-GB" sz="1400" b="1"/>
              <a:t>Scenario:</a:t>
            </a:r>
            <a:r>
              <a:rPr lang="en-GB" sz="1400"/>
              <a:t> Cashout and scheduling charges need to be adjusted due to an incorrect allocation figure. </a:t>
            </a:r>
          </a:p>
          <a:p>
            <a:pPr marL="0" indent="0">
              <a:buNone/>
            </a:pPr>
            <a:endParaRPr lang="en-GB" sz="1400">
              <a:solidFill>
                <a:schemeClr val="tx1"/>
              </a:solidFill>
            </a:endParaRPr>
          </a:p>
          <a:p>
            <a:r>
              <a:rPr lang="en-GB" sz="1400" b="0"/>
              <a:t>The Shipper “ABC” will receive the following supporting information via email which shows the original data and the revised data which has been used for the adjustment. </a:t>
            </a:r>
          </a:p>
          <a:p>
            <a:r>
              <a:rPr lang="en-GB" sz="1400" b="0"/>
              <a:t>In this example, Shipper ABC would receive a credit of £567.54 relating to Scheduling Charges and £2,204.61 in relation to Cashout – details are provided within the relevant tabs.</a:t>
            </a:r>
          </a:p>
          <a:p>
            <a:r>
              <a:rPr lang="en-GB" sz="1400" b="0"/>
              <a:t>The total of £2,772.15 would be paid to the Shipper ABC via Energy Balancing Invoice file (IDB).</a:t>
            </a:r>
          </a:p>
          <a:p>
            <a:r>
              <a:rPr lang="en-GB" sz="1400" b="0"/>
              <a:t>There may also be a change to the Commodity Charges which would be processed via the Amendments (AMS) invoice.</a:t>
            </a:r>
            <a:endParaRPr lang="en-GB" sz="1400" b="0">
              <a:highlight>
                <a:srgbClr val="FFFF00"/>
              </a:highlight>
            </a:endParaRPr>
          </a:p>
          <a:p>
            <a:r>
              <a:rPr lang="en-GB" sz="1400" b="0" i="1"/>
              <a:t>Note: For Storage Customers there is no Commodity charge so AMS invoice does not apply.</a:t>
            </a:r>
          </a:p>
          <a:p>
            <a:endParaRPr lang="en-GB" sz="1400" i="1"/>
          </a:p>
          <a:p>
            <a:endParaRPr lang="en-GB" sz="1400" b="0" i="1">
              <a:solidFill>
                <a:schemeClr val="tx1"/>
              </a:solidFill>
            </a:endParaRPr>
          </a:p>
          <a:p>
            <a:pPr marL="0" indent="0">
              <a:buNone/>
            </a:pPr>
            <a:endParaRPr lang="en-GB" sz="1400" b="0" i="1">
              <a:solidFill>
                <a:schemeClr val="tx1"/>
              </a:solidFill>
            </a:endParaRPr>
          </a:p>
          <a:p>
            <a:pPr marL="0" indent="0">
              <a:buNone/>
            </a:pPr>
            <a:r>
              <a:rPr lang="en-GB" sz="1400" b="1"/>
              <a:t>Scenario: </a:t>
            </a:r>
            <a:r>
              <a:rPr lang="en-GB" sz="1400"/>
              <a:t>Cashout needs to be adjusted due to an incorrect trade figure </a:t>
            </a:r>
          </a:p>
          <a:p>
            <a:pPr marL="0" indent="0">
              <a:buNone/>
            </a:pPr>
            <a:endParaRPr lang="en-GB" sz="1400" b="0">
              <a:solidFill>
                <a:schemeClr val="accent3"/>
              </a:solidFill>
            </a:endParaRPr>
          </a:p>
          <a:p>
            <a:r>
              <a:rPr lang="en-GB" sz="1400" b="0"/>
              <a:t>The revised energy value is shown on the relevant tab and the Shipper ABC would receive payment of £8,169.65 via the Energy Balancing Invoice file (IDB) due to their corrected balance position.</a:t>
            </a:r>
          </a:p>
          <a:p>
            <a:pPr>
              <a:spcAft>
                <a:spcPts val="600"/>
              </a:spcAft>
            </a:pPr>
            <a:r>
              <a:rPr lang="en-GB" sz="1400" b="0" i="1"/>
              <a:t>Note: The Energy Balancing Invoice adjustment process will be used in the of error due to National Gas as the Transporter (e.g. system errors or data input error).</a:t>
            </a:r>
          </a:p>
          <a:p>
            <a:endParaRPr lang="en-GB" sz="1400">
              <a:solidFill>
                <a:srgbClr val="FF0000"/>
              </a:solidFill>
            </a:endParaRPr>
          </a:p>
        </p:txBody>
      </p:sp>
      <p:sp>
        <p:nvSpPr>
          <p:cNvPr id="3" name="Title 2">
            <a:extLst>
              <a:ext uri="{FF2B5EF4-FFF2-40B4-BE49-F238E27FC236}">
                <a16:creationId xmlns:a16="http://schemas.microsoft.com/office/drawing/2014/main" id="{B6345894-421C-4CA7-94E8-AB2581480300}"/>
              </a:ext>
            </a:extLst>
          </p:cNvPr>
          <p:cNvSpPr>
            <a:spLocks noGrp="1"/>
          </p:cNvSpPr>
          <p:nvPr>
            <p:ph type="title" idx="4294967295"/>
          </p:nvPr>
        </p:nvSpPr>
        <p:spPr>
          <a:xfrm>
            <a:off x="374073" y="263670"/>
            <a:ext cx="7392988" cy="574675"/>
          </a:xfrm>
        </p:spPr>
        <p:txBody>
          <a:bodyPr>
            <a:normAutofit/>
          </a:bodyPr>
          <a:lstStyle/>
          <a:p>
            <a:r>
              <a:rPr lang="en-GB" sz="3600"/>
              <a:t>Reconciliation Examples </a:t>
            </a:r>
          </a:p>
        </p:txBody>
      </p:sp>
      <p:graphicFrame>
        <p:nvGraphicFramePr>
          <p:cNvPr id="8" name="Object 7">
            <a:extLst>
              <a:ext uri="{FF2B5EF4-FFF2-40B4-BE49-F238E27FC236}">
                <a16:creationId xmlns:a16="http://schemas.microsoft.com/office/drawing/2014/main" id="{AC227B52-3029-46EE-A946-8D819E8C16B0}"/>
              </a:ext>
            </a:extLst>
          </p:cNvPr>
          <p:cNvGraphicFramePr>
            <a:graphicFrameLocks noChangeAspect="1"/>
          </p:cNvGraphicFramePr>
          <p:nvPr>
            <p:extLst>
              <p:ext uri="{D42A27DB-BD31-4B8C-83A1-F6EECF244321}">
                <p14:modId xmlns:p14="http://schemas.microsoft.com/office/powerpoint/2010/main" val="997762665"/>
              </p:ext>
            </p:extLst>
          </p:nvPr>
        </p:nvGraphicFramePr>
        <p:xfrm>
          <a:off x="10535749" y="3631232"/>
          <a:ext cx="914400" cy="806450"/>
        </p:xfrm>
        <a:graphic>
          <a:graphicData uri="http://schemas.openxmlformats.org/presentationml/2006/ole">
            <mc:AlternateContent xmlns:mc="http://schemas.openxmlformats.org/markup-compatibility/2006">
              <mc:Choice xmlns:v="urn:schemas-microsoft-com:vml" Requires="v">
                <p:oleObj name="Worksheet" showAsIcon="1" r:id="rId3" imgW="914400" imgH="806400" progId="Excel.Sheet.8">
                  <p:embed/>
                </p:oleObj>
              </mc:Choice>
              <mc:Fallback>
                <p:oleObj name="Worksheet" showAsIcon="1" r:id="rId3" imgW="914400" imgH="806400" progId="Excel.Sheet.8">
                  <p:embed/>
                  <p:pic>
                    <p:nvPicPr>
                      <p:cNvPr id="8" name="Object 7">
                        <a:extLst>
                          <a:ext uri="{FF2B5EF4-FFF2-40B4-BE49-F238E27FC236}">
                            <a16:creationId xmlns:a16="http://schemas.microsoft.com/office/drawing/2014/main" id="{AC227B52-3029-46EE-A946-8D819E8C16B0}"/>
                          </a:ext>
                        </a:extLst>
                      </p:cNvPr>
                      <p:cNvPicPr/>
                      <p:nvPr/>
                    </p:nvPicPr>
                    <p:blipFill>
                      <a:blip r:embed="rId4"/>
                      <a:stretch>
                        <a:fillRect/>
                      </a:stretch>
                    </p:blipFill>
                    <p:spPr>
                      <a:xfrm>
                        <a:off x="10535749" y="3631232"/>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38ADAED-C1D8-4CDC-9357-B6D7F25B52C8}"/>
              </a:ext>
            </a:extLst>
          </p:cNvPr>
          <p:cNvGraphicFramePr>
            <a:graphicFrameLocks noChangeAspect="1"/>
          </p:cNvGraphicFramePr>
          <p:nvPr>
            <p:extLst>
              <p:ext uri="{D42A27DB-BD31-4B8C-83A1-F6EECF244321}">
                <p14:modId xmlns:p14="http://schemas.microsoft.com/office/powerpoint/2010/main" val="4214336748"/>
              </p:ext>
            </p:extLst>
          </p:nvPr>
        </p:nvGraphicFramePr>
        <p:xfrm>
          <a:off x="10535749" y="1554037"/>
          <a:ext cx="914400" cy="806450"/>
        </p:xfrm>
        <a:graphic>
          <a:graphicData uri="http://schemas.openxmlformats.org/presentationml/2006/ole">
            <mc:AlternateContent xmlns:mc="http://schemas.openxmlformats.org/markup-compatibility/2006">
              <mc:Choice xmlns:v="urn:schemas-microsoft-com:vml" Requires="v">
                <p:oleObj name="Worksheet" showAsIcon="1" r:id="rId5" imgW="914400" imgH="806400" progId="Excel.Sheet.8">
                  <p:embed/>
                </p:oleObj>
              </mc:Choice>
              <mc:Fallback>
                <p:oleObj name="Worksheet" showAsIcon="1" r:id="rId5" imgW="914400" imgH="806400" progId="Excel.Sheet.8">
                  <p:embed/>
                  <p:pic>
                    <p:nvPicPr>
                      <p:cNvPr id="6" name="Object 5">
                        <a:extLst>
                          <a:ext uri="{FF2B5EF4-FFF2-40B4-BE49-F238E27FC236}">
                            <a16:creationId xmlns:a16="http://schemas.microsoft.com/office/drawing/2014/main" id="{D38ADAED-C1D8-4CDC-9357-B6D7F25B52C8}"/>
                          </a:ext>
                        </a:extLst>
                      </p:cNvPr>
                      <p:cNvPicPr/>
                      <p:nvPr/>
                    </p:nvPicPr>
                    <p:blipFill>
                      <a:blip r:embed="rId6"/>
                      <a:stretch>
                        <a:fillRect/>
                      </a:stretch>
                    </p:blipFill>
                    <p:spPr>
                      <a:xfrm>
                        <a:off x="10535749" y="155403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5239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idx="4294967295"/>
          </p:nvPr>
        </p:nvSpPr>
        <p:spPr>
          <a:xfrm>
            <a:off x="430212" y="315624"/>
            <a:ext cx="11329988" cy="574675"/>
          </a:xfrm>
        </p:spPr>
        <p:txBody>
          <a:bodyPr>
            <a:noAutofit/>
          </a:bodyPr>
          <a:lstStyle/>
          <a:p>
            <a:r>
              <a:rPr kumimoji="0" lang="en-GB" sz="3600" b="1" i="0" u="none" strike="noStrike" kern="1200" cap="none" spc="0" normalizeH="0" baseline="0" noProof="0">
                <a:ln>
                  <a:noFill/>
                </a:ln>
                <a:solidFill>
                  <a:srgbClr val="00B2A1"/>
                </a:solidFill>
                <a:effectLst/>
                <a:uLnTx/>
                <a:uFillTx/>
                <a:latin typeface="Tenorite"/>
                <a:ea typeface="+mj-ea"/>
                <a:cs typeface="+mj-cs"/>
              </a:rPr>
              <a:t>UNC Reconciliation obligation tables</a:t>
            </a:r>
            <a:endParaRPr lang="en-GB" sz="3600" b="1">
              <a:latin typeface="Tenorite" panose="00000500000000000000" pitchFamily="2" charset="0"/>
            </a:endParaRPr>
          </a:p>
        </p:txBody>
      </p:sp>
      <p:graphicFrame>
        <p:nvGraphicFramePr>
          <p:cNvPr id="3" name="Table 2">
            <a:extLst>
              <a:ext uri="{FF2B5EF4-FFF2-40B4-BE49-F238E27FC236}">
                <a16:creationId xmlns:a16="http://schemas.microsoft.com/office/drawing/2014/main" id="{57A9CB1B-73BE-47F0-A7BA-C6ED75806661}"/>
              </a:ext>
            </a:extLst>
          </p:cNvPr>
          <p:cNvGraphicFramePr>
            <a:graphicFrameLocks noGrp="1"/>
          </p:cNvGraphicFramePr>
          <p:nvPr>
            <p:extLst>
              <p:ext uri="{D42A27DB-BD31-4B8C-83A1-F6EECF244321}">
                <p14:modId xmlns:p14="http://schemas.microsoft.com/office/powerpoint/2010/main" val="1985062045"/>
              </p:ext>
            </p:extLst>
          </p:nvPr>
        </p:nvGraphicFramePr>
        <p:xfrm>
          <a:off x="430212" y="890299"/>
          <a:ext cx="11138011" cy="5225087"/>
        </p:xfrm>
        <a:graphic>
          <a:graphicData uri="http://schemas.openxmlformats.org/drawingml/2006/table">
            <a:tbl>
              <a:tblPr/>
              <a:tblGrid>
                <a:gridCol w="2320065">
                  <a:extLst>
                    <a:ext uri="{9D8B030D-6E8A-4147-A177-3AD203B41FA5}">
                      <a16:colId xmlns:a16="http://schemas.microsoft.com/office/drawing/2014/main" val="1047862350"/>
                    </a:ext>
                  </a:extLst>
                </a:gridCol>
                <a:gridCol w="1425787">
                  <a:extLst>
                    <a:ext uri="{9D8B030D-6E8A-4147-A177-3AD203B41FA5}">
                      <a16:colId xmlns:a16="http://schemas.microsoft.com/office/drawing/2014/main" val="2915376387"/>
                    </a:ext>
                  </a:extLst>
                </a:gridCol>
                <a:gridCol w="1469658">
                  <a:extLst>
                    <a:ext uri="{9D8B030D-6E8A-4147-A177-3AD203B41FA5}">
                      <a16:colId xmlns:a16="http://schemas.microsoft.com/office/drawing/2014/main" val="2581244690"/>
                    </a:ext>
                  </a:extLst>
                </a:gridCol>
                <a:gridCol w="5922501">
                  <a:extLst>
                    <a:ext uri="{9D8B030D-6E8A-4147-A177-3AD203B41FA5}">
                      <a16:colId xmlns:a16="http://schemas.microsoft.com/office/drawing/2014/main" val="2053393622"/>
                    </a:ext>
                  </a:extLst>
                </a:gridCol>
              </a:tblGrid>
              <a:tr h="274216">
                <a:tc>
                  <a:txBody>
                    <a:bodyPr/>
                    <a:lstStyle/>
                    <a:p>
                      <a:pPr algn="l" fontAlgn="b"/>
                      <a:r>
                        <a:rPr lang="en-GB" sz="1400" b="0" i="0" u="none" strike="noStrike">
                          <a:solidFill>
                            <a:srgbClr val="000000"/>
                          </a:solidFill>
                          <a:effectLst/>
                          <a:latin typeface="+mn-lt"/>
                        </a:rPr>
                        <a:t>          Site Type </a:t>
                      </a:r>
                    </a:p>
                  </a:txBody>
                  <a:tcPr marL="5577" marR="5577" marT="5577" marB="40151"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mn-lt"/>
                        </a:rPr>
                        <a:t>       Entry/Exit</a:t>
                      </a:r>
                    </a:p>
                  </a:txBody>
                  <a:tcPr marL="5577" marR="5577" marT="5577" marB="40151"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mn-lt"/>
                        </a:rPr>
                        <a:t>       Close out </a:t>
                      </a:r>
                    </a:p>
                  </a:txBody>
                  <a:tcPr marL="5577" marR="5577" marT="5577" marB="40151"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mn-lt"/>
                        </a:rPr>
                        <a:t>                                    Reconciliation rules in place</a:t>
                      </a:r>
                    </a:p>
                  </a:txBody>
                  <a:tcPr marL="5577" marR="5577" marT="5577" marB="40151"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318585"/>
                  </a:ext>
                </a:extLst>
              </a:tr>
              <a:tr h="760194">
                <a:tc>
                  <a:txBody>
                    <a:bodyPr/>
                    <a:lstStyle/>
                    <a:p>
                      <a:pPr algn="l" fontAlgn="ctr"/>
                      <a:r>
                        <a:rPr lang="en-GB" sz="1400" b="0" i="0" u="none" strike="noStrike">
                          <a:solidFill>
                            <a:srgbClr val="000000"/>
                          </a:solidFill>
                          <a:effectLst/>
                          <a:latin typeface="+mn-lt"/>
                        </a:rPr>
                        <a:t>Terminals</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mn-lt"/>
                        </a:rPr>
                        <a:t>NTS entry point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mn-lt"/>
                        </a:rPr>
                        <a:t>M+15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mn-lt"/>
                        </a:rPr>
                        <a:t>No UNC post closeout measurement reconciliation mechanism – Although invoices can be queried and allocations amended under Section S</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513444"/>
                  </a:ext>
                </a:extLst>
              </a:tr>
              <a:tr h="799045">
                <a:tc>
                  <a:txBody>
                    <a:bodyPr/>
                    <a:lstStyle/>
                    <a:p>
                      <a:pPr algn="l" fontAlgn="ctr"/>
                      <a:r>
                        <a:rPr lang="en-GB" sz="1400" b="0" i="0" u="none" strike="noStrike">
                          <a:solidFill>
                            <a:srgbClr val="000000"/>
                          </a:solidFill>
                          <a:effectLst/>
                          <a:latin typeface="+mn-lt"/>
                        </a:rPr>
                        <a:t>Storage Withdrawal</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mn-lt"/>
                        </a:rPr>
                        <a:t>NTS entry point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mn-lt"/>
                        </a:rPr>
                        <a:t>M+15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mn-lt"/>
                        </a:rPr>
                        <a:t>No UNC post closeout measurement reconciliation mechanism – Although invoices can be queried and allocations amended under Section S</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293389"/>
                  </a:ext>
                </a:extLst>
              </a:tr>
              <a:tr h="565272">
                <a:tc>
                  <a:txBody>
                    <a:bodyPr/>
                    <a:lstStyle/>
                    <a:p>
                      <a:pPr algn="l" fontAlgn="ctr"/>
                      <a:r>
                        <a:rPr lang="en-GB" sz="1400" b="0" i="0" u="none" strike="noStrike">
                          <a:solidFill>
                            <a:srgbClr val="000000"/>
                          </a:solidFill>
                          <a:effectLst/>
                          <a:latin typeface="+mn-lt"/>
                        </a:rPr>
                        <a:t>Interconnector Import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mn-lt"/>
                        </a:rPr>
                        <a:t>NTS entry point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mn-lt"/>
                        </a:rPr>
                        <a:t>D+1</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mn-lt"/>
                        </a:rPr>
                        <a:t>UNC reconciliation guidelines for measurement &amp; allocation amendments (Code Cut Off Date)</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935243"/>
                  </a:ext>
                </a:extLst>
              </a:tr>
              <a:tr h="565272">
                <a:tc>
                  <a:txBody>
                    <a:bodyPr/>
                    <a:lstStyle/>
                    <a:p>
                      <a:pPr algn="l" fontAlgn="ctr"/>
                      <a:r>
                        <a:rPr lang="en-GB" sz="1400" b="0" i="0" u="none" strike="noStrike">
                          <a:solidFill>
                            <a:srgbClr val="000000"/>
                          </a:solidFill>
                          <a:effectLst/>
                          <a:latin typeface="+mn-lt"/>
                        </a:rPr>
                        <a:t>Power Stations</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mn-lt"/>
                        </a:rPr>
                        <a:t>NTS exit point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mn-lt"/>
                        </a:rPr>
                        <a:t>D+5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mn-lt"/>
                        </a:rPr>
                        <a:t>UNC reconciliation guidelines for measurement &amp; allocation amendments (Code Cut Off Date)</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05504"/>
                  </a:ext>
                </a:extLst>
              </a:tr>
              <a:tr h="565272">
                <a:tc>
                  <a:txBody>
                    <a:bodyPr/>
                    <a:lstStyle/>
                    <a:p>
                      <a:pPr algn="l" fontAlgn="ctr"/>
                      <a:r>
                        <a:rPr lang="en-GB" sz="1400" b="0" i="0" u="none" strike="noStrike">
                          <a:solidFill>
                            <a:srgbClr val="000000"/>
                          </a:solidFill>
                          <a:effectLst/>
                          <a:latin typeface="+mn-lt"/>
                        </a:rPr>
                        <a:t>Industrials</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mn-lt"/>
                        </a:rPr>
                        <a:t>NTS exit point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mn-lt"/>
                        </a:rPr>
                        <a:t>D+5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mn-lt"/>
                        </a:rPr>
                        <a:t>UNC reconciliation guidelines for measurement &amp; allocation amendments (Code Cut Off Date)</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1788354"/>
                  </a:ext>
                </a:extLst>
              </a:tr>
              <a:tr h="565272">
                <a:tc>
                  <a:txBody>
                    <a:bodyPr/>
                    <a:lstStyle/>
                    <a:p>
                      <a:pPr algn="l" fontAlgn="ctr"/>
                      <a:r>
                        <a:rPr lang="en-GB" sz="1400" b="0" i="0" u="none" strike="noStrike">
                          <a:solidFill>
                            <a:srgbClr val="000000"/>
                          </a:solidFill>
                          <a:effectLst/>
                          <a:latin typeface="+mn-lt"/>
                        </a:rPr>
                        <a:t>Storage Injection</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mn-lt"/>
                        </a:rPr>
                        <a:t>NTS exit point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mn-lt"/>
                        </a:rPr>
                        <a:t>D+5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mn-lt"/>
                        </a:rPr>
                        <a:t>UNC reconciliation guidelines for measurement &amp; allocation amendments (Code Cut Off Date)</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805417"/>
                  </a:ext>
                </a:extLst>
              </a:tr>
              <a:tr h="565272">
                <a:tc>
                  <a:txBody>
                    <a:bodyPr/>
                    <a:lstStyle/>
                    <a:p>
                      <a:pPr algn="l" fontAlgn="ctr"/>
                      <a:r>
                        <a:rPr lang="en-GB" sz="1400" b="0" i="0" u="none" strike="noStrike">
                          <a:solidFill>
                            <a:srgbClr val="000000"/>
                          </a:solidFill>
                          <a:effectLst/>
                          <a:latin typeface="+mn-lt"/>
                        </a:rPr>
                        <a:t>Storage Own Use Gas</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mn-lt"/>
                        </a:rPr>
                        <a:t>NTS exit point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mn-lt"/>
                        </a:rPr>
                        <a:t>D+5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mn-lt"/>
                        </a:rPr>
                        <a:t>UNC reconciliation guidelines for measurement &amp; allocation amendments (Code Cut Off Date)</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48917"/>
                  </a:ext>
                </a:extLst>
              </a:tr>
              <a:tr h="565272">
                <a:tc>
                  <a:txBody>
                    <a:bodyPr/>
                    <a:lstStyle/>
                    <a:p>
                      <a:pPr algn="l" fontAlgn="ctr"/>
                      <a:r>
                        <a:rPr lang="en-GB" sz="1400" b="0" i="0" u="none" strike="noStrike">
                          <a:solidFill>
                            <a:srgbClr val="000000"/>
                          </a:solidFill>
                          <a:effectLst/>
                          <a:latin typeface="+mn-lt"/>
                        </a:rPr>
                        <a:t>Interconnector Export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mn-lt"/>
                        </a:rPr>
                        <a:t>NTS exit point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mn-lt"/>
                        </a:rPr>
                        <a:t>D+1</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mn-lt"/>
                        </a:rPr>
                        <a:t>UNC reconciliation guidelines for measurement &amp; allocation amendments (Code Cut Off Date)</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859583"/>
                  </a:ext>
                </a:extLst>
              </a:tr>
            </a:tbl>
          </a:graphicData>
        </a:graphic>
      </p:graphicFrame>
    </p:spTree>
    <p:extLst>
      <p:ext uri="{BB962C8B-B14F-4D97-AF65-F5344CB8AC3E}">
        <p14:creationId xmlns:p14="http://schemas.microsoft.com/office/powerpoint/2010/main" val="77647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FBC140-DFDA-4648-8FD0-E6B13D71BCD5}"/>
              </a:ext>
            </a:extLst>
          </p:cNvPr>
          <p:cNvSpPr>
            <a:spLocks noGrp="1"/>
          </p:cNvSpPr>
          <p:nvPr>
            <p:ph type="title" idx="4294967295"/>
          </p:nvPr>
        </p:nvSpPr>
        <p:spPr>
          <a:xfrm>
            <a:off x="566769" y="240351"/>
            <a:ext cx="7392988" cy="574675"/>
          </a:xfrm>
        </p:spPr>
        <p:txBody>
          <a:bodyPr>
            <a:normAutofit/>
          </a:bodyPr>
          <a:lstStyle/>
          <a:p>
            <a:r>
              <a:rPr lang="en-GB" sz="3600"/>
              <a:t>Reconciliation Check List</a:t>
            </a:r>
          </a:p>
        </p:txBody>
      </p:sp>
      <p:graphicFrame>
        <p:nvGraphicFramePr>
          <p:cNvPr id="7" name="Table 6">
            <a:extLst>
              <a:ext uri="{FF2B5EF4-FFF2-40B4-BE49-F238E27FC236}">
                <a16:creationId xmlns:a16="http://schemas.microsoft.com/office/drawing/2014/main" id="{83CB748C-C729-469C-BD38-5DD287B0BAAF}"/>
              </a:ext>
            </a:extLst>
          </p:cNvPr>
          <p:cNvGraphicFramePr>
            <a:graphicFrameLocks noGrp="1"/>
          </p:cNvGraphicFramePr>
          <p:nvPr>
            <p:extLst>
              <p:ext uri="{D42A27DB-BD31-4B8C-83A1-F6EECF244321}">
                <p14:modId xmlns:p14="http://schemas.microsoft.com/office/powerpoint/2010/main" val="1651981252"/>
              </p:ext>
            </p:extLst>
          </p:nvPr>
        </p:nvGraphicFramePr>
        <p:xfrm>
          <a:off x="566769" y="978707"/>
          <a:ext cx="11541318" cy="5284676"/>
        </p:xfrm>
        <a:graphic>
          <a:graphicData uri="http://schemas.openxmlformats.org/drawingml/2006/table">
            <a:tbl>
              <a:tblPr/>
              <a:tblGrid>
                <a:gridCol w="2212977">
                  <a:extLst>
                    <a:ext uri="{9D8B030D-6E8A-4147-A177-3AD203B41FA5}">
                      <a16:colId xmlns:a16="http://schemas.microsoft.com/office/drawing/2014/main" val="850530858"/>
                    </a:ext>
                  </a:extLst>
                </a:gridCol>
                <a:gridCol w="1869586">
                  <a:extLst>
                    <a:ext uri="{9D8B030D-6E8A-4147-A177-3AD203B41FA5}">
                      <a16:colId xmlns:a16="http://schemas.microsoft.com/office/drawing/2014/main" val="222074916"/>
                    </a:ext>
                  </a:extLst>
                </a:gridCol>
                <a:gridCol w="1869586">
                  <a:extLst>
                    <a:ext uri="{9D8B030D-6E8A-4147-A177-3AD203B41FA5}">
                      <a16:colId xmlns:a16="http://schemas.microsoft.com/office/drawing/2014/main" val="3182894990"/>
                    </a:ext>
                  </a:extLst>
                </a:gridCol>
                <a:gridCol w="1869586">
                  <a:extLst>
                    <a:ext uri="{9D8B030D-6E8A-4147-A177-3AD203B41FA5}">
                      <a16:colId xmlns:a16="http://schemas.microsoft.com/office/drawing/2014/main" val="905135388"/>
                    </a:ext>
                  </a:extLst>
                </a:gridCol>
                <a:gridCol w="1869586">
                  <a:extLst>
                    <a:ext uri="{9D8B030D-6E8A-4147-A177-3AD203B41FA5}">
                      <a16:colId xmlns:a16="http://schemas.microsoft.com/office/drawing/2014/main" val="3236138604"/>
                    </a:ext>
                  </a:extLst>
                </a:gridCol>
                <a:gridCol w="1849997">
                  <a:extLst>
                    <a:ext uri="{9D8B030D-6E8A-4147-A177-3AD203B41FA5}">
                      <a16:colId xmlns:a16="http://schemas.microsoft.com/office/drawing/2014/main" val="3197143445"/>
                    </a:ext>
                  </a:extLst>
                </a:gridCol>
              </a:tblGrid>
              <a:tr h="358311">
                <a:tc>
                  <a:txBody>
                    <a:bodyPr/>
                    <a:lstStyle/>
                    <a:p>
                      <a:pPr algn="ctr" fontAlgn="ctr"/>
                      <a:r>
                        <a:rPr lang="en-GB" sz="1100" b="1" i="0" u="none" strike="noStrike">
                          <a:solidFill>
                            <a:srgbClr val="000000"/>
                          </a:solidFill>
                          <a:effectLst/>
                          <a:latin typeface="+mn-lt"/>
                        </a:rPr>
                        <a:t>UNIQUE SITES </a:t>
                      </a:r>
                    </a:p>
                  </a:txBody>
                  <a:tcPr marL="36000" marR="36000" marT="36000" marB="0" anchor="ctr">
                    <a:lnL w="12700" cap="flat" cmpd="sng" algn="ctr">
                      <a:solidFill>
                        <a:schemeClr val="bg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mn-lt"/>
                        </a:rPr>
                        <a:t>INTERCONNECTOR </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mn-lt"/>
                        </a:rPr>
                        <a:t>OFFTAKES</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mn-lt"/>
                        </a:rPr>
                        <a:t>TRADES</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mn-lt"/>
                        </a:rPr>
                        <a:t>TERMINALS</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Aft>
                          <a:spcPts val="0"/>
                        </a:spcAft>
                      </a:pPr>
                      <a:r>
                        <a:rPr lang="en-GB" sz="1100" b="1" i="0" u="none" strike="noStrike">
                          <a:solidFill>
                            <a:srgbClr val="000000"/>
                          </a:solidFill>
                          <a:effectLst/>
                          <a:latin typeface="+mn-lt"/>
                        </a:rPr>
                        <a:t>STORAGE </a:t>
                      </a:r>
                    </a:p>
                    <a:p>
                      <a:pPr algn="ctr" fontAlgn="ctr">
                        <a:spcAft>
                          <a:spcPts val="200"/>
                        </a:spcAft>
                      </a:pPr>
                      <a:r>
                        <a:rPr lang="en-GB" sz="1050" b="0" i="0" u="none" strike="noStrike">
                          <a:solidFill>
                            <a:srgbClr val="000000"/>
                          </a:solidFill>
                          <a:effectLst/>
                          <a:latin typeface="+mn-lt"/>
                        </a:rPr>
                        <a:t>(Energy Balance invoice only)</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567345"/>
                  </a:ext>
                </a:extLst>
              </a:tr>
              <a:tr h="185629">
                <a:tc gridSpan="6">
                  <a:txBody>
                    <a:bodyPr/>
                    <a:lstStyle/>
                    <a:p>
                      <a:pPr algn="ctr" fontAlgn="b"/>
                      <a:r>
                        <a:rPr lang="en-GB" sz="1000" b="1" i="0" u="none" strike="noStrike">
                          <a:solidFill>
                            <a:srgbClr val="000000"/>
                          </a:solidFill>
                          <a:effectLst/>
                          <a:latin typeface="+mn-lt"/>
                        </a:rPr>
                        <a:t> OWNER:</a:t>
                      </a:r>
                    </a:p>
                  </a:txBody>
                  <a:tcPr marL="36000" marR="36000" marT="36000" marB="0" anchor="ctr">
                    <a:lnL w="12700" cap="flat" cmpd="sng" algn="ctr">
                      <a:solidFill>
                        <a:schemeClr val="bg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hMerge="1">
                  <a:txBody>
                    <a:bodyPr/>
                    <a:lstStyle/>
                    <a:p>
                      <a:pPr algn="l" fontAlgn="b"/>
                      <a:endParaRPr lang="en-GB" sz="1000" b="1" i="0" u="none" strike="noStrike">
                        <a:solidFill>
                          <a:srgbClr val="000000"/>
                        </a:solidFill>
                        <a:effectLst/>
                        <a:latin typeface="Calibri" panose="020F0502020204030204" pitchFamily="34" charset="0"/>
                      </a:endParaRPr>
                    </a:p>
                  </a:txBody>
                  <a:tcPr marL="2653" marR="2653" marT="2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hMerge="1">
                  <a:txBody>
                    <a:bodyPr/>
                    <a:lstStyle/>
                    <a:p>
                      <a:pPr algn="l" fontAlgn="b"/>
                      <a:endParaRPr lang="en-GB" sz="1000" b="1" i="0" u="none" strike="noStrike">
                        <a:solidFill>
                          <a:srgbClr val="000000"/>
                        </a:solidFill>
                        <a:effectLst/>
                        <a:latin typeface="Calibri" panose="020F0502020204030204" pitchFamily="34" charset="0"/>
                      </a:endParaRPr>
                    </a:p>
                  </a:txBody>
                  <a:tcPr marL="2653" marR="2653" marT="2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hMerge="1">
                  <a:txBody>
                    <a:bodyPr/>
                    <a:lstStyle/>
                    <a:p>
                      <a:pPr algn="l" fontAlgn="b"/>
                      <a:endParaRPr lang="en-GB" sz="1000" b="1" i="0" u="none" strike="noStrike">
                        <a:solidFill>
                          <a:srgbClr val="000000"/>
                        </a:solidFill>
                        <a:effectLst/>
                        <a:latin typeface="Calibri" panose="020F0502020204030204" pitchFamily="34" charset="0"/>
                      </a:endParaRPr>
                    </a:p>
                  </a:txBody>
                  <a:tcPr marL="2653" marR="2653" marT="2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hMerge="1">
                  <a:txBody>
                    <a:bodyPr/>
                    <a:lstStyle/>
                    <a:p>
                      <a:pPr algn="l" fontAlgn="b"/>
                      <a:endParaRPr lang="en-GB" sz="1000" b="1" i="0" u="none" strike="noStrike">
                        <a:solidFill>
                          <a:srgbClr val="000000"/>
                        </a:solidFill>
                        <a:effectLst/>
                        <a:latin typeface="Calibri" panose="020F0502020204030204" pitchFamily="34" charset="0"/>
                      </a:endParaRPr>
                    </a:p>
                  </a:txBody>
                  <a:tcPr marL="2653" marR="2653" marT="2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hMerge="1">
                  <a:txBody>
                    <a:bodyPr/>
                    <a:lstStyle/>
                    <a:p>
                      <a:pPr algn="l" fontAlgn="b"/>
                      <a:endParaRPr lang="en-GB" sz="1000" b="1" i="0" u="none" strike="noStrike">
                        <a:solidFill>
                          <a:srgbClr val="000000"/>
                        </a:solidFill>
                        <a:effectLst/>
                        <a:latin typeface="Calibri" panose="020F0502020204030204" pitchFamily="34" charset="0"/>
                      </a:endParaRPr>
                    </a:p>
                  </a:txBody>
                  <a:tcPr marL="2653" marR="2653" marT="2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extLst>
                  <a:ext uri="{0D108BD9-81ED-4DB2-BD59-A6C34878D82A}">
                    <a16:rowId xmlns:a16="http://schemas.microsoft.com/office/drawing/2014/main" val="3872548413"/>
                  </a:ext>
                </a:extLst>
              </a:tr>
              <a:tr h="335787">
                <a:tc>
                  <a:txBody>
                    <a:bodyPr/>
                    <a:lstStyle/>
                    <a:p>
                      <a:pPr algn="l" fontAlgn="b"/>
                      <a:r>
                        <a:rPr lang="en-GB" sz="1000" b="0" i="0" u="none" strike="noStrike">
                          <a:solidFill>
                            <a:srgbClr val="000000"/>
                          </a:solidFill>
                          <a:effectLst/>
                          <a:latin typeface="+mn-lt"/>
                        </a:rPr>
                        <a:t>Gas Energy Management (GEM)  /Meter Assurance (MA) (Data)</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Balancing Strategy (BS) / Meter Assurance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Distribution Network / Meter Assurance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Balancing Strategy /  Meter Assurance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Gas Energy Management /Meter Assurance (Data)</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Gas Energy Management /Meter Assurance (Data)</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43981264"/>
                  </a:ext>
                </a:extLst>
              </a:tr>
              <a:tr h="335787">
                <a:tc>
                  <a:txBody>
                    <a:bodyPr/>
                    <a:lstStyle/>
                    <a:p>
                      <a:pPr algn="l" fontAlgn="b"/>
                      <a:r>
                        <a:rPr lang="en-GB" sz="1000" b="0" i="0" u="none" strike="noStrike">
                          <a:solidFill>
                            <a:srgbClr val="000000"/>
                          </a:solidFill>
                          <a:effectLst/>
                          <a:latin typeface="+mn-lt"/>
                        </a:rPr>
                        <a:t>Asset Owner /Meter Assurance (Meter)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mn-lt"/>
                      </a:endParaRPr>
                    </a:p>
                  </a:txBody>
                  <a:tcPr marL="36000" marR="36000" marT="3600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Asset Owner /Meter Assurance (Meter)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Asset Owner /Meter Assurance (Meter)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80559396"/>
                  </a:ext>
                </a:extLst>
              </a:tr>
              <a:tr h="185629">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77897178"/>
                  </a:ext>
                </a:extLst>
              </a:tr>
              <a:tr h="236033">
                <a:tc>
                  <a:txBody>
                    <a:bodyPr/>
                    <a:lstStyle/>
                    <a:p>
                      <a:pPr algn="l" fontAlgn="b"/>
                      <a:r>
                        <a:rPr lang="en-GB" sz="1000" b="1" i="0" u="none" strike="noStrike">
                          <a:solidFill>
                            <a:srgbClr val="000000"/>
                          </a:solidFill>
                          <a:effectLst/>
                          <a:latin typeface="+mn-lt"/>
                        </a:rPr>
                        <a:t> GEM EVIDENCE (Data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a:txBody>
                    <a:bodyPr/>
                    <a:lstStyle/>
                    <a:p>
                      <a:pPr algn="l" fontAlgn="b"/>
                      <a:r>
                        <a:rPr lang="en-GB" sz="1000" b="1" i="0" u="none" strike="noStrike">
                          <a:solidFill>
                            <a:srgbClr val="000000"/>
                          </a:solidFill>
                          <a:effectLst/>
                          <a:latin typeface="+mn-lt"/>
                        </a:rPr>
                        <a:t> BS EVIDENCE: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a:txBody>
                    <a:bodyPr/>
                    <a:lstStyle/>
                    <a:p>
                      <a:pPr algn="l" fontAlgn="b"/>
                      <a:r>
                        <a:rPr lang="en-GB" sz="1000" b="1" i="0" u="none" strike="noStrike">
                          <a:solidFill>
                            <a:srgbClr val="000000"/>
                          </a:solidFill>
                          <a:effectLst/>
                          <a:latin typeface="+mn-lt"/>
                        </a:rPr>
                        <a:t> MA EVIDENCE: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a:txBody>
                    <a:bodyPr/>
                    <a:lstStyle/>
                    <a:p>
                      <a:pPr algn="l" fontAlgn="b"/>
                      <a:r>
                        <a:rPr lang="en-GB" sz="1000" b="1" i="0" u="none" strike="noStrike">
                          <a:solidFill>
                            <a:srgbClr val="000000"/>
                          </a:solidFill>
                          <a:effectLst/>
                          <a:latin typeface="+mn-lt"/>
                        </a:rPr>
                        <a:t> MA / BS EVIDENCE: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a:txBody>
                    <a:bodyPr/>
                    <a:lstStyle/>
                    <a:p>
                      <a:pPr algn="l" fontAlgn="b"/>
                      <a:r>
                        <a:rPr lang="en-GB" sz="1000" b="1" i="0" u="none" strike="noStrike">
                          <a:solidFill>
                            <a:srgbClr val="000000"/>
                          </a:solidFill>
                          <a:effectLst/>
                          <a:latin typeface="+mn-lt"/>
                        </a:rPr>
                        <a:t> GEM EVIDENCE (Data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l" fontAlgn="b"/>
                      <a:r>
                        <a:rPr lang="en-GB" sz="1000" b="1" i="0" u="none" strike="noStrike">
                          <a:solidFill>
                            <a:srgbClr val="000000"/>
                          </a:solidFill>
                          <a:effectLst/>
                          <a:latin typeface="+mn-lt"/>
                        </a:rPr>
                        <a:t>GEM EVIDENCE (Data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extLst>
                  <a:ext uri="{0D108BD9-81ED-4DB2-BD59-A6C34878D82A}">
                    <a16:rowId xmlns:a16="http://schemas.microsoft.com/office/drawing/2014/main" val="3967490174"/>
                  </a:ext>
                </a:extLst>
              </a:tr>
              <a:tr h="337685">
                <a:tc>
                  <a:txBody>
                    <a:bodyPr/>
                    <a:lstStyle/>
                    <a:p>
                      <a:pPr algn="l" fontAlgn="b"/>
                      <a:r>
                        <a:rPr lang="en-GB" sz="1000" b="0" i="0" u="none" strike="noStrike">
                          <a:solidFill>
                            <a:srgbClr val="000000"/>
                          </a:solidFill>
                          <a:effectLst/>
                          <a:latin typeface="+mn-lt"/>
                        </a:rPr>
                        <a:t>Figures from source (Asset Owner)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Figures from source (TSO)</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Calculation methodology &amp; Raw Data (DN/3rd Party expert)</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Figures from source (Shipper)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Figures from source (Asset Owner)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Figures from source (Asset Owner)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extLst>
                  <a:ext uri="{0D108BD9-81ED-4DB2-BD59-A6C34878D82A}">
                    <a16:rowId xmlns:a16="http://schemas.microsoft.com/office/drawing/2014/main" val="3312996418"/>
                  </a:ext>
                </a:extLst>
              </a:tr>
              <a:tr h="335787">
                <a:tc>
                  <a:txBody>
                    <a:bodyPr/>
                    <a:lstStyle/>
                    <a:p>
                      <a:pPr algn="l" fontAlgn="b"/>
                      <a:r>
                        <a:rPr lang="en-GB" sz="1000" b="0" i="0" u="none" strike="noStrike">
                          <a:solidFill>
                            <a:srgbClr val="000000"/>
                          </a:solidFill>
                          <a:effectLst/>
                          <a:latin typeface="+mn-lt"/>
                        </a:rPr>
                        <a:t>NG Validation of the Site Figs (SCADA/Daily Process Sheet)</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NG Validation of the TSO Figs (Gemini EU </a:t>
                      </a:r>
                      <a:r>
                        <a:rPr lang="en-GB" sz="1000" b="0" i="0" u="none" strike="noStrike" err="1">
                          <a:solidFill>
                            <a:srgbClr val="000000"/>
                          </a:solidFill>
                          <a:effectLst/>
                          <a:latin typeface="+mn-lt"/>
                        </a:rPr>
                        <a:t>Noms</a:t>
                      </a:r>
                      <a:r>
                        <a:rPr lang="en-GB" sz="1000" b="0" i="0" u="none" strike="noStrike">
                          <a:solidFill>
                            <a:srgbClr val="000000"/>
                          </a:solidFill>
                          <a:effectLst/>
                          <a:latin typeface="+mn-lt"/>
                        </a:rPr>
                        <a:t> Screens)</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NG Validation of the Site Figs (Calculations)</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NG Validation of the Shipper Trades (Gemini Screens)</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NG Validation of the Site Figs (SCADA/Daily Process Sheet)</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NG Validation of the Site Figs (SCADA/Daily Process Sheet)</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02401979"/>
                  </a:ext>
                </a:extLst>
              </a:tr>
              <a:tr h="337685">
                <a:tc>
                  <a:txBody>
                    <a:bodyPr/>
                    <a:lstStyle/>
                    <a:p>
                      <a:pPr algn="l" fontAlgn="b"/>
                      <a:r>
                        <a:rPr lang="en-GB" sz="1000" b="0" i="0" u="none" strike="noStrike">
                          <a:solidFill>
                            <a:srgbClr val="000000"/>
                          </a:solidFill>
                          <a:effectLst/>
                          <a:latin typeface="+mn-lt"/>
                        </a:rPr>
                        <a:t>Shipper Allocations from source (If </a:t>
                      </a:r>
                      <a:r>
                        <a:rPr lang="en-GB" sz="1000" b="0" i="0" u="none" strike="noStrike" err="1">
                          <a:solidFill>
                            <a:srgbClr val="000000"/>
                          </a:solidFill>
                          <a:effectLst/>
                          <a:latin typeface="+mn-lt"/>
                        </a:rPr>
                        <a:t>Alloc</a:t>
                      </a:r>
                      <a:r>
                        <a:rPr lang="en-GB" sz="1000" b="0" i="0" u="none" strike="noStrike">
                          <a:solidFill>
                            <a:srgbClr val="000000"/>
                          </a:solidFill>
                          <a:effectLst/>
                          <a:latin typeface="+mn-lt"/>
                        </a:rPr>
                        <a:t> only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Reason for error (Input/System/Late submission)</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ME/2 AF &amp; AL evidence or Calibration Certs (DN)</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All email correspondence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Shipper Allocations from source (If </a:t>
                      </a:r>
                      <a:r>
                        <a:rPr lang="en-GB" sz="1000" b="0" i="0" u="none" strike="noStrike" err="1">
                          <a:solidFill>
                            <a:srgbClr val="000000"/>
                          </a:solidFill>
                          <a:effectLst/>
                          <a:latin typeface="+mn-lt"/>
                        </a:rPr>
                        <a:t>Alloc</a:t>
                      </a:r>
                      <a:r>
                        <a:rPr lang="en-GB" sz="1000" b="0" i="0" u="none" strike="noStrike">
                          <a:solidFill>
                            <a:srgbClr val="000000"/>
                          </a:solidFill>
                          <a:effectLst/>
                          <a:latin typeface="+mn-lt"/>
                        </a:rPr>
                        <a:t> only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Shipper Allocations from source (If </a:t>
                      </a:r>
                      <a:r>
                        <a:rPr lang="en-GB" sz="1000" b="0" i="0" u="none" strike="noStrike" err="1">
                          <a:solidFill>
                            <a:srgbClr val="000000"/>
                          </a:solidFill>
                          <a:effectLst/>
                          <a:latin typeface="+mn-lt"/>
                        </a:rPr>
                        <a:t>Alloc</a:t>
                      </a:r>
                      <a:r>
                        <a:rPr lang="en-GB" sz="1000" b="0" i="0" u="none" strike="noStrike">
                          <a:solidFill>
                            <a:srgbClr val="000000"/>
                          </a:solidFill>
                          <a:effectLst/>
                          <a:latin typeface="+mn-lt"/>
                        </a:rPr>
                        <a:t> only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extLst>
                  <a:ext uri="{0D108BD9-81ED-4DB2-BD59-A6C34878D82A}">
                    <a16:rowId xmlns:a16="http://schemas.microsoft.com/office/drawing/2014/main" val="2753985504"/>
                  </a:ext>
                </a:extLst>
              </a:tr>
              <a:tr h="337685">
                <a:tc>
                  <a:txBody>
                    <a:bodyPr/>
                    <a:lstStyle/>
                    <a:p>
                      <a:pPr algn="l" fontAlgn="b"/>
                      <a:r>
                        <a:rPr lang="en-GB" sz="1000" b="0" i="0" u="none" strike="noStrike">
                          <a:solidFill>
                            <a:srgbClr val="000000"/>
                          </a:solidFill>
                          <a:effectLst/>
                          <a:latin typeface="+mn-lt"/>
                        </a:rPr>
                        <a:t>Reason for error (Input/System/Late submission)</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All email correspondence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MER (Joint Office/DN)</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Shipper approval of new values (if applicable) </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Reason for error (Input/System/Late submission)</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Reason for error (Input/System/Late submission)</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02642456"/>
                  </a:ext>
                </a:extLst>
              </a:tr>
              <a:tr h="335787">
                <a:tc>
                  <a:txBody>
                    <a:bodyPr/>
                    <a:lstStyle/>
                    <a:p>
                      <a:pPr algn="l" fontAlgn="b"/>
                      <a:r>
                        <a:rPr lang="en-GB" sz="1000" b="0" i="0" u="none" strike="noStrike">
                          <a:solidFill>
                            <a:srgbClr val="000000"/>
                          </a:solidFill>
                          <a:effectLst/>
                          <a:latin typeface="+mn-lt"/>
                        </a:rPr>
                        <a:t>All email correspondence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Shipper approval of new values (if applicable) </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All email correspondence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All email correspondence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All email correspondence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extLst>
                  <a:ext uri="{0D108BD9-81ED-4DB2-BD59-A6C34878D82A}">
                    <a16:rowId xmlns:a16="http://schemas.microsoft.com/office/drawing/2014/main" val="3045754771"/>
                  </a:ext>
                </a:extLst>
              </a:tr>
              <a:tr h="335787">
                <a:tc>
                  <a:txBody>
                    <a:bodyPr/>
                    <a:lstStyle/>
                    <a:p>
                      <a:pPr algn="l" fontAlgn="b"/>
                      <a:r>
                        <a:rPr lang="en-GB" sz="1000" b="0" i="0" u="none" strike="noStrike">
                          <a:solidFill>
                            <a:srgbClr val="000000"/>
                          </a:solidFill>
                          <a:effectLst/>
                          <a:latin typeface="+mn-lt"/>
                        </a:rPr>
                        <a:t>Shipper approval of new values (if applicable) </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Shipper approval of new values (if applicable) </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Shipper approval of new values (if applicable) </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extLst>
                  <a:ext uri="{0D108BD9-81ED-4DB2-BD59-A6C34878D82A}">
                    <a16:rowId xmlns:a16="http://schemas.microsoft.com/office/drawing/2014/main" val="83003115"/>
                  </a:ext>
                </a:extLst>
              </a:tr>
              <a:tr h="185629">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58606592"/>
                  </a:ext>
                </a:extLst>
              </a:tr>
              <a:tr h="231465">
                <a:tc>
                  <a:txBody>
                    <a:bodyPr/>
                    <a:lstStyle/>
                    <a:p>
                      <a:pPr algn="l" fontAlgn="b"/>
                      <a:r>
                        <a:rPr lang="en-GB" sz="1000" b="1" i="0" u="none" strike="noStrike">
                          <a:solidFill>
                            <a:srgbClr val="000000"/>
                          </a:solidFill>
                          <a:effectLst/>
                          <a:latin typeface="+mn-lt"/>
                        </a:rPr>
                        <a:t> EVIDENCE (Meter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a:txBody>
                    <a:bodyPr/>
                    <a:lstStyle/>
                    <a:p>
                      <a:pPr algn="l" fontAlgn="b"/>
                      <a:endParaRPr lang="en-GB" sz="1000" b="0" i="0" u="none" strike="noStrike">
                        <a:solidFill>
                          <a:srgbClr val="000000"/>
                        </a:solidFill>
                        <a:effectLst/>
                        <a:latin typeface="+mn-lt"/>
                      </a:endParaRPr>
                    </a:p>
                  </a:txBody>
                  <a:tcPr marL="36000" marR="36000" marT="3600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000" b="1" i="0" u="none" strike="noStrike">
                          <a:solidFill>
                            <a:srgbClr val="000000"/>
                          </a:solidFill>
                          <a:effectLst/>
                          <a:latin typeface="+mn-lt"/>
                        </a:rPr>
                        <a:t> EVIDENCE (Meter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a:txBody>
                    <a:bodyPr/>
                    <a:lstStyle/>
                    <a:p>
                      <a:pPr algn="l" fontAlgn="b"/>
                      <a:r>
                        <a:rPr lang="en-GB" sz="1000" b="1" i="0" u="none" strike="noStrike">
                          <a:solidFill>
                            <a:srgbClr val="000000"/>
                          </a:solidFill>
                          <a:effectLst/>
                          <a:latin typeface="+mn-lt"/>
                        </a:rPr>
                        <a:t> EVIDENCE (Meter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extLst>
                  <a:ext uri="{0D108BD9-81ED-4DB2-BD59-A6C34878D82A}">
                    <a16:rowId xmlns:a16="http://schemas.microsoft.com/office/drawing/2014/main" val="1844014272"/>
                  </a:ext>
                </a:extLst>
              </a:tr>
              <a:tr h="410559">
                <a:tc>
                  <a:txBody>
                    <a:bodyPr/>
                    <a:lstStyle/>
                    <a:p>
                      <a:pPr algn="l" fontAlgn="b"/>
                      <a:r>
                        <a:rPr lang="en-GB" sz="1000" b="0" i="0" u="none" strike="noStrike">
                          <a:solidFill>
                            <a:srgbClr val="000000"/>
                          </a:solidFill>
                          <a:effectLst/>
                          <a:latin typeface="+mn-lt"/>
                        </a:rPr>
                        <a:t>Calculation methodology &amp; Raw Data (Site/3rd Party expert)</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endParaRPr lang="en-GB" sz="1000" b="0" i="0" u="none" strike="noStrike">
                        <a:solidFill>
                          <a:srgbClr val="000000"/>
                        </a:solidFill>
                        <a:effectLst/>
                        <a:latin typeface="+mn-lt"/>
                      </a:endParaRPr>
                    </a:p>
                  </a:txBody>
                  <a:tcPr marL="36000" marR="36000" marT="3600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000" b="0" i="0" u="none" strike="noStrike">
                          <a:solidFill>
                            <a:srgbClr val="000000"/>
                          </a:solidFill>
                          <a:effectLst/>
                          <a:latin typeface="+mn-lt"/>
                        </a:rPr>
                        <a:t>Calculation methodology &amp; Raw Data (Site/3rd Party expert)</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Calculation methodology &amp; Raw Data (Site/3rd Party expert)</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extLst>
                  <a:ext uri="{0D108BD9-81ED-4DB2-BD59-A6C34878D82A}">
                    <a16:rowId xmlns:a16="http://schemas.microsoft.com/office/drawing/2014/main" val="560422401"/>
                  </a:ext>
                </a:extLst>
              </a:tr>
              <a:tr h="335787">
                <a:tc>
                  <a:txBody>
                    <a:bodyPr/>
                    <a:lstStyle/>
                    <a:p>
                      <a:pPr algn="l" fontAlgn="b"/>
                      <a:r>
                        <a:rPr lang="en-GB" sz="1000" b="0" i="0" u="none" strike="noStrike">
                          <a:solidFill>
                            <a:srgbClr val="000000"/>
                          </a:solidFill>
                          <a:effectLst/>
                          <a:latin typeface="+mn-lt"/>
                        </a:rPr>
                        <a:t>NG Validation of the Site Figs (Calculations)</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mn-lt"/>
                      </a:endParaRPr>
                    </a:p>
                  </a:txBody>
                  <a:tcPr marL="36000" marR="36000" marT="3600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000" b="0" i="0" u="none" strike="noStrike">
                          <a:solidFill>
                            <a:srgbClr val="000000"/>
                          </a:solidFill>
                          <a:effectLst/>
                          <a:latin typeface="+mn-lt"/>
                        </a:rPr>
                        <a:t>NG Validation of the Site Figs (Calculations)</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NG Validation of the Site Figs (Calculations)</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06076205"/>
                  </a:ext>
                </a:extLst>
              </a:tr>
              <a:tr h="410559">
                <a:tc>
                  <a:txBody>
                    <a:bodyPr/>
                    <a:lstStyle/>
                    <a:p>
                      <a:pPr algn="l" fontAlgn="b"/>
                      <a:r>
                        <a:rPr lang="en-GB" sz="1000" b="0" i="0" u="none" strike="noStrike">
                          <a:solidFill>
                            <a:srgbClr val="000000"/>
                          </a:solidFill>
                          <a:effectLst/>
                          <a:latin typeface="+mn-lt"/>
                        </a:rPr>
                        <a:t>ME/2 AF &amp; AL evidence or Calibration Certs (Asset Owner)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endParaRPr lang="en-GB" sz="1000" b="0" i="0" u="none" strike="noStrike">
                        <a:solidFill>
                          <a:srgbClr val="000000"/>
                        </a:solidFill>
                        <a:effectLst/>
                        <a:latin typeface="+mn-lt"/>
                      </a:endParaRPr>
                    </a:p>
                  </a:txBody>
                  <a:tcPr marL="36000" marR="36000" marT="3600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000" b="0" i="0" u="none" strike="noStrike">
                          <a:solidFill>
                            <a:srgbClr val="000000"/>
                          </a:solidFill>
                          <a:effectLst/>
                          <a:latin typeface="+mn-lt"/>
                        </a:rPr>
                        <a:t>ME/2 AF &amp; AL evidence or Calibration Certs (Asset Owner)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ME/2 AF &amp; AL evidence or Calibration Certs (Asset Owner)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extLst>
                  <a:ext uri="{0D108BD9-81ED-4DB2-BD59-A6C34878D82A}">
                    <a16:rowId xmlns:a16="http://schemas.microsoft.com/office/drawing/2014/main" val="3047345817"/>
                  </a:ext>
                </a:extLst>
              </a:tr>
            </a:tbl>
          </a:graphicData>
        </a:graphic>
      </p:graphicFrame>
      <p:sp>
        <p:nvSpPr>
          <p:cNvPr id="8" name="TextBox 7">
            <a:extLst>
              <a:ext uri="{FF2B5EF4-FFF2-40B4-BE49-F238E27FC236}">
                <a16:creationId xmlns:a16="http://schemas.microsoft.com/office/drawing/2014/main" id="{65D5313A-3B90-4347-A46C-887DE4358DBF}"/>
              </a:ext>
            </a:extLst>
          </p:cNvPr>
          <p:cNvSpPr txBox="1"/>
          <p:nvPr/>
        </p:nvSpPr>
        <p:spPr bwMode="auto">
          <a:xfrm rot="16200000">
            <a:off x="-473523" y="3428097"/>
            <a:ext cx="17653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100" b="0" kern="0">
                <a:solidFill>
                  <a:schemeClr val="tx1"/>
                </a:solidFill>
                <a:latin typeface="+mn-lt"/>
                <a:ea typeface="+mn-ea"/>
              </a:rPr>
              <a:t>Supporting Evidence</a:t>
            </a:r>
          </a:p>
        </p:txBody>
      </p:sp>
      <p:sp>
        <p:nvSpPr>
          <p:cNvPr id="9" name="TextBox 8">
            <a:extLst>
              <a:ext uri="{FF2B5EF4-FFF2-40B4-BE49-F238E27FC236}">
                <a16:creationId xmlns:a16="http://schemas.microsoft.com/office/drawing/2014/main" id="{52A5EC6E-066D-4992-8D1E-8AA7EB80483B}"/>
              </a:ext>
            </a:extLst>
          </p:cNvPr>
          <p:cNvSpPr txBox="1"/>
          <p:nvPr/>
        </p:nvSpPr>
        <p:spPr bwMode="auto">
          <a:xfrm rot="16200000">
            <a:off x="-415288" y="5354331"/>
            <a:ext cx="1479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100" b="0" kern="0">
                <a:solidFill>
                  <a:schemeClr val="tx1"/>
                </a:solidFill>
                <a:latin typeface="+mn-lt"/>
                <a:ea typeface="+mn-ea"/>
              </a:rPr>
              <a:t>Additional Information for Meter Error </a:t>
            </a:r>
          </a:p>
        </p:txBody>
      </p:sp>
      <p:sp>
        <p:nvSpPr>
          <p:cNvPr id="10" name="TextBox 9">
            <a:extLst>
              <a:ext uri="{FF2B5EF4-FFF2-40B4-BE49-F238E27FC236}">
                <a16:creationId xmlns:a16="http://schemas.microsoft.com/office/drawing/2014/main" id="{87B4AD71-ECF2-4369-866A-46BB4500AC08}"/>
              </a:ext>
            </a:extLst>
          </p:cNvPr>
          <p:cNvSpPr txBox="1"/>
          <p:nvPr/>
        </p:nvSpPr>
        <p:spPr bwMode="auto">
          <a:xfrm rot="16200000">
            <a:off x="-473524" y="1729293"/>
            <a:ext cx="17653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100" kern="0"/>
              <a:t>Responsible </a:t>
            </a:r>
            <a:endParaRPr lang="en-GB" sz="1100" b="0" kern="0">
              <a:solidFill>
                <a:schemeClr val="tx1"/>
              </a:solidFill>
            </a:endParaRPr>
          </a:p>
        </p:txBody>
      </p:sp>
      <p:sp>
        <p:nvSpPr>
          <p:cNvPr id="11" name="TextBox 10">
            <a:extLst>
              <a:ext uri="{FF2B5EF4-FFF2-40B4-BE49-F238E27FC236}">
                <a16:creationId xmlns:a16="http://schemas.microsoft.com/office/drawing/2014/main" id="{905A0A2C-3F9E-41D6-82CD-C0FF5221A6C4}"/>
              </a:ext>
            </a:extLst>
          </p:cNvPr>
          <p:cNvSpPr txBox="1"/>
          <p:nvPr/>
        </p:nvSpPr>
        <p:spPr bwMode="auto">
          <a:xfrm>
            <a:off x="7669644" y="465979"/>
            <a:ext cx="41377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400" b="0" kern="0">
                <a:solidFill>
                  <a:schemeClr val="tx1"/>
                </a:solidFill>
                <a:latin typeface="+mn-lt"/>
                <a:ea typeface="+mn-ea"/>
              </a:rPr>
              <a:t>The Shipper or Asset Owner will need to provide the highlighted information </a:t>
            </a:r>
          </a:p>
        </p:txBody>
      </p:sp>
    </p:spTree>
    <p:extLst>
      <p:ext uri="{BB962C8B-B14F-4D97-AF65-F5344CB8AC3E}">
        <p14:creationId xmlns:p14="http://schemas.microsoft.com/office/powerpoint/2010/main" val="288132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A5A00E-C6E7-D82A-FD37-9A5C01F9728A}"/>
              </a:ext>
            </a:extLst>
          </p:cNvPr>
          <p:cNvSpPr>
            <a:spLocks noGrp="1"/>
          </p:cNvSpPr>
          <p:nvPr>
            <p:ph type="ctrTitle"/>
          </p:nvPr>
        </p:nvSpPr>
        <p:spPr>
          <a:xfrm>
            <a:off x="406404" y="2344056"/>
            <a:ext cx="3298821" cy="684894"/>
          </a:xfrm>
        </p:spPr>
        <p:txBody>
          <a:bodyPr>
            <a:noAutofit/>
          </a:bodyPr>
          <a:lstStyle/>
          <a:p>
            <a:r>
              <a:rPr lang="en-US" sz="3600">
                <a:latin typeface="Tenorite" panose="00000500000000000000" pitchFamily="2" charset="0"/>
              </a:rPr>
              <a:t>Appendix 2</a:t>
            </a:r>
            <a:endParaRPr lang="en-GB" sz="3600">
              <a:latin typeface="Tenorite" panose="00000500000000000000" pitchFamily="2" charset="0"/>
            </a:endParaRPr>
          </a:p>
        </p:txBody>
      </p:sp>
      <p:sp>
        <p:nvSpPr>
          <p:cNvPr id="6" name="Subtitle 5">
            <a:extLst>
              <a:ext uri="{FF2B5EF4-FFF2-40B4-BE49-F238E27FC236}">
                <a16:creationId xmlns:a16="http://schemas.microsoft.com/office/drawing/2014/main" id="{0768597C-A244-C513-745F-91E7D7269E8F}"/>
              </a:ext>
            </a:extLst>
          </p:cNvPr>
          <p:cNvSpPr>
            <a:spLocks noGrp="1"/>
          </p:cNvSpPr>
          <p:nvPr>
            <p:ph type="subTitle" idx="1"/>
          </p:nvPr>
        </p:nvSpPr>
        <p:spPr>
          <a:xfrm>
            <a:off x="406404" y="3028950"/>
            <a:ext cx="4337046" cy="393928"/>
          </a:xfrm>
        </p:spPr>
        <p:txBody>
          <a:bodyPr>
            <a:normAutofit/>
          </a:bodyPr>
          <a:lstStyle/>
          <a:p>
            <a:r>
              <a:rPr lang="en-US" sz="1600">
                <a:latin typeface="Tenorite" panose="00000500000000000000" pitchFamily="2" charset="0"/>
              </a:rPr>
              <a:t>Financial incentives to balance</a:t>
            </a:r>
            <a:endParaRPr lang="en-GB" sz="1600">
              <a:latin typeface="Tenorite" panose="00000500000000000000" pitchFamily="2" charset="0"/>
            </a:endParaRPr>
          </a:p>
        </p:txBody>
      </p:sp>
    </p:spTree>
    <p:extLst>
      <p:ext uri="{BB962C8B-B14F-4D97-AF65-F5344CB8AC3E}">
        <p14:creationId xmlns:p14="http://schemas.microsoft.com/office/powerpoint/2010/main" val="407628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5CB0E-5B4E-4F15-BB41-C5F08A938B93}"/>
              </a:ext>
            </a:extLst>
          </p:cNvPr>
          <p:cNvSpPr>
            <a:spLocks noGrp="1"/>
          </p:cNvSpPr>
          <p:nvPr>
            <p:ph type="title"/>
          </p:nvPr>
        </p:nvSpPr>
        <p:spPr>
          <a:xfrm>
            <a:off x="405431" y="314690"/>
            <a:ext cx="11383796" cy="1125967"/>
          </a:xfrm>
        </p:spPr>
        <p:txBody>
          <a:bodyPr>
            <a:normAutofit/>
          </a:bodyPr>
          <a:lstStyle/>
          <a:p>
            <a:r>
              <a:rPr lang="en-GB" sz="3600"/>
              <a:t>Financial incentive to balance</a:t>
            </a:r>
          </a:p>
        </p:txBody>
      </p:sp>
      <p:sp>
        <p:nvSpPr>
          <p:cNvPr id="2" name="Text Placeholder 1">
            <a:extLst>
              <a:ext uri="{FF2B5EF4-FFF2-40B4-BE49-F238E27FC236}">
                <a16:creationId xmlns:a16="http://schemas.microsoft.com/office/drawing/2014/main" id="{7B0E387D-7785-414F-9C93-BEBC1CFC379A}"/>
              </a:ext>
            </a:extLst>
          </p:cNvPr>
          <p:cNvSpPr>
            <a:spLocks noGrp="1"/>
          </p:cNvSpPr>
          <p:nvPr>
            <p:ph type="body" idx="4294967295"/>
          </p:nvPr>
        </p:nvSpPr>
        <p:spPr>
          <a:xfrm>
            <a:off x="402773" y="1272743"/>
            <a:ext cx="11076523" cy="3436937"/>
          </a:xfrm>
        </p:spPr>
        <p:txBody>
          <a:bodyPr>
            <a:normAutofit/>
          </a:bodyPr>
          <a:lstStyle/>
          <a:p>
            <a:pPr marL="285750" indent="-285750">
              <a:buFont typeface="Arial" panose="020B0604020202020204" pitchFamily="34" charset="0"/>
              <a:buChar char="•"/>
            </a:pPr>
            <a:r>
              <a:rPr lang="en-GB" sz="1400" b="0">
                <a:solidFill>
                  <a:schemeClr val="tx1"/>
                </a:solidFill>
              </a:rPr>
              <a:t>The Energy Balancing regime involves maintaining the balance between system inputs and system outputs.  National Gas Transmission is responsible for the safety and security of the system - ensuring the physical balance and acting as the residual balancer – trading only when required to maintain this balance.</a:t>
            </a:r>
          </a:p>
          <a:p>
            <a:pPr marL="0" indent="0">
              <a:buNone/>
            </a:pPr>
            <a:endParaRPr lang="en-GB" sz="1400" b="0">
              <a:solidFill>
                <a:schemeClr val="tx1"/>
              </a:solidFill>
            </a:endParaRPr>
          </a:p>
          <a:p>
            <a:pPr marL="285750" indent="-285750">
              <a:buFont typeface="Arial" panose="020B0604020202020204" pitchFamily="34" charset="0"/>
              <a:buChar char="•"/>
            </a:pPr>
            <a:r>
              <a:rPr lang="en-GB" sz="1400" b="0">
                <a:solidFill>
                  <a:schemeClr val="tx1"/>
                </a:solidFill>
              </a:rPr>
              <a:t>Shippers using the NTS have a financial responsibility to balance the system, with incentive charges to help them accomplish this. </a:t>
            </a:r>
          </a:p>
          <a:p>
            <a:pPr marL="0" indent="0">
              <a:buNone/>
            </a:pPr>
            <a:endParaRPr lang="en-GB" sz="1400" b="0">
              <a:solidFill>
                <a:schemeClr val="tx1"/>
              </a:solidFill>
            </a:endParaRPr>
          </a:p>
          <a:p>
            <a:pPr marL="285750" indent="-285750">
              <a:buFont typeface="Arial" panose="020B0604020202020204" pitchFamily="34" charset="0"/>
              <a:buChar char="•"/>
            </a:pPr>
            <a:r>
              <a:rPr lang="en-GB" sz="1400" b="0">
                <a:solidFill>
                  <a:schemeClr val="tx1"/>
                </a:solidFill>
              </a:rPr>
              <a:t>Under normal circumstances, National Gas can only trade on the On-the-day Commodity Market (OCM), and the System Average Price (SAP) is formulated based on this market (see UNC TPD Section F1.2 </a:t>
            </a:r>
            <a:r>
              <a:rPr lang="en-GB" sz="1400" b="0" i="1">
                <a:solidFill>
                  <a:schemeClr val="tx1"/>
                </a:solidFill>
              </a:rPr>
              <a:t>System Prices</a:t>
            </a:r>
            <a:r>
              <a:rPr lang="en-GB" sz="1400" b="0">
                <a:solidFill>
                  <a:schemeClr val="tx1"/>
                </a:solidFill>
              </a:rPr>
              <a:t>). National Gas do not make or lose money through acting as the residual balancer, or settling shippers’ imbalances. The ‘balancing neutrality’ mechanism ensures money feeds into the ‘neutrality pot’ and is redistributed back to shippers based on their usage of the system.</a:t>
            </a:r>
          </a:p>
          <a:p>
            <a:pPr marL="285750" indent="-285750">
              <a:buFont typeface="Arial" panose="020B0604020202020204" pitchFamily="34" charset="0"/>
              <a:buChar char="•"/>
            </a:pPr>
            <a:endParaRPr lang="en-GB" sz="1400" b="0">
              <a:solidFill>
                <a:schemeClr val="tx1"/>
              </a:solidFill>
            </a:endParaRPr>
          </a:p>
          <a:p>
            <a:r>
              <a:rPr lang="en-GB" sz="1400" i="1">
                <a:solidFill>
                  <a:schemeClr val="tx1"/>
                </a:solidFill>
              </a:rPr>
              <a:t>More detailed information is available in the </a:t>
            </a:r>
            <a:r>
              <a:rPr lang="en-GB" sz="1400">
                <a:hlinkClick r:id="rId2">
                  <a:extLst>
                    <a:ext uri="{A12FA001-AC4F-418D-AE19-62706E023703}">
                      <ahyp:hlinkClr xmlns:ahyp="http://schemas.microsoft.com/office/drawing/2018/hyperlinkcolor" val="tx"/>
                    </a:ext>
                  </a:extLst>
                </a:hlinkClick>
              </a:rPr>
              <a:t>End to End Balancing Guide</a:t>
            </a:r>
            <a:r>
              <a:rPr lang="en-GB" sz="1400"/>
              <a:t>. </a:t>
            </a:r>
          </a:p>
          <a:p>
            <a:endParaRPr lang="en-GB" sz="1600" b="0">
              <a:solidFill>
                <a:schemeClr val="tx1"/>
              </a:solidFill>
            </a:endParaRPr>
          </a:p>
        </p:txBody>
      </p:sp>
    </p:spTree>
    <p:extLst>
      <p:ext uri="{BB962C8B-B14F-4D97-AF65-F5344CB8AC3E}">
        <p14:creationId xmlns:p14="http://schemas.microsoft.com/office/powerpoint/2010/main" val="301126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072BE2-00C2-4346-8209-D6B348791AFD}"/>
              </a:ext>
            </a:extLst>
          </p:cNvPr>
          <p:cNvSpPr>
            <a:spLocks noGrp="1"/>
          </p:cNvSpPr>
          <p:nvPr>
            <p:ph type="title"/>
          </p:nvPr>
        </p:nvSpPr>
        <p:spPr>
          <a:xfrm>
            <a:off x="488559" y="408210"/>
            <a:ext cx="11383796" cy="610100"/>
          </a:xfrm>
        </p:spPr>
        <p:txBody>
          <a:bodyPr>
            <a:normAutofit/>
          </a:bodyPr>
          <a:lstStyle/>
          <a:p>
            <a:r>
              <a:rPr lang="en-GB" sz="3600"/>
              <a:t>Context</a:t>
            </a:r>
          </a:p>
        </p:txBody>
      </p:sp>
      <p:sp>
        <p:nvSpPr>
          <p:cNvPr id="7" name="TextBox 6">
            <a:extLst>
              <a:ext uri="{FF2B5EF4-FFF2-40B4-BE49-F238E27FC236}">
                <a16:creationId xmlns:a16="http://schemas.microsoft.com/office/drawing/2014/main" id="{0B310AC6-345F-4DA8-AEA6-10FB634E7DD0}"/>
              </a:ext>
            </a:extLst>
          </p:cNvPr>
          <p:cNvSpPr txBox="1"/>
          <p:nvPr/>
        </p:nvSpPr>
        <p:spPr>
          <a:xfrm>
            <a:off x="402772" y="1392382"/>
            <a:ext cx="11110355" cy="3785652"/>
          </a:xfrm>
          <a:prstGeom prst="rect">
            <a:avLst/>
          </a:prstGeom>
          <a:noFill/>
        </p:spPr>
        <p:txBody>
          <a:bodyPr wrap="square">
            <a:spAutoFit/>
          </a:bodyPr>
          <a:lstStyle/>
          <a:p>
            <a:pPr>
              <a:spcAft>
                <a:spcPts val="600"/>
              </a:spcAft>
              <a:buClr>
                <a:schemeClr val="tx1"/>
              </a:buClr>
            </a:pPr>
            <a:r>
              <a:rPr lang="en-GB" sz="1400" b="1" kern="0">
                <a:latin typeface="Tenorite" panose="00000500000000000000" pitchFamily="2" charset="0"/>
              </a:rPr>
              <a:t>Energy Balancing is a key aspect of the commercial regime, in which shippers are incentivised to balance their inputs and outputs from the system, which helps to keep the NTS physically balanced. </a:t>
            </a:r>
          </a:p>
          <a:p>
            <a:pPr>
              <a:spcAft>
                <a:spcPts val="600"/>
              </a:spcAft>
              <a:buClr>
                <a:schemeClr val="tx1"/>
              </a:buClr>
            </a:pPr>
            <a:endParaRPr lang="en-GB" sz="1400" kern="0">
              <a:latin typeface="Tenorite" panose="00000500000000000000" pitchFamily="2" charset="0"/>
            </a:endParaRPr>
          </a:p>
          <a:p>
            <a:pPr>
              <a:spcAft>
                <a:spcPts val="600"/>
              </a:spcAft>
              <a:buClr>
                <a:schemeClr val="tx1"/>
              </a:buClr>
            </a:pPr>
            <a:r>
              <a:rPr lang="en-GB" sz="1400" kern="0">
                <a:latin typeface="Tenorite" panose="00000500000000000000" pitchFamily="2" charset="0"/>
              </a:rPr>
              <a:t>National Gas (NG) plays a pivotal role in the GB gas market. We own and operate the Gas National Transmission System (NTS), a high-pressure gas network that transports gas throughout England, Scotland and Wales. As owner and System Operator (SO), our primary concern is the safe operation of the NTS. </a:t>
            </a:r>
          </a:p>
          <a:p>
            <a:pPr>
              <a:spcAft>
                <a:spcPts val="600"/>
              </a:spcAft>
              <a:buClr>
                <a:schemeClr val="tx1"/>
              </a:buClr>
            </a:pPr>
            <a:endParaRPr lang="en-GB" sz="1400" kern="0">
              <a:latin typeface="Tenorite" panose="00000500000000000000" pitchFamily="2" charset="0"/>
            </a:endParaRPr>
          </a:p>
          <a:p>
            <a:pPr>
              <a:spcAft>
                <a:spcPts val="600"/>
              </a:spcAft>
              <a:buClr>
                <a:schemeClr val="tx1"/>
              </a:buClr>
            </a:pPr>
            <a:r>
              <a:rPr lang="en-GB" sz="1400" kern="0">
                <a:latin typeface="Tenorite" panose="00000500000000000000" pitchFamily="2" charset="0"/>
              </a:rPr>
              <a:t>Gas shippers are incentivised to encourage them to balance inputs and outputs every day – what goes in must equal what comes out. In our role as residual balancer, if we think the system is likely to move outside of the acceptable range of balance, we can carry out a market-balancing action. When we do this, we’re attempting to change the physical flows of gas into or from the system through market trades. This places a greater financial incentive on gas shippers to balance the system themselves.</a:t>
            </a:r>
          </a:p>
          <a:p>
            <a:pPr>
              <a:spcAft>
                <a:spcPts val="600"/>
              </a:spcAft>
              <a:buClr>
                <a:schemeClr val="tx1"/>
              </a:buClr>
            </a:pPr>
            <a:endParaRPr lang="en-GB" sz="1400" kern="0">
              <a:latin typeface="Tenorite" panose="00000500000000000000" pitchFamily="2" charset="0"/>
            </a:endParaRPr>
          </a:p>
          <a:p>
            <a:pPr>
              <a:spcAft>
                <a:spcPts val="600"/>
              </a:spcAft>
              <a:buClr>
                <a:schemeClr val="tx1"/>
              </a:buClr>
            </a:pPr>
            <a:r>
              <a:rPr lang="en-GB" sz="1400" kern="0">
                <a:latin typeface="Tenorite" panose="00000500000000000000" pitchFamily="2" charset="0"/>
              </a:rPr>
              <a:t>Xoserve also hold a key industry role as the Central Data Service Provider. The services they provide includes the management of the Gemini system (used to record shipper nominations and allocations), Energy Balancing billing and the Credit and Risk Management process for the Energy Balancing regime.  </a:t>
            </a:r>
          </a:p>
        </p:txBody>
      </p:sp>
    </p:spTree>
    <p:extLst>
      <p:ext uri="{BB962C8B-B14F-4D97-AF65-F5344CB8AC3E}">
        <p14:creationId xmlns:p14="http://schemas.microsoft.com/office/powerpoint/2010/main" val="285180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6AE0F5-CF66-4B05-B844-D0809C2BE29D}"/>
              </a:ext>
            </a:extLst>
          </p:cNvPr>
          <p:cNvSpPr txBox="1"/>
          <p:nvPr/>
        </p:nvSpPr>
        <p:spPr bwMode="auto">
          <a:xfrm>
            <a:off x="6398237" y="2706092"/>
            <a:ext cx="491780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400" b="1" kern="0" dirty="0"/>
              <a:t>Outputs </a:t>
            </a:r>
          </a:p>
          <a:p>
            <a:pPr algn="ctr"/>
            <a:r>
              <a:rPr lang="en-GB" sz="1400" dirty="0"/>
              <a:t>Output allocations (e.g. supply points, storage injection) and Sell Trades </a:t>
            </a:r>
          </a:p>
          <a:p>
            <a:pPr algn="ctr"/>
            <a:endParaRPr lang="en-GB" sz="1600" dirty="0"/>
          </a:p>
        </p:txBody>
      </p:sp>
      <p:sp>
        <p:nvSpPr>
          <p:cNvPr id="3" name="Title 2">
            <a:extLst>
              <a:ext uri="{FF2B5EF4-FFF2-40B4-BE49-F238E27FC236}">
                <a16:creationId xmlns:a16="http://schemas.microsoft.com/office/drawing/2014/main" id="{E555CB0E-5B4E-4F15-BB41-C5F08A938B93}"/>
              </a:ext>
            </a:extLst>
          </p:cNvPr>
          <p:cNvSpPr>
            <a:spLocks noGrp="1"/>
          </p:cNvSpPr>
          <p:nvPr>
            <p:ph type="title"/>
          </p:nvPr>
        </p:nvSpPr>
        <p:spPr>
          <a:xfrm>
            <a:off x="430373" y="387427"/>
            <a:ext cx="11167524" cy="615873"/>
          </a:xfrm>
        </p:spPr>
        <p:txBody>
          <a:bodyPr>
            <a:normAutofit/>
          </a:bodyPr>
          <a:lstStyle/>
          <a:p>
            <a:r>
              <a:rPr lang="en-GB" sz="3600"/>
              <a:t>Imbalance Charges (Cashout)  </a:t>
            </a:r>
          </a:p>
        </p:txBody>
      </p:sp>
      <p:sp>
        <p:nvSpPr>
          <p:cNvPr id="2" name="Text Placeholder 1">
            <a:extLst>
              <a:ext uri="{FF2B5EF4-FFF2-40B4-BE49-F238E27FC236}">
                <a16:creationId xmlns:a16="http://schemas.microsoft.com/office/drawing/2014/main" id="{7B0E387D-7785-414F-9C93-BEBC1CFC379A}"/>
              </a:ext>
            </a:extLst>
          </p:cNvPr>
          <p:cNvSpPr>
            <a:spLocks noGrp="1"/>
          </p:cNvSpPr>
          <p:nvPr>
            <p:ph type="body" sz="quarter" idx="4294967295"/>
          </p:nvPr>
        </p:nvSpPr>
        <p:spPr>
          <a:xfrm>
            <a:off x="391872" y="1160386"/>
            <a:ext cx="11168063" cy="1828800"/>
          </a:xfrm>
        </p:spPr>
        <p:txBody>
          <a:bodyPr/>
          <a:lstStyle/>
          <a:p>
            <a:r>
              <a:rPr lang="en-GB" sz="1400"/>
              <a:t>Imbalance charges encourage shippers to balance their inputs and outputs</a:t>
            </a:r>
            <a:r>
              <a:rPr lang="en-GB" sz="1400">
                <a:solidFill>
                  <a:schemeClr val="tx1"/>
                </a:solidFill>
              </a:rPr>
              <a:t>. </a:t>
            </a:r>
            <a:r>
              <a:rPr lang="en-GB" sz="1400" b="0">
                <a:solidFill>
                  <a:schemeClr val="tx1"/>
                </a:solidFill>
              </a:rPr>
              <a:t>This reduces the need for residual balancing actions and helps ensure stable flows on the NTS</a:t>
            </a:r>
            <a:r>
              <a:rPr lang="en-GB" sz="1400">
                <a:solidFill>
                  <a:schemeClr val="tx1"/>
                </a:solidFill>
              </a:rPr>
              <a:t>.   </a:t>
            </a:r>
            <a:endParaRPr lang="en-GB" sz="1400" b="0">
              <a:solidFill>
                <a:schemeClr val="tx1"/>
              </a:solidFill>
            </a:endParaRPr>
          </a:p>
          <a:p>
            <a:r>
              <a:rPr lang="en-GB" sz="1400" b="0">
                <a:solidFill>
                  <a:schemeClr val="tx1"/>
                </a:solidFill>
              </a:rPr>
              <a:t>Charges are calculated based on the difference between actual inputs and outputs, with any over or under delivered gas deemed to have been purchased or sold by National Gas for use in the system. The financial incentive works by using System Marginal Prices as the unit price for gas deemed to have been purchased or sold. These are less favourable than SAP, therefore, the shipper pays or receives a less favourable rate than they would have achieved for trading gas themselves on the gas day.</a:t>
            </a:r>
          </a:p>
          <a:p>
            <a:pPr marL="0" indent="0">
              <a:buNone/>
            </a:pPr>
            <a:endParaRPr lang="en-GB"/>
          </a:p>
        </p:txBody>
      </p:sp>
      <p:sp>
        <p:nvSpPr>
          <p:cNvPr id="6" name="TextBox 5">
            <a:extLst>
              <a:ext uri="{FF2B5EF4-FFF2-40B4-BE49-F238E27FC236}">
                <a16:creationId xmlns:a16="http://schemas.microsoft.com/office/drawing/2014/main" id="{6BC27239-85AC-491D-BC1E-E76AFD8389C6}"/>
              </a:ext>
            </a:extLst>
          </p:cNvPr>
          <p:cNvSpPr txBox="1"/>
          <p:nvPr/>
        </p:nvSpPr>
        <p:spPr bwMode="auto">
          <a:xfrm>
            <a:off x="430373" y="2706092"/>
            <a:ext cx="4917804"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400" b="1" kern="0" dirty="0">
                <a:solidFill>
                  <a:schemeClr val="tx1"/>
                </a:solidFill>
                <a:latin typeface="+mn-lt"/>
                <a:ea typeface="+mn-ea"/>
              </a:rPr>
              <a:t>Inputs</a:t>
            </a:r>
          </a:p>
          <a:p>
            <a:pPr algn="ctr">
              <a:spcAft>
                <a:spcPts val="600"/>
              </a:spcAft>
              <a:buClr>
                <a:schemeClr val="tx1"/>
              </a:buClr>
            </a:pPr>
            <a:r>
              <a:rPr lang="en-GB" sz="1400" kern="0" dirty="0"/>
              <a:t>Includes entry allocations (e.g</a:t>
            </a:r>
            <a:r>
              <a:rPr lang="en-GB" sz="1400" b="1" kern="0" dirty="0"/>
              <a:t>. </a:t>
            </a:r>
            <a:r>
              <a:rPr lang="en-GB" sz="1400" dirty="0"/>
              <a:t>terminals, storage withdrawal) and Buy Trades </a:t>
            </a:r>
            <a:endParaRPr lang="en-GB" sz="1400" b="1" kern="0" dirty="0"/>
          </a:p>
        </p:txBody>
      </p:sp>
      <p:pic>
        <p:nvPicPr>
          <p:cNvPr id="9" name="Graphic 8" descr="Add">
            <a:extLst>
              <a:ext uri="{FF2B5EF4-FFF2-40B4-BE49-F238E27FC236}">
                <a16:creationId xmlns:a16="http://schemas.microsoft.com/office/drawing/2014/main" id="{FB7B5473-5880-4E70-9811-9F4005B458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3508" y="3640688"/>
            <a:ext cx="225767" cy="225767"/>
          </a:xfrm>
          <a:prstGeom prst="rect">
            <a:avLst/>
          </a:prstGeom>
        </p:spPr>
      </p:pic>
      <p:sp>
        <p:nvSpPr>
          <p:cNvPr id="10" name="TextBox 9">
            <a:extLst>
              <a:ext uri="{FF2B5EF4-FFF2-40B4-BE49-F238E27FC236}">
                <a16:creationId xmlns:a16="http://schemas.microsoft.com/office/drawing/2014/main" id="{325CC9E0-E2FC-477F-880C-7CD9B17E3CF8}"/>
              </a:ext>
            </a:extLst>
          </p:cNvPr>
          <p:cNvSpPr txBox="1"/>
          <p:nvPr/>
        </p:nvSpPr>
        <p:spPr bwMode="auto">
          <a:xfrm>
            <a:off x="654395" y="4181610"/>
            <a:ext cx="491780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GB" sz="1400" b="1" dirty="0"/>
              <a:t>Shipper over delivers </a:t>
            </a:r>
            <a:r>
              <a:rPr lang="en-GB" sz="1400" dirty="0"/>
              <a:t>(position is ‘long’)</a:t>
            </a:r>
          </a:p>
          <a:p>
            <a:r>
              <a:rPr lang="en-GB" sz="1400" dirty="0"/>
              <a:t>i.e. put more into the system than they take out. They are paid for the excess gas but </a:t>
            </a:r>
            <a:r>
              <a:rPr lang="en-GB" sz="1400" i="1" dirty="0"/>
              <a:t>at less than the average price </a:t>
            </a:r>
            <a:r>
              <a:rPr lang="en-GB" sz="1400" dirty="0"/>
              <a:t>of gas for the day. This is the System Marginal Sell Price (SMPs) </a:t>
            </a:r>
          </a:p>
        </p:txBody>
      </p:sp>
      <p:sp>
        <p:nvSpPr>
          <p:cNvPr id="11" name="TextBox 10">
            <a:extLst>
              <a:ext uri="{FF2B5EF4-FFF2-40B4-BE49-F238E27FC236}">
                <a16:creationId xmlns:a16="http://schemas.microsoft.com/office/drawing/2014/main" id="{B8E1CC04-0800-46BF-BEFB-E48F425056B6}"/>
              </a:ext>
            </a:extLst>
          </p:cNvPr>
          <p:cNvSpPr txBox="1"/>
          <p:nvPr/>
        </p:nvSpPr>
        <p:spPr bwMode="auto">
          <a:xfrm>
            <a:off x="6761958" y="4178589"/>
            <a:ext cx="491780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GB" sz="1400" b="1" dirty="0"/>
              <a:t>Shipper under delivers</a:t>
            </a:r>
            <a:r>
              <a:rPr lang="en-GB" sz="1400" dirty="0"/>
              <a:t> (position is ‘short’)</a:t>
            </a:r>
          </a:p>
          <a:p>
            <a:pPr lvl="0" fontAlgn="base">
              <a:spcBef>
                <a:spcPct val="0"/>
              </a:spcBef>
              <a:spcAft>
                <a:spcPts val="800"/>
              </a:spcAft>
              <a:buClr>
                <a:schemeClr val="tx1"/>
              </a:buClr>
              <a:defRPr/>
            </a:pPr>
            <a:r>
              <a:rPr lang="en-GB" sz="1400" dirty="0"/>
              <a:t>i.e. put less into the system than they take out. They are charged for the difference </a:t>
            </a:r>
            <a:r>
              <a:rPr lang="en-GB" sz="1400" i="1" dirty="0"/>
              <a:t>at greater than the average price </a:t>
            </a:r>
            <a:r>
              <a:rPr lang="en-GB" sz="1400" dirty="0"/>
              <a:t>of gas for the day. This is the System Marginal Buy Price (</a:t>
            </a:r>
            <a:r>
              <a:rPr lang="en-GB" sz="1400" dirty="0" err="1"/>
              <a:t>SMPb</a:t>
            </a:r>
            <a:r>
              <a:rPr lang="en-GB" sz="1400" dirty="0"/>
              <a:t>) </a:t>
            </a:r>
          </a:p>
        </p:txBody>
      </p:sp>
      <p:pic>
        <p:nvPicPr>
          <p:cNvPr id="14" name="Picture 13">
            <a:extLst>
              <a:ext uri="{FF2B5EF4-FFF2-40B4-BE49-F238E27FC236}">
                <a16:creationId xmlns:a16="http://schemas.microsoft.com/office/drawing/2014/main" id="{5248E913-E7D0-46B0-87E5-FE79F04F50B3}"/>
              </a:ext>
            </a:extLst>
          </p:cNvPr>
          <p:cNvPicPr>
            <a:picLocks noChangeAspect="1"/>
          </p:cNvPicPr>
          <p:nvPr/>
        </p:nvPicPr>
        <p:blipFill>
          <a:blip r:embed="rId5"/>
          <a:stretch>
            <a:fillRect/>
          </a:stretch>
        </p:blipFill>
        <p:spPr>
          <a:xfrm>
            <a:off x="8738256" y="3675588"/>
            <a:ext cx="237765" cy="30483"/>
          </a:xfrm>
          <a:prstGeom prst="rect">
            <a:avLst/>
          </a:prstGeom>
        </p:spPr>
      </p:pic>
      <p:sp>
        <p:nvSpPr>
          <p:cNvPr id="15" name="Text Placeholder 1">
            <a:extLst>
              <a:ext uri="{FF2B5EF4-FFF2-40B4-BE49-F238E27FC236}">
                <a16:creationId xmlns:a16="http://schemas.microsoft.com/office/drawing/2014/main" id="{539BAAE4-0ACF-4F70-AC2B-0E906CBE38B3}"/>
              </a:ext>
            </a:extLst>
          </p:cNvPr>
          <p:cNvSpPr txBox="1">
            <a:spLocks/>
          </p:cNvSpPr>
          <p:nvPr/>
        </p:nvSpPr>
        <p:spPr bwMode="auto">
          <a:xfrm>
            <a:off x="512238" y="5221294"/>
            <a:ext cx="111675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600"/>
              </a:spcAft>
              <a:buClr>
                <a:schemeClr val="tx1"/>
              </a:buClr>
              <a:buFontTx/>
              <a:buNone/>
              <a:defRPr sz="2400" b="1">
                <a:solidFill>
                  <a:schemeClr val="accent1"/>
                </a:solidFill>
                <a:latin typeface="+mn-lt"/>
                <a:ea typeface="+mn-ea"/>
                <a:cs typeface="+mn-cs"/>
              </a:defRPr>
            </a:lvl1pPr>
            <a:lvl2pPr marL="0" indent="0" algn="l" rtl="0" eaLnBrk="1" fontAlgn="base" hangingPunct="1">
              <a:spcBef>
                <a:spcPct val="0"/>
              </a:spcBef>
              <a:spcAft>
                <a:spcPts val="1600"/>
              </a:spcAft>
              <a:buClr>
                <a:schemeClr val="tx1"/>
              </a:buClr>
              <a:buFontTx/>
              <a:buNone/>
              <a:defRPr sz="2133">
                <a:solidFill>
                  <a:schemeClr val="tx1"/>
                </a:solidFill>
                <a:latin typeface="+mn-lt"/>
                <a:ea typeface="+mn-ea"/>
              </a:defRPr>
            </a:lvl2pPr>
            <a:lvl3pPr marL="359991"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3pPr>
            <a:lvl4pPr marL="719982"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4pPr>
            <a:lvl5pPr marL="1079973"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5pPr>
            <a:lvl6pPr marL="0" indent="-359991"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982" indent="-359991"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973" indent="-359991"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200">
                <a:solidFill>
                  <a:schemeClr val="accent1"/>
                </a:solidFill>
                <a:latin typeface="+mn-lt"/>
                <a:ea typeface="+mn-ea"/>
              </a:defRPr>
            </a:lvl9pPr>
          </a:lstStyle>
          <a:p>
            <a:r>
              <a:rPr lang="en-GB" sz="1400" b="0" kern="0">
                <a:solidFill>
                  <a:schemeClr val="tx1"/>
                </a:solidFill>
                <a:hlinkClick r:id="rId6"/>
              </a:rPr>
              <a:t>Please refer to UNC TPD Section E5.1</a:t>
            </a:r>
            <a:r>
              <a:rPr lang="en-GB" sz="1400" b="0" i="1" kern="0">
                <a:solidFill>
                  <a:schemeClr val="tx1"/>
                </a:solidFill>
                <a:hlinkClick r:id="rId6"/>
              </a:rPr>
              <a:t> Imbalance</a:t>
            </a:r>
            <a:r>
              <a:rPr lang="en-GB" sz="1400" b="0" kern="0">
                <a:solidFill>
                  <a:schemeClr val="tx1"/>
                </a:solidFill>
                <a:hlinkClick r:id="rId6"/>
              </a:rPr>
              <a:t> and</a:t>
            </a:r>
            <a:r>
              <a:rPr lang="en-GB" sz="1400" b="0" i="1" kern="0">
                <a:solidFill>
                  <a:schemeClr val="tx1"/>
                </a:solidFill>
                <a:hlinkClick r:id="rId6"/>
              </a:rPr>
              <a:t> </a:t>
            </a:r>
            <a:r>
              <a:rPr lang="en-GB" sz="1400" b="0" kern="0">
                <a:solidFill>
                  <a:schemeClr val="tx1"/>
                </a:solidFill>
                <a:hlinkClick r:id="rId6"/>
              </a:rPr>
              <a:t>Section F2 </a:t>
            </a:r>
            <a:r>
              <a:rPr lang="en-GB" sz="1400" b="0" i="1" kern="0">
                <a:solidFill>
                  <a:schemeClr val="tx1"/>
                </a:solidFill>
                <a:hlinkClick r:id="rId6"/>
              </a:rPr>
              <a:t>Daily Imbalances</a:t>
            </a:r>
            <a:r>
              <a:rPr lang="en-GB" sz="1400" b="0" kern="0">
                <a:solidFill>
                  <a:schemeClr val="tx1"/>
                </a:solidFill>
                <a:hlinkClick r:id="rId6"/>
              </a:rPr>
              <a:t> for full details.</a:t>
            </a:r>
            <a:endParaRPr lang="en-GB" sz="1400" kern="0"/>
          </a:p>
        </p:txBody>
      </p:sp>
    </p:spTree>
    <p:extLst>
      <p:ext uri="{BB962C8B-B14F-4D97-AF65-F5344CB8AC3E}">
        <p14:creationId xmlns:p14="http://schemas.microsoft.com/office/powerpoint/2010/main" val="367826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5CB0E-5B4E-4F15-BB41-C5F08A938B93}"/>
              </a:ext>
            </a:extLst>
          </p:cNvPr>
          <p:cNvSpPr>
            <a:spLocks noGrp="1"/>
          </p:cNvSpPr>
          <p:nvPr>
            <p:ph type="title"/>
          </p:nvPr>
        </p:nvSpPr>
        <p:spPr/>
        <p:txBody>
          <a:bodyPr>
            <a:normAutofit/>
          </a:bodyPr>
          <a:lstStyle/>
          <a:p>
            <a:r>
              <a:rPr lang="en-GB" sz="3600"/>
              <a:t>Imbalance Charges (Scheduling)</a:t>
            </a:r>
          </a:p>
        </p:txBody>
      </p:sp>
      <p:sp>
        <p:nvSpPr>
          <p:cNvPr id="2" name="Text Placeholder 1">
            <a:extLst>
              <a:ext uri="{FF2B5EF4-FFF2-40B4-BE49-F238E27FC236}">
                <a16:creationId xmlns:a16="http://schemas.microsoft.com/office/drawing/2014/main" id="{7B0E387D-7785-414F-9C93-BEBC1CFC379A}"/>
              </a:ext>
            </a:extLst>
          </p:cNvPr>
          <p:cNvSpPr>
            <a:spLocks noGrp="1"/>
          </p:cNvSpPr>
          <p:nvPr>
            <p:ph type="body" sz="quarter" idx="4294967295"/>
          </p:nvPr>
        </p:nvSpPr>
        <p:spPr>
          <a:xfrm>
            <a:off x="402772" y="1150567"/>
            <a:ext cx="11168063" cy="1262063"/>
          </a:xfrm>
        </p:spPr>
        <p:txBody>
          <a:bodyPr>
            <a:normAutofit/>
          </a:bodyPr>
          <a:lstStyle/>
          <a:p>
            <a:pPr>
              <a:spcAft>
                <a:spcPts val="1200"/>
              </a:spcAft>
            </a:pPr>
            <a:r>
              <a:rPr lang="en-GB" sz="1400"/>
              <a:t>Scheduling charges encourage shippers to forecast accurately via their nominations</a:t>
            </a:r>
            <a:r>
              <a:rPr lang="en-GB" sz="1400">
                <a:solidFill>
                  <a:schemeClr val="tx1"/>
                </a:solidFill>
              </a:rPr>
              <a:t>. </a:t>
            </a:r>
            <a:r>
              <a:rPr lang="en-GB" sz="1400" b="0">
                <a:solidFill>
                  <a:schemeClr val="tx1"/>
                </a:solidFill>
              </a:rPr>
              <a:t>This ensures National Gas can base balancing decisions on the best available information and helps ensure stable flows on the NTS</a:t>
            </a:r>
            <a:r>
              <a:rPr lang="en-GB" sz="1400">
                <a:solidFill>
                  <a:schemeClr val="tx1"/>
                </a:solidFill>
              </a:rPr>
              <a:t>.   </a:t>
            </a:r>
            <a:endParaRPr lang="en-GB" sz="1400" b="0">
              <a:solidFill>
                <a:schemeClr val="tx1"/>
              </a:solidFill>
            </a:endParaRPr>
          </a:p>
          <a:p>
            <a:pPr>
              <a:spcAft>
                <a:spcPts val="1200"/>
              </a:spcAft>
            </a:pPr>
            <a:r>
              <a:rPr lang="en-GB" sz="1400" b="0">
                <a:solidFill>
                  <a:schemeClr val="tx1"/>
                </a:solidFill>
              </a:rPr>
              <a:t>Scheduling charges are based on comparing nominations (what shippers tell National Gas they will flow) with allocations (the actual quantity flowed). Note that charges are based on nominations which are in scheduled status within Gemini. Input (Entry) and Output (Exit) Scheduling are calculated independently and have different tolerances applied.</a:t>
            </a:r>
          </a:p>
        </p:txBody>
      </p:sp>
      <p:sp>
        <p:nvSpPr>
          <p:cNvPr id="15" name="Text Placeholder 1">
            <a:extLst>
              <a:ext uri="{FF2B5EF4-FFF2-40B4-BE49-F238E27FC236}">
                <a16:creationId xmlns:a16="http://schemas.microsoft.com/office/drawing/2014/main" id="{539BAAE4-0ACF-4F70-AC2B-0E906CBE38B3}"/>
              </a:ext>
            </a:extLst>
          </p:cNvPr>
          <p:cNvSpPr txBox="1">
            <a:spLocks/>
          </p:cNvSpPr>
          <p:nvPr/>
        </p:nvSpPr>
        <p:spPr bwMode="auto">
          <a:xfrm>
            <a:off x="430373" y="2900627"/>
            <a:ext cx="6292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600"/>
              </a:spcAft>
              <a:buClr>
                <a:schemeClr val="tx1"/>
              </a:buClr>
              <a:buFontTx/>
              <a:buNone/>
              <a:defRPr sz="2400" b="1">
                <a:solidFill>
                  <a:schemeClr val="accent1"/>
                </a:solidFill>
                <a:latin typeface="+mn-lt"/>
                <a:ea typeface="+mn-ea"/>
                <a:cs typeface="+mn-cs"/>
              </a:defRPr>
            </a:lvl1pPr>
            <a:lvl2pPr marL="0" indent="0" algn="l" rtl="0" eaLnBrk="1" fontAlgn="base" hangingPunct="1">
              <a:spcBef>
                <a:spcPct val="0"/>
              </a:spcBef>
              <a:spcAft>
                <a:spcPts val="1600"/>
              </a:spcAft>
              <a:buClr>
                <a:schemeClr val="tx1"/>
              </a:buClr>
              <a:buFontTx/>
              <a:buNone/>
              <a:defRPr sz="2133">
                <a:solidFill>
                  <a:schemeClr val="tx1"/>
                </a:solidFill>
                <a:latin typeface="+mn-lt"/>
                <a:ea typeface="+mn-ea"/>
              </a:defRPr>
            </a:lvl2pPr>
            <a:lvl3pPr marL="359991"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3pPr>
            <a:lvl4pPr marL="719982"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4pPr>
            <a:lvl5pPr marL="1079973"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5pPr>
            <a:lvl6pPr marL="0" indent="-359991"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982" indent="-359991"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973" indent="-359991"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200">
                <a:solidFill>
                  <a:schemeClr val="accent1"/>
                </a:solidFill>
                <a:latin typeface="+mn-lt"/>
                <a:ea typeface="+mn-ea"/>
              </a:defRPr>
            </a:lvl9pPr>
          </a:lstStyle>
          <a:p>
            <a:r>
              <a:rPr lang="en-GB" sz="1400" b="0" kern="0">
                <a:solidFill>
                  <a:schemeClr val="tx1"/>
                </a:solidFill>
                <a:hlinkClick r:id="rId3"/>
              </a:rPr>
              <a:t>For details please refer to UNC TPD Section F3</a:t>
            </a:r>
            <a:r>
              <a:rPr lang="en-GB" sz="1400" b="0" i="1" kern="0">
                <a:solidFill>
                  <a:schemeClr val="tx1"/>
                </a:solidFill>
                <a:hlinkClick r:id="rId3"/>
              </a:rPr>
              <a:t> Scheduling Charges </a:t>
            </a:r>
            <a:endParaRPr lang="en-GB" sz="1400" i="1" kern="0"/>
          </a:p>
        </p:txBody>
      </p:sp>
      <p:sp>
        <p:nvSpPr>
          <p:cNvPr id="12" name="Text Placeholder 1">
            <a:extLst>
              <a:ext uri="{FF2B5EF4-FFF2-40B4-BE49-F238E27FC236}">
                <a16:creationId xmlns:a16="http://schemas.microsoft.com/office/drawing/2014/main" id="{68A1B31B-BB7E-41F6-A33E-5DF31C3A06FD}"/>
              </a:ext>
            </a:extLst>
          </p:cNvPr>
          <p:cNvSpPr txBox="1">
            <a:spLocks/>
          </p:cNvSpPr>
          <p:nvPr/>
        </p:nvSpPr>
        <p:spPr bwMode="auto">
          <a:xfrm>
            <a:off x="430373" y="3522708"/>
            <a:ext cx="6667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600"/>
              </a:spcAft>
              <a:buClr>
                <a:schemeClr val="tx1"/>
              </a:buClr>
              <a:buFontTx/>
              <a:buNone/>
              <a:defRPr sz="2400" b="1">
                <a:solidFill>
                  <a:schemeClr val="accent1"/>
                </a:solidFill>
                <a:latin typeface="+mn-lt"/>
                <a:ea typeface="+mn-ea"/>
                <a:cs typeface="+mn-cs"/>
              </a:defRPr>
            </a:lvl1pPr>
            <a:lvl2pPr marL="0" indent="0" algn="l" rtl="0" eaLnBrk="1" fontAlgn="base" hangingPunct="1">
              <a:spcBef>
                <a:spcPct val="0"/>
              </a:spcBef>
              <a:spcAft>
                <a:spcPts val="1600"/>
              </a:spcAft>
              <a:buClr>
                <a:schemeClr val="tx1"/>
              </a:buClr>
              <a:buFontTx/>
              <a:buNone/>
              <a:defRPr sz="2133">
                <a:solidFill>
                  <a:schemeClr val="tx1"/>
                </a:solidFill>
                <a:latin typeface="+mn-lt"/>
                <a:ea typeface="+mn-ea"/>
              </a:defRPr>
            </a:lvl2pPr>
            <a:lvl3pPr marL="359991"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3pPr>
            <a:lvl4pPr marL="719982"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4pPr>
            <a:lvl5pPr marL="1079973"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5pPr>
            <a:lvl6pPr marL="0" indent="-359991"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982" indent="-359991"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973" indent="-359991"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200">
                <a:solidFill>
                  <a:schemeClr val="accent1"/>
                </a:solidFill>
                <a:latin typeface="+mn-lt"/>
                <a:ea typeface="+mn-ea"/>
              </a:defRPr>
            </a:lvl9pPr>
          </a:lstStyle>
          <a:p>
            <a:pPr>
              <a:spcAft>
                <a:spcPts val="600"/>
              </a:spcAft>
            </a:pPr>
            <a:r>
              <a:rPr lang="en-GB" sz="1400" kern="0">
                <a:solidFill>
                  <a:schemeClr val="tx1"/>
                </a:solidFill>
              </a:rPr>
              <a:t>Input Scheduling Quantity = Input Nominations - Input Allocations</a:t>
            </a:r>
          </a:p>
          <a:p>
            <a:pPr>
              <a:spcAft>
                <a:spcPts val="600"/>
              </a:spcAft>
            </a:pPr>
            <a:r>
              <a:rPr lang="en-GB" sz="1400" b="0" kern="0">
                <a:solidFill>
                  <a:schemeClr val="tx1"/>
                </a:solidFill>
              </a:rPr>
              <a:t>Note that nominations and allocations at Sub </a:t>
            </a:r>
            <a:r>
              <a:rPr lang="en-GB" sz="1400" b="0">
                <a:solidFill>
                  <a:schemeClr val="tx1"/>
                </a:solidFill>
              </a:rPr>
              <a:t>Terminal level are aggregated up to Terminal level. </a:t>
            </a:r>
          </a:p>
          <a:p>
            <a:r>
              <a:rPr lang="en-GB" sz="1400" b="0">
                <a:solidFill>
                  <a:schemeClr val="tx1"/>
                </a:solidFill>
              </a:rPr>
              <a:t>Tolerances are applied to the nominations when charges are calculated.</a:t>
            </a:r>
            <a:r>
              <a:rPr lang="en-GB" sz="1400" b="0" kern="0">
                <a:solidFill>
                  <a:schemeClr val="tx1"/>
                </a:solidFill>
              </a:rPr>
              <a:t>  </a:t>
            </a:r>
          </a:p>
        </p:txBody>
      </p:sp>
      <p:sp>
        <p:nvSpPr>
          <p:cNvPr id="13" name="Text Placeholder 1">
            <a:extLst>
              <a:ext uri="{FF2B5EF4-FFF2-40B4-BE49-F238E27FC236}">
                <a16:creationId xmlns:a16="http://schemas.microsoft.com/office/drawing/2014/main" id="{949A1727-FC40-4D3C-A2B4-B65723401A6C}"/>
              </a:ext>
            </a:extLst>
          </p:cNvPr>
          <p:cNvSpPr txBox="1">
            <a:spLocks/>
          </p:cNvSpPr>
          <p:nvPr/>
        </p:nvSpPr>
        <p:spPr bwMode="auto">
          <a:xfrm>
            <a:off x="430373" y="4874745"/>
            <a:ext cx="6899341"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600"/>
              </a:spcAft>
              <a:buClr>
                <a:schemeClr val="tx1"/>
              </a:buClr>
              <a:buFontTx/>
              <a:buNone/>
              <a:defRPr sz="2400" b="1">
                <a:solidFill>
                  <a:schemeClr val="accent1"/>
                </a:solidFill>
                <a:latin typeface="+mn-lt"/>
                <a:ea typeface="+mn-ea"/>
                <a:cs typeface="+mn-cs"/>
              </a:defRPr>
            </a:lvl1pPr>
            <a:lvl2pPr marL="0" indent="0" algn="l" rtl="0" eaLnBrk="1" fontAlgn="base" hangingPunct="1">
              <a:spcBef>
                <a:spcPct val="0"/>
              </a:spcBef>
              <a:spcAft>
                <a:spcPts val="1600"/>
              </a:spcAft>
              <a:buClr>
                <a:schemeClr val="tx1"/>
              </a:buClr>
              <a:buFontTx/>
              <a:buNone/>
              <a:defRPr sz="2133">
                <a:solidFill>
                  <a:schemeClr val="tx1"/>
                </a:solidFill>
                <a:latin typeface="+mn-lt"/>
                <a:ea typeface="+mn-ea"/>
              </a:defRPr>
            </a:lvl2pPr>
            <a:lvl3pPr marL="359991"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3pPr>
            <a:lvl4pPr marL="719982"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4pPr>
            <a:lvl5pPr marL="1079973"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5pPr>
            <a:lvl6pPr marL="0" indent="-359991"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982" indent="-359991"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973" indent="-359991"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200">
                <a:solidFill>
                  <a:schemeClr val="accent1"/>
                </a:solidFill>
                <a:latin typeface="+mn-lt"/>
                <a:ea typeface="+mn-ea"/>
              </a:defRPr>
            </a:lvl9pPr>
          </a:lstStyle>
          <a:p>
            <a:pPr>
              <a:spcAft>
                <a:spcPts val="600"/>
              </a:spcAft>
            </a:pPr>
            <a:r>
              <a:rPr lang="en-GB" sz="1400">
                <a:solidFill>
                  <a:schemeClr val="tx1"/>
                </a:solidFill>
              </a:rPr>
              <a:t>Output Scheduling Quantity = Output Nominations - Output Allocations </a:t>
            </a:r>
          </a:p>
          <a:p>
            <a:r>
              <a:rPr lang="en-GB" sz="1400" b="0">
                <a:solidFill>
                  <a:schemeClr val="tx1"/>
                </a:solidFill>
              </a:rPr>
              <a:t>The tolerances applied vary based upon the Supply Point. Charges will be calculated for any Output Scheduling Quantity in excess of the tolerance and are determined as the quantity multiplied by 1% of the System Average Price for the Gas Flow Day. </a:t>
            </a:r>
            <a:endParaRPr lang="en-GB" sz="1400" b="0" kern="0">
              <a:solidFill>
                <a:schemeClr val="tx1"/>
              </a:solidFill>
            </a:endParaRPr>
          </a:p>
        </p:txBody>
      </p:sp>
      <p:graphicFrame>
        <p:nvGraphicFramePr>
          <p:cNvPr id="4" name="Table 3">
            <a:extLst>
              <a:ext uri="{FF2B5EF4-FFF2-40B4-BE49-F238E27FC236}">
                <a16:creationId xmlns:a16="http://schemas.microsoft.com/office/drawing/2014/main" id="{E183FEF0-6430-48BF-9BF1-AD4096908D2B}"/>
              </a:ext>
            </a:extLst>
          </p:cNvPr>
          <p:cNvGraphicFramePr>
            <a:graphicFrameLocks noGrp="1"/>
          </p:cNvGraphicFramePr>
          <p:nvPr>
            <p:extLst>
              <p:ext uri="{D42A27DB-BD31-4B8C-83A1-F6EECF244321}">
                <p14:modId xmlns:p14="http://schemas.microsoft.com/office/powerpoint/2010/main" val="682843310"/>
              </p:ext>
            </p:extLst>
          </p:nvPr>
        </p:nvGraphicFramePr>
        <p:xfrm>
          <a:off x="7541231" y="2791167"/>
          <a:ext cx="4397340" cy="1645920"/>
        </p:xfrm>
        <a:graphic>
          <a:graphicData uri="http://schemas.openxmlformats.org/drawingml/2006/table">
            <a:tbl>
              <a:tblPr firstRow="1" bandRow="1">
                <a:tableStyleId>{5C22544A-7EE6-4342-B048-85BDC9FD1C3A}</a:tableStyleId>
              </a:tblPr>
              <a:tblGrid>
                <a:gridCol w="996594">
                  <a:extLst>
                    <a:ext uri="{9D8B030D-6E8A-4147-A177-3AD203B41FA5}">
                      <a16:colId xmlns:a16="http://schemas.microsoft.com/office/drawing/2014/main" val="1503826704"/>
                    </a:ext>
                  </a:extLst>
                </a:gridCol>
                <a:gridCol w="1920548">
                  <a:extLst>
                    <a:ext uri="{9D8B030D-6E8A-4147-A177-3AD203B41FA5}">
                      <a16:colId xmlns:a16="http://schemas.microsoft.com/office/drawing/2014/main" val="2926011982"/>
                    </a:ext>
                  </a:extLst>
                </a:gridCol>
                <a:gridCol w="1480198">
                  <a:extLst>
                    <a:ext uri="{9D8B030D-6E8A-4147-A177-3AD203B41FA5}">
                      <a16:colId xmlns:a16="http://schemas.microsoft.com/office/drawing/2014/main" val="2986912128"/>
                    </a:ext>
                  </a:extLst>
                </a:gridCol>
              </a:tblGrid>
              <a:tr h="314428">
                <a:tc>
                  <a:txBody>
                    <a:bodyPr/>
                    <a:lstStyle/>
                    <a:p>
                      <a:r>
                        <a:rPr lang="en-GB" sz="1050" b="1"/>
                        <a:t>Nomination Tolerance</a:t>
                      </a:r>
                    </a:p>
                  </a:txBody>
                  <a:tcPr/>
                </a:tc>
                <a:tc>
                  <a:txBody>
                    <a:bodyPr/>
                    <a:lstStyle/>
                    <a:p>
                      <a:r>
                        <a:rPr lang="en-GB" sz="1050" b="1"/>
                        <a:t>Quantity</a:t>
                      </a:r>
                    </a:p>
                  </a:txBody>
                  <a:tcPr/>
                </a:tc>
                <a:tc>
                  <a:txBody>
                    <a:bodyPr/>
                    <a:lstStyle/>
                    <a:p>
                      <a:r>
                        <a:rPr lang="en-GB" sz="1050" b="1"/>
                        <a:t>Scheduling Charge </a:t>
                      </a:r>
                    </a:p>
                  </a:txBody>
                  <a:tcPr/>
                </a:tc>
                <a:extLst>
                  <a:ext uri="{0D108BD9-81ED-4DB2-BD59-A6C34878D82A}">
                    <a16:rowId xmlns:a16="http://schemas.microsoft.com/office/drawing/2014/main" val="1003681434"/>
                  </a:ext>
                </a:extLst>
              </a:tr>
              <a:tr h="396000">
                <a:tc>
                  <a:txBody>
                    <a:bodyPr/>
                    <a:lstStyle/>
                    <a:p>
                      <a:r>
                        <a:rPr lang="en-GB" sz="1050" b="0"/>
                        <a:t>First 3% of nomination</a:t>
                      </a:r>
                    </a:p>
                  </a:txBody>
                  <a:tcPr/>
                </a:tc>
                <a:tc>
                  <a:txBody>
                    <a:bodyPr/>
                    <a:lstStyle/>
                    <a:p>
                      <a:r>
                        <a:rPr lang="en-GB" sz="1050" b="0"/>
                        <a:t>Dead band </a:t>
                      </a:r>
                    </a:p>
                  </a:txBody>
                  <a:tcPr/>
                </a:tc>
                <a:tc>
                  <a:txBody>
                    <a:bodyPr/>
                    <a:lstStyle/>
                    <a:p>
                      <a:r>
                        <a:rPr lang="en-GB" sz="1050" b="0"/>
                        <a:t>No charge</a:t>
                      </a:r>
                    </a:p>
                  </a:txBody>
                  <a:tcPr/>
                </a:tc>
                <a:extLst>
                  <a:ext uri="{0D108BD9-81ED-4DB2-BD59-A6C34878D82A}">
                    <a16:rowId xmlns:a16="http://schemas.microsoft.com/office/drawing/2014/main" val="2162728332"/>
                  </a:ext>
                </a:extLst>
              </a:tr>
              <a:tr h="396000">
                <a:tc>
                  <a:txBody>
                    <a:bodyPr/>
                    <a:lstStyle/>
                    <a:p>
                      <a:r>
                        <a:rPr lang="en-GB" sz="1050" b="0"/>
                        <a:t>3-5% </a:t>
                      </a:r>
                    </a:p>
                  </a:txBody>
                  <a:tcPr/>
                </a:tc>
                <a:tc>
                  <a:txBody>
                    <a:bodyPr/>
                    <a:lstStyle/>
                    <a:p>
                      <a:r>
                        <a:rPr lang="en-GB" sz="1050" b="0"/>
                        <a:t>First Chargeable Input Scheduling Quantity </a:t>
                      </a:r>
                    </a:p>
                  </a:txBody>
                  <a:tcPr/>
                </a:tc>
                <a:tc>
                  <a:txBody>
                    <a:bodyPr/>
                    <a:lstStyle/>
                    <a:p>
                      <a:r>
                        <a:rPr lang="en-GB" sz="1050" b="0"/>
                        <a:t>Quantity multiplied 2% of the SAP</a:t>
                      </a:r>
                    </a:p>
                  </a:txBody>
                  <a:tcPr/>
                </a:tc>
                <a:extLst>
                  <a:ext uri="{0D108BD9-81ED-4DB2-BD59-A6C34878D82A}">
                    <a16:rowId xmlns:a16="http://schemas.microsoft.com/office/drawing/2014/main" val="2360922998"/>
                  </a:ext>
                </a:extLst>
              </a:tr>
              <a:tr h="396000">
                <a:tc>
                  <a:txBody>
                    <a:bodyPr/>
                    <a:lstStyle/>
                    <a:p>
                      <a:r>
                        <a:rPr lang="en-GB" sz="1050" b="0"/>
                        <a:t>5% + </a:t>
                      </a:r>
                    </a:p>
                  </a:txBody>
                  <a:tcPr/>
                </a:tc>
                <a:tc>
                  <a:txBody>
                    <a:bodyPr/>
                    <a:lstStyle/>
                    <a:p>
                      <a:r>
                        <a:rPr lang="en-GB" sz="1050" b="0"/>
                        <a:t>Second Chargeable Input Scheduling Quantity </a:t>
                      </a:r>
                    </a:p>
                  </a:txBody>
                  <a:tcPr/>
                </a:tc>
                <a:tc>
                  <a:txBody>
                    <a:bodyPr/>
                    <a:lstStyle/>
                    <a:p>
                      <a:r>
                        <a:rPr lang="en-GB" sz="1050" b="0"/>
                        <a:t>Quantity multiplied 5% of the SAP</a:t>
                      </a:r>
                    </a:p>
                  </a:txBody>
                  <a:tcPr/>
                </a:tc>
                <a:extLst>
                  <a:ext uri="{0D108BD9-81ED-4DB2-BD59-A6C34878D82A}">
                    <a16:rowId xmlns:a16="http://schemas.microsoft.com/office/drawing/2014/main" val="1598209568"/>
                  </a:ext>
                </a:extLst>
              </a:tr>
            </a:tbl>
          </a:graphicData>
        </a:graphic>
      </p:graphicFrame>
      <p:graphicFrame>
        <p:nvGraphicFramePr>
          <p:cNvPr id="5" name="Table 4">
            <a:extLst>
              <a:ext uri="{FF2B5EF4-FFF2-40B4-BE49-F238E27FC236}">
                <a16:creationId xmlns:a16="http://schemas.microsoft.com/office/drawing/2014/main" id="{D4CE7CB9-BE51-4463-8946-ACFF54397CB1}"/>
              </a:ext>
            </a:extLst>
          </p:cNvPr>
          <p:cNvGraphicFramePr>
            <a:graphicFrameLocks noGrp="1"/>
          </p:cNvGraphicFramePr>
          <p:nvPr>
            <p:extLst>
              <p:ext uri="{D42A27DB-BD31-4B8C-83A1-F6EECF244321}">
                <p14:modId xmlns:p14="http://schemas.microsoft.com/office/powerpoint/2010/main" val="4223862011"/>
              </p:ext>
            </p:extLst>
          </p:nvPr>
        </p:nvGraphicFramePr>
        <p:xfrm>
          <a:off x="7541231" y="4746250"/>
          <a:ext cx="3358998" cy="1620000"/>
        </p:xfrm>
        <a:graphic>
          <a:graphicData uri="http://schemas.openxmlformats.org/drawingml/2006/table">
            <a:tbl>
              <a:tblPr firstRow="1" bandRow="1">
                <a:tableStyleId>{5C22544A-7EE6-4342-B048-85BDC9FD1C3A}</a:tableStyleId>
              </a:tblPr>
              <a:tblGrid>
                <a:gridCol w="2299455">
                  <a:extLst>
                    <a:ext uri="{9D8B030D-6E8A-4147-A177-3AD203B41FA5}">
                      <a16:colId xmlns:a16="http://schemas.microsoft.com/office/drawing/2014/main" val="786713321"/>
                    </a:ext>
                  </a:extLst>
                </a:gridCol>
                <a:gridCol w="1059543">
                  <a:extLst>
                    <a:ext uri="{9D8B030D-6E8A-4147-A177-3AD203B41FA5}">
                      <a16:colId xmlns:a16="http://schemas.microsoft.com/office/drawing/2014/main" val="2982142329"/>
                    </a:ext>
                  </a:extLst>
                </a:gridCol>
              </a:tblGrid>
              <a:tr h="324000">
                <a:tc>
                  <a:txBody>
                    <a:bodyPr/>
                    <a:lstStyle/>
                    <a:p>
                      <a:r>
                        <a:rPr lang="en-GB" sz="1050"/>
                        <a:t>Supply Point / Group</a:t>
                      </a:r>
                    </a:p>
                  </a:txBody>
                  <a:tcPr/>
                </a:tc>
                <a:tc>
                  <a:txBody>
                    <a:bodyPr/>
                    <a:lstStyle/>
                    <a:p>
                      <a:r>
                        <a:rPr lang="en-GB" sz="1050"/>
                        <a:t>Tolerance</a:t>
                      </a:r>
                    </a:p>
                  </a:txBody>
                  <a:tcPr/>
                </a:tc>
                <a:extLst>
                  <a:ext uri="{0D108BD9-81ED-4DB2-BD59-A6C34878D82A}">
                    <a16:rowId xmlns:a16="http://schemas.microsoft.com/office/drawing/2014/main" val="3940120598"/>
                  </a:ext>
                </a:extLst>
              </a:tr>
              <a:tr h="324000">
                <a:tc>
                  <a:txBody>
                    <a:bodyPr/>
                    <a:lstStyle/>
                    <a:p>
                      <a:r>
                        <a:rPr lang="en-GB" sz="1050" b="0"/>
                        <a:t>DMC</a:t>
                      </a:r>
                    </a:p>
                  </a:txBody>
                  <a:tcPr/>
                </a:tc>
                <a:tc>
                  <a:txBody>
                    <a:bodyPr/>
                    <a:lstStyle/>
                    <a:p>
                      <a:pPr algn="ctr"/>
                      <a:r>
                        <a:rPr lang="en-GB" sz="1050" b="0"/>
                        <a:t>25%</a:t>
                      </a:r>
                    </a:p>
                  </a:txBody>
                  <a:tcPr/>
                </a:tc>
                <a:extLst>
                  <a:ext uri="{0D108BD9-81ED-4DB2-BD59-A6C34878D82A}">
                    <a16:rowId xmlns:a16="http://schemas.microsoft.com/office/drawing/2014/main" val="3486629275"/>
                  </a:ext>
                </a:extLst>
              </a:tr>
              <a:tr h="324000">
                <a:tc>
                  <a:txBody>
                    <a:bodyPr/>
                    <a:lstStyle/>
                    <a:p>
                      <a:r>
                        <a:rPr lang="en-GB" sz="1050" b="0"/>
                        <a:t>VLDMC or CSEP</a:t>
                      </a:r>
                    </a:p>
                  </a:txBody>
                  <a:tcPr/>
                </a:tc>
                <a:tc>
                  <a:txBody>
                    <a:bodyPr/>
                    <a:lstStyle/>
                    <a:p>
                      <a:pPr algn="ctr"/>
                      <a:r>
                        <a:rPr lang="en-GB" sz="1050" b="0"/>
                        <a:t>3%</a:t>
                      </a:r>
                    </a:p>
                  </a:txBody>
                  <a:tcPr/>
                </a:tc>
                <a:extLst>
                  <a:ext uri="{0D108BD9-81ED-4DB2-BD59-A6C34878D82A}">
                    <a16:rowId xmlns:a16="http://schemas.microsoft.com/office/drawing/2014/main" val="134993079"/>
                  </a:ext>
                </a:extLst>
              </a:tr>
              <a:tr h="324000">
                <a:tc>
                  <a:txBody>
                    <a:bodyPr/>
                    <a:lstStyle/>
                    <a:p>
                      <a:r>
                        <a:rPr lang="en-GB" sz="1050" b="0"/>
                        <a:t>Firm Supply Point Group </a:t>
                      </a:r>
                    </a:p>
                  </a:txBody>
                  <a:tcPr/>
                </a:tc>
                <a:tc>
                  <a:txBody>
                    <a:bodyPr/>
                    <a:lstStyle/>
                    <a:p>
                      <a:pPr algn="ctr"/>
                      <a:r>
                        <a:rPr lang="en-GB" sz="1050" b="0"/>
                        <a:t>20%</a:t>
                      </a:r>
                    </a:p>
                  </a:txBody>
                  <a:tcPr/>
                </a:tc>
                <a:extLst>
                  <a:ext uri="{0D108BD9-81ED-4DB2-BD59-A6C34878D82A}">
                    <a16:rowId xmlns:a16="http://schemas.microsoft.com/office/drawing/2014/main" val="4188458849"/>
                  </a:ext>
                </a:extLst>
              </a:tr>
              <a:tr h="324000">
                <a:tc>
                  <a:txBody>
                    <a:bodyPr/>
                    <a:lstStyle/>
                    <a:p>
                      <a:r>
                        <a:rPr lang="en-GB" sz="1050" b="0"/>
                        <a:t>Interruptible Supply Point Group </a:t>
                      </a:r>
                    </a:p>
                  </a:txBody>
                  <a:tcPr/>
                </a:tc>
                <a:tc>
                  <a:txBody>
                    <a:bodyPr/>
                    <a:lstStyle/>
                    <a:p>
                      <a:pPr algn="ctr"/>
                      <a:r>
                        <a:rPr lang="en-GB" sz="1050" b="0"/>
                        <a:t>25%</a:t>
                      </a:r>
                    </a:p>
                  </a:txBody>
                  <a:tcPr/>
                </a:tc>
                <a:extLst>
                  <a:ext uri="{0D108BD9-81ED-4DB2-BD59-A6C34878D82A}">
                    <a16:rowId xmlns:a16="http://schemas.microsoft.com/office/drawing/2014/main" val="2142968859"/>
                  </a:ext>
                </a:extLst>
              </a:tr>
            </a:tbl>
          </a:graphicData>
        </a:graphic>
      </p:graphicFrame>
    </p:spTree>
    <p:extLst>
      <p:ext uri="{BB962C8B-B14F-4D97-AF65-F5344CB8AC3E}">
        <p14:creationId xmlns:p14="http://schemas.microsoft.com/office/powerpoint/2010/main" val="22612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E17E4B-BF07-8846-BB4F-72CBBAE900C9}"/>
              </a:ext>
            </a:extLst>
          </p:cNvPr>
          <p:cNvSpPr>
            <a:spLocks noGrp="1"/>
          </p:cNvSpPr>
          <p:nvPr>
            <p:ph type="title"/>
          </p:nvPr>
        </p:nvSpPr>
        <p:spPr/>
        <p:txBody>
          <a:bodyPr/>
          <a:lstStyle/>
          <a:p>
            <a:r>
              <a:rPr lang="en-GB"/>
              <a:t>Thank you</a:t>
            </a:r>
          </a:p>
        </p:txBody>
      </p:sp>
    </p:spTree>
    <p:extLst>
      <p:ext uri="{BB962C8B-B14F-4D97-AF65-F5344CB8AC3E}">
        <p14:creationId xmlns:p14="http://schemas.microsoft.com/office/powerpoint/2010/main" val="374876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A9FFD3E4-C493-4510-BAC4-5CC27B28DB25}"/>
              </a:ext>
            </a:extLst>
          </p:cNvPr>
          <p:cNvSpPr txBox="1">
            <a:spLocks/>
          </p:cNvSpPr>
          <p:nvPr/>
        </p:nvSpPr>
        <p:spPr bwMode="auto">
          <a:xfrm>
            <a:off x="504801" y="378030"/>
            <a:ext cx="11329827"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2800" b="1">
                <a:solidFill>
                  <a:srgbClr val="0079C1"/>
                </a:solidFill>
                <a:latin typeface="Arial" charset="0"/>
                <a:ea typeface="ＭＳ Ｐゴシック" pitchFamily="48" charset="-128"/>
              </a:defRPr>
            </a:lvl2pPr>
            <a:lvl3pPr algn="l" rtl="0" eaLnBrk="1" fontAlgn="base" hangingPunct="1">
              <a:spcBef>
                <a:spcPct val="0"/>
              </a:spcBef>
              <a:spcAft>
                <a:spcPct val="0"/>
              </a:spcAft>
              <a:defRPr sz="2800" b="1">
                <a:solidFill>
                  <a:srgbClr val="0079C1"/>
                </a:solidFill>
                <a:latin typeface="Arial" charset="0"/>
                <a:ea typeface="ＭＳ Ｐゴシック" pitchFamily="48" charset="-128"/>
              </a:defRPr>
            </a:lvl3pPr>
            <a:lvl4pPr algn="l" rtl="0" eaLnBrk="1" fontAlgn="base" hangingPunct="1">
              <a:spcBef>
                <a:spcPct val="0"/>
              </a:spcBef>
              <a:spcAft>
                <a:spcPct val="0"/>
              </a:spcAft>
              <a:defRPr sz="2800" b="1">
                <a:solidFill>
                  <a:srgbClr val="0079C1"/>
                </a:solidFill>
                <a:latin typeface="Arial" charset="0"/>
                <a:ea typeface="ＭＳ Ｐゴシック" pitchFamily="48" charset="-128"/>
              </a:defRPr>
            </a:lvl4pPr>
            <a:lvl5pPr algn="l" rtl="0" eaLnBrk="1" fontAlgn="base" hangingPunct="1">
              <a:spcBef>
                <a:spcPct val="0"/>
              </a:spcBef>
              <a:spcAft>
                <a:spcPct val="0"/>
              </a:spcAft>
              <a:defRPr sz="2800" b="1">
                <a:solidFill>
                  <a:srgbClr val="0079C1"/>
                </a:solidFill>
                <a:latin typeface="Arial" charset="0"/>
                <a:ea typeface="ＭＳ Ｐゴシック" pitchFamily="48" charset="-128"/>
              </a:defRPr>
            </a:lvl5pPr>
            <a:lvl6pPr marL="457143" algn="l" rtl="0" eaLnBrk="1" fontAlgn="base" hangingPunct="1">
              <a:spcBef>
                <a:spcPct val="0"/>
              </a:spcBef>
              <a:spcAft>
                <a:spcPct val="0"/>
              </a:spcAft>
              <a:defRPr sz="2800" b="1">
                <a:solidFill>
                  <a:srgbClr val="0079C1"/>
                </a:solidFill>
                <a:latin typeface="Arial" charset="0"/>
                <a:ea typeface="ＭＳ Ｐゴシック" pitchFamily="48" charset="-128"/>
              </a:defRPr>
            </a:lvl6pPr>
            <a:lvl7pPr marL="914286" algn="l" rtl="0" eaLnBrk="1" fontAlgn="base" hangingPunct="1">
              <a:spcBef>
                <a:spcPct val="0"/>
              </a:spcBef>
              <a:spcAft>
                <a:spcPct val="0"/>
              </a:spcAft>
              <a:defRPr sz="2800" b="1">
                <a:solidFill>
                  <a:srgbClr val="0079C1"/>
                </a:solidFill>
                <a:latin typeface="Arial" charset="0"/>
                <a:ea typeface="ＭＳ Ｐゴシック" pitchFamily="48" charset="-128"/>
              </a:defRPr>
            </a:lvl7pPr>
            <a:lvl8pPr marL="1371430" algn="l" rtl="0" eaLnBrk="1" fontAlgn="base" hangingPunct="1">
              <a:spcBef>
                <a:spcPct val="0"/>
              </a:spcBef>
              <a:spcAft>
                <a:spcPct val="0"/>
              </a:spcAft>
              <a:defRPr sz="2800" b="1">
                <a:solidFill>
                  <a:srgbClr val="0079C1"/>
                </a:solidFill>
                <a:latin typeface="Arial" charset="0"/>
                <a:ea typeface="ＭＳ Ｐゴシック" pitchFamily="48" charset="-128"/>
              </a:defRPr>
            </a:lvl8pPr>
            <a:lvl9pPr marL="1828573" algn="l" rtl="0" eaLnBrk="1" fontAlgn="base" hangingPunct="1">
              <a:spcBef>
                <a:spcPct val="0"/>
              </a:spcBef>
              <a:spcAft>
                <a:spcPct val="0"/>
              </a:spcAft>
              <a:defRPr sz="2800" b="1">
                <a:solidFill>
                  <a:srgbClr val="0079C1"/>
                </a:solidFill>
                <a:latin typeface="Arial" charset="0"/>
                <a:ea typeface="ＭＳ Ｐゴシック" pitchFamily="48" charset="-128"/>
              </a:defRPr>
            </a:lvl9pPr>
          </a:lstStyle>
          <a:p>
            <a:r>
              <a:rPr lang="en-GB" sz="3600" kern="0">
                <a:solidFill>
                  <a:schemeClr val="accent6"/>
                </a:solidFill>
              </a:rPr>
              <a:t>After the Day and Invoicing processes simplified</a:t>
            </a:r>
          </a:p>
        </p:txBody>
      </p:sp>
      <p:sp>
        <p:nvSpPr>
          <p:cNvPr id="3" name="Rectangle 2">
            <a:extLst>
              <a:ext uri="{FF2B5EF4-FFF2-40B4-BE49-F238E27FC236}">
                <a16:creationId xmlns:a16="http://schemas.microsoft.com/office/drawing/2014/main" id="{625756F9-D6A3-4C58-AAB6-26C061E45FBB}"/>
              </a:ext>
            </a:extLst>
          </p:cNvPr>
          <p:cNvSpPr/>
          <p:nvPr/>
        </p:nvSpPr>
        <p:spPr bwMode="auto">
          <a:xfrm>
            <a:off x="504801" y="1980510"/>
            <a:ext cx="1940687" cy="108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kumimoji="0" lang="en-US" sz="2000" b="1" i="0" u="none" strike="noStrike" kern="0" cap="none" spc="0" normalizeH="0" baseline="0" noProof="0">
                <a:ln>
                  <a:noFill/>
                </a:ln>
                <a:solidFill>
                  <a:srgbClr val="FFFFFF"/>
                </a:solidFill>
                <a:effectLst/>
                <a:uLnTx/>
                <a:uFillTx/>
                <a:cs typeface="Helvetica" panose="020B0604020202020204" pitchFamily="34" charset="0"/>
              </a:rPr>
              <a:t>1. </a:t>
            </a:r>
            <a:r>
              <a:rPr lang="en-US" sz="2000" b="1" kern="0">
                <a:solidFill>
                  <a:srgbClr val="FFFFFF"/>
                </a:solidFill>
                <a:cs typeface="Helvetica" panose="020B0604020202020204" pitchFamily="34" charset="0"/>
              </a:rPr>
              <a:t>After the day</a:t>
            </a:r>
            <a:endParaRPr kumimoji="0" lang="en-US" sz="2000" b="0" i="0" u="none" strike="noStrike" kern="0" cap="none" spc="0" normalizeH="0" baseline="0" noProof="0">
              <a:ln>
                <a:noFill/>
              </a:ln>
              <a:solidFill>
                <a:srgbClr val="FFFFFF"/>
              </a:solidFill>
              <a:effectLst/>
              <a:uLnTx/>
              <a:uFillTx/>
              <a:cs typeface="Helvetica" panose="020B0604020202020204" pitchFamily="34" charset="0"/>
            </a:endParaRPr>
          </a:p>
        </p:txBody>
      </p:sp>
      <p:sp>
        <p:nvSpPr>
          <p:cNvPr id="4" name="Rectangle 3">
            <a:extLst>
              <a:ext uri="{FF2B5EF4-FFF2-40B4-BE49-F238E27FC236}">
                <a16:creationId xmlns:a16="http://schemas.microsoft.com/office/drawing/2014/main" id="{6F28469C-C33C-4E51-9392-2531F54660C3}"/>
              </a:ext>
            </a:extLst>
          </p:cNvPr>
          <p:cNvSpPr/>
          <p:nvPr/>
        </p:nvSpPr>
        <p:spPr bwMode="auto">
          <a:xfrm>
            <a:off x="3261908" y="1980510"/>
            <a:ext cx="1940687" cy="1080000"/>
          </a:xfrm>
          <a:prstGeom prst="rect">
            <a:avLst/>
          </a:prstGeom>
          <a:solidFill>
            <a:schemeClr val="accent4"/>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kumimoji="0" lang="en-US" sz="2000" b="1" i="0" u="none" strike="noStrike" kern="0" cap="none" spc="0" normalizeH="0" baseline="0" noProof="0">
                <a:ln>
                  <a:noFill/>
                </a:ln>
                <a:solidFill>
                  <a:srgbClr val="FFFFFF"/>
                </a:solidFill>
                <a:effectLst/>
                <a:uLnTx/>
                <a:uFillTx/>
                <a:cs typeface="Helvetica" panose="020B0604020202020204" pitchFamily="34" charset="0"/>
              </a:rPr>
              <a:t>2. </a:t>
            </a:r>
            <a:r>
              <a:rPr lang="en-US" sz="2000" b="1" kern="0">
                <a:solidFill>
                  <a:srgbClr val="FFFFFF"/>
                </a:solidFill>
                <a:cs typeface="Helvetica" panose="020B0604020202020204" pitchFamily="34" charset="0"/>
              </a:rPr>
              <a:t>Invoice</a:t>
            </a:r>
            <a:endParaRPr kumimoji="0" lang="en-US" sz="2000" b="0" i="0" u="none" strike="noStrike" kern="0" cap="none" spc="0" normalizeH="0" baseline="0" noProof="0">
              <a:ln>
                <a:noFill/>
              </a:ln>
              <a:solidFill>
                <a:srgbClr val="00148C"/>
              </a:solidFill>
              <a:effectLst/>
              <a:uLnTx/>
              <a:uFillTx/>
              <a:cs typeface="Helvetica" panose="020B0604020202020204" pitchFamily="34" charset="0"/>
            </a:endParaRPr>
          </a:p>
        </p:txBody>
      </p:sp>
      <p:sp>
        <p:nvSpPr>
          <p:cNvPr id="5" name="Rectangle 4">
            <a:extLst>
              <a:ext uri="{FF2B5EF4-FFF2-40B4-BE49-F238E27FC236}">
                <a16:creationId xmlns:a16="http://schemas.microsoft.com/office/drawing/2014/main" id="{BF6423D8-8DBF-4B21-9A78-DED25A46EA7E}"/>
              </a:ext>
            </a:extLst>
          </p:cNvPr>
          <p:cNvSpPr/>
          <p:nvPr/>
        </p:nvSpPr>
        <p:spPr bwMode="auto">
          <a:xfrm>
            <a:off x="6191731" y="1980510"/>
            <a:ext cx="2029324" cy="1080000"/>
          </a:xfrm>
          <a:prstGeom prst="rect">
            <a:avLst/>
          </a:prstGeom>
          <a:solidFill>
            <a:schemeClr val="accent6"/>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kumimoji="0" lang="en-US" sz="2000" b="1" i="0" u="none" strike="noStrike" kern="0" cap="none" spc="0" normalizeH="0" baseline="0" noProof="0">
                <a:ln>
                  <a:noFill/>
                </a:ln>
                <a:solidFill>
                  <a:srgbClr val="FFFFFF"/>
                </a:solidFill>
                <a:effectLst/>
                <a:uLnTx/>
                <a:uFillTx/>
                <a:cs typeface="Helvetica" panose="020B0604020202020204" pitchFamily="34" charset="0"/>
              </a:rPr>
              <a:t>3. </a:t>
            </a:r>
            <a:r>
              <a:rPr lang="en-US" sz="2000" b="1" kern="0">
                <a:solidFill>
                  <a:srgbClr val="FFFFFF"/>
                </a:solidFill>
                <a:cs typeface="Helvetica" panose="020B0604020202020204" pitchFamily="34" charset="0"/>
              </a:rPr>
              <a:t>Investigation</a:t>
            </a:r>
            <a:endParaRPr kumimoji="0" lang="en-US" sz="2000" b="0" i="0" u="none" strike="noStrike" kern="0" cap="none" spc="0" normalizeH="0" baseline="0" noProof="0">
              <a:ln>
                <a:noFill/>
              </a:ln>
              <a:solidFill>
                <a:srgbClr val="FFFFFF"/>
              </a:solidFill>
              <a:effectLst/>
              <a:uLnTx/>
              <a:uFillTx/>
              <a:cs typeface="Helvetica" panose="020B0604020202020204" pitchFamily="34" charset="0"/>
            </a:endParaRPr>
          </a:p>
        </p:txBody>
      </p:sp>
      <p:sp>
        <p:nvSpPr>
          <p:cNvPr id="6" name="Rectangle 5">
            <a:extLst>
              <a:ext uri="{FF2B5EF4-FFF2-40B4-BE49-F238E27FC236}">
                <a16:creationId xmlns:a16="http://schemas.microsoft.com/office/drawing/2014/main" id="{5E61D3B0-F057-4A19-82D5-956515321A3D}"/>
              </a:ext>
            </a:extLst>
          </p:cNvPr>
          <p:cNvSpPr/>
          <p:nvPr/>
        </p:nvSpPr>
        <p:spPr bwMode="auto">
          <a:xfrm>
            <a:off x="9099183" y="1980510"/>
            <a:ext cx="1926779" cy="108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kumimoji="0" lang="en-US" sz="2000" b="1" i="0" u="none" strike="noStrike" kern="0" cap="none" spc="0" normalizeH="0" baseline="0" noProof="0">
                <a:ln>
                  <a:noFill/>
                </a:ln>
                <a:solidFill>
                  <a:srgbClr val="FFFFFF"/>
                </a:solidFill>
                <a:effectLst/>
                <a:uLnTx/>
                <a:uFillTx/>
                <a:cs typeface="Helvetica" panose="020B0604020202020204" pitchFamily="34" charset="0"/>
              </a:rPr>
              <a:t>4. </a:t>
            </a:r>
            <a:r>
              <a:rPr lang="en-US" sz="2000" b="1" kern="0">
                <a:solidFill>
                  <a:srgbClr val="FFFFFF"/>
                </a:solidFill>
                <a:cs typeface="Helvetica" panose="020B0604020202020204" pitchFamily="34" charset="0"/>
              </a:rPr>
              <a:t>Adjustment</a:t>
            </a:r>
            <a:endParaRPr kumimoji="0" lang="en-US" sz="2000" b="0" i="0" u="none" strike="noStrike" kern="0" cap="none" spc="0" normalizeH="0" baseline="0" noProof="0">
              <a:ln>
                <a:noFill/>
              </a:ln>
              <a:solidFill>
                <a:srgbClr val="FFFFFF"/>
              </a:solidFill>
              <a:effectLst/>
              <a:uLnTx/>
              <a:uFillTx/>
              <a:cs typeface="Helvetica" panose="020B0604020202020204" pitchFamily="34" charset="0"/>
            </a:endParaRPr>
          </a:p>
        </p:txBody>
      </p:sp>
      <p:sp>
        <p:nvSpPr>
          <p:cNvPr id="7" name="TextBox 6">
            <a:extLst>
              <a:ext uri="{FF2B5EF4-FFF2-40B4-BE49-F238E27FC236}">
                <a16:creationId xmlns:a16="http://schemas.microsoft.com/office/drawing/2014/main" id="{262E6E76-8400-4CD9-8CD6-B1EA0855EC51}"/>
              </a:ext>
            </a:extLst>
          </p:cNvPr>
          <p:cNvSpPr txBox="1"/>
          <p:nvPr/>
        </p:nvSpPr>
        <p:spPr bwMode="auto">
          <a:xfrm>
            <a:off x="3261908" y="3460515"/>
            <a:ext cx="19406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defPPr>
              <a:defRPr lang="en-US"/>
            </a:defPPr>
            <a:lvl1pPr algn="ctr">
              <a:spcAft>
                <a:spcPts val="600"/>
              </a:spcAft>
              <a:buClr>
                <a:schemeClr val="tx1"/>
              </a:buClr>
              <a:defRPr b="0" kern="0"/>
            </a:lvl1pPr>
          </a:lstStyle>
          <a:p>
            <a:r>
              <a:rPr lang="en-GB" sz="1400"/>
              <a:t>Xoserve issues shippers with an invoice</a:t>
            </a:r>
            <a:endParaRPr lang="en-US" sz="1400"/>
          </a:p>
        </p:txBody>
      </p:sp>
      <p:sp>
        <p:nvSpPr>
          <p:cNvPr id="8" name="TextBox 7">
            <a:extLst>
              <a:ext uri="{FF2B5EF4-FFF2-40B4-BE49-F238E27FC236}">
                <a16:creationId xmlns:a16="http://schemas.microsoft.com/office/drawing/2014/main" id="{571404A3-3407-4F01-98A1-CA6E1D928016}"/>
              </a:ext>
            </a:extLst>
          </p:cNvPr>
          <p:cNvSpPr txBox="1"/>
          <p:nvPr/>
        </p:nvSpPr>
        <p:spPr bwMode="auto">
          <a:xfrm>
            <a:off x="504801" y="3460515"/>
            <a:ext cx="1940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400" b="0" kern="0">
                <a:latin typeface="+mn-lt"/>
                <a:ea typeface="+mn-ea"/>
              </a:rPr>
              <a:t>National Gas </a:t>
            </a:r>
            <a:r>
              <a:rPr lang="en-GB" sz="1400" kern="0"/>
              <a:t>to update </a:t>
            </a:r>
            <a:r>
              <a:rPr lang="en-GB" sz="1400" b="0" kern="0">
                <a:latin typeface="+mn-lt"/>
                <a:ea typeface="+mn-ea"/>
              </a:rPr>
              <a:t>Gemini with the shippers' allocations</a:t>
            </a:r>
            <a:endParaRPr lang="en-US" sz="1400" b="0" kern="0">
              <a:latin typeface="+mn-lt"/>
              <a:ea typeface="+mn-ea"/>
            </a:endParaRPr>
          </a:p>
        </p:txBody>
      </p:sp>
      <p:sp>
        <p:nvSpPr>
          <p:cNvPr id="9" name="TextBox 8">
            <a:extLst>
              <a:ext uri="{FF2B5EF4-FFF2-40B4-BE49-F238E27FC236}">
                <a16:creationId xmlns:a16="http://schemas.microsoft.com/office/drawing/2014/main" id="{05606D6F-34B6-4B40-8C03-6A1407581D46}"/>
              </a:ext>
            </a:extLst>
          </p:cNvPr>
          <p:cNvSpPr txBox="1"/>
          <p:nvPr/>
        </p:nvSpPr>
        <p:spPr bwMode="auto">
          <a:xfrm>
            <a:off x="6191731" y="3460515"/>
            <a:ext cx="19406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defPPr>
              <a:defRPr lang="en-US"/>
            </a:defPPr>
            <a:lvl1pPr algn="ctr">
              <a:spcAft>
                <a:spcPts val="600"/>
              </a:spcAft>
              <a:buClr>
                <a:schemeClr val="tx1"/>
              </a:buClr>
              <a:defRPr b="0" kern="0"/>
            </a:lvl1pPr>
          </a:lstStyle>
          <a:p>
            <a:r>
              <a:rPr lang="en-GB" sz="1400"/>
              <a:t>If any error is identified National Gas will carry out an investigation to determine the correct energy values</a:t>
            </a:r>
            <a:endParaRPr lang="en-US" sz="1400"/>
          </a:p>
        </p:txBody>
      </p:sp>
      <p:sp>
        <p:nvSpPr>
          <p:cNvPr id="10" name="TextBox 9">
            <a:extLst>
              <a:ext uri="{FF2B5EF4-FFF2-40B4-BE49-F238E27FC236}">
                <a16:creationId xmlns:a16="http://schemas.microsoft.com/office/drawing/2014/main" id="{86883454-F642-4743-A312-C910A21BAC3A}"/>
              </a:ext>
            </a:extLst>
          </p:cNvPr>
          <p:cNvSpPr txBox="1"/>
          <p:nvPr/>
        </p:nvSpPr>
        <p:spPr bwMode="auto">
          <a:xfrm>
            <a:off x="9121554" y="3460515"/>
            <a:ext cx="1940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defPPr>
              <a:defRPr lang="en-US"/>
            </a:defPPr>
            <a:lvl1pPr algn="ctr">
              <a:spcAft>
                <a:spcPts val="600"/>
              </a:spcAft>
              <a:buClr>
                <a:schemeClr val="tx1"/>
              </a:buClr>
              <a:defRPr b="0" kern="0"/>
            </a:lvl1pPr>
          </a:lstStyle>
          <a:p>
            <a:r>
              <a:rPr lang="en-GB" sz="1400"/>
              <a:t>If step 3 brings about a change, Xoserve will process an adjustment</a:t>
            </a:r>
            <a:endParaRPr lang="en-US" sz="1400"/>
          </a:p>
        </p:txBody>
      </p:sp>
    </p:spTree>
    <p:extLst>
      <p:ext uri="{BB962C8B-B14F-4D97-AF65-F5344CB8AC3E}">
        <p14:creationId xmlns:p14="http://schemas.microsoft.com/office/powerpoint/2010/main" val="238297988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idx="4294967295"/>
          </p:nvPr>
        </p:nvSpPr>
        <p:spPr>
          <a:xfrm>
            <a:off x="407568" y="497705"/>
            <a:ext cx="11385550" cy="574675"/>
          </a:xfrm>
        </p:spPr>
        <p:txBody>
          <a:bodyPr>
            <a:noAutofit/>
          </a:bodyPr>
          <a:lstStyle/>
          <a:p>
            <a:r>
              <a:rPr lang="en-GB" sz="3600" b="1">
                <a:solidFill>
                  <a:srgbClr val="00B2A1"/>
                </a:solidFill>
                <a:ea typeface="+mj-lt"/>
                <a:cs typeface="+mj-lt"/>
              </a:rPr>
              <a:t>The end-to-end process : explained</a:t>
            </a:r>
            <a:endParaRPr lang="en-US" sz="3600"/>
          </a:p>
        </p:txBody>
      </p:sp>
      <p:sp>
        <p:nvSpPr>
          <p:cNvPr id="11" name="Rectangle 10">
            <a:extLst>
              <a:ext uri="{FF2B5EF4-FFF2-40B4-BE49-F238E27FC236}">
                <a16:creationId xmlns:a16="http://schemas.microsoft.com/office/drawing/2014/main" id="{14018482-BF0B-40F8-B16D-443F700C63BB}"/>
              </a:ext>
            </a:extLst>
          </p:cNvPr>
          <p:cNvSpPr/>
          <p:nvPr/>
        </p:nvSpPr>
        <p:spPr bwMode="auto">
          <a:xfrm>
            <a:off x="8904432" y="444692"/>
            <a:ext cx="2880000" cy="1368000"/>
          </a:xfrm>
          <a:prstGeom prst="rect">
            <a:avLst/>
          </a:prstGeom>
          <a:solidFill>
            <a:srgbClr val="92D050"/>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kumimoji="0" lang="en-US" sz="2000" b="1" i="0" u="none" strike="noStrike" kern="0" cap="none" spc="0" normalizeH="0" baseline="0" noProof="0">
                <a:ln>
                  <a:noFill/>
                </a:ln>
                <a:solidFill>
                  <a:srgbClr val="FFFFFF"/>
                </a:solidFill>
                <a:effectLst/>
                <a:uLnTx/>
                <a:uFillTx/>
                <a:cs typeface="Helvetica" panose="020B0604020202020204" pitchFamily="34" charset="0"/>
              </a:rPr>
              <a:t>1. </a:t>
            </a:r>
            <a:r>
              <a:rPr lang="en-US" sz="2000" b="1" kern="0">
                <a:solidFill>
                  <a:srgbClr val="FFFFFF"/>
                </a:solidFill>
                <a:cs typeface="Helvetica" panose="020B0604020202020204" pitchFamily="34" charset="0"/>
              </a:rPr>
              <a:t>After the day</a:t>
            </a:r>
            <a:endParaRPr kumimoji="0" lang="en-US" sz="2000" b="0" i="0" u="none" strike="noStrike" kern="0" cap="none" spc="0" normalizeH="0" baseline="0" noProof="0">
              <a:ln>
                <a:noFill/>
              </a:ln>
              <a:solidFill>
                <a:srgbClr val="FFFFFF"/>
              </a:solidFill>
              <a:effectLst/>
              <a:uLnTx/>
              <a:uFillTx/>
              <a:cs typeface="Helvetica" panose="020B0604020202020204" pitchFamily="34" charset="0"/>
            </a:endParaRPr>
          </a:p>
        </p:txBody>
      </p:sp>
      <p:sp>
        <p:nvSpPr>
          <p:cNvPr id="12" name="TextBox 11">
            <a:extLst>
              <a:ext uri="{FF2B5EF4-FFF2-40B4-BE49-F238E27FC236}">
                <a16:creationId xmlns:a16="http://schemas.microsoft.com/office/drawing/2014/main" id="{5DF4F4A3-DE30-4306-9DC4-5B4A4F7ACA7A}"/>
              </a:ext>
            </a:extLst>
          </p:cNvPr>
          <p:cNvSpPr txBox="1"/>
          <p:nvPr/>
        </p:nvSpPr>
        <p:spPr bwMode="auto">
          <a:xfrm>
            <a:off x="407568" y="1938413"/>
            <a:ext cx="11376864"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GB" sz="1400" b="1" kern="0">
                <a:latin typeface="Tenorite" panose="00000500000000000000" pitchFamily="2" charset="0"/>
              </a:rPr>
              <a:t>Responsibility - </a:t>
            </a:r>
            <a:r>
              <a:rPr lang="en-GB" sz="1400" b="0" kern="0">
                <a:latin typeface="Tenorite" panose="00000500000000000000" pitchFamily="2" charset="0"/>
              </a:rPr>
              <a:t>National Gas Energy Balancing Team</a:t>
            </a:r>
            <a:br>
              <a:rPr lang="en-GB" sz="1400" b="0" kern="0">
                <a:solidFill>
                  <a:schemeClr val="tx1"/>
                </a:solidFill>
                <a:latin typeface="Tenorite" panose="00000500000000000000" pitchFamily="2" charset="0"/>
              </a:rPr>
            </a:br>
            <a:br>
              <a:rPr lang="en-GB" sz="1400" b="0" kern="0">
                <a:solidFill>
                  <a:schemeClr val="tx1"/>
                </a:solidFill>
                <a:latin typeface="Tenorite" panose="00000500000000000000" pitchFamily="2" charset="0"/>
              </a:rPr>
            </a:br>
            <a:r>
              <a:rPr lang="en-GB" sz="1400" b="1" kern="0">
                <a:latin typeface="Tenorite" panose="00000500000000000000" pitchFamily="2" charset="0"/>
              </a:rPr>
              <a:t>What actually happens - </a:t>
            </a:r>
            <a:r>
              <a:rPr lang="en-GB" sz="1400">
                <a:latin typeface="Tenorite" panose="00000500000000000000" pitchFamily="2" charset="0"/>
              </a:rPr>
              <a:t>National </a:t>
            </a:r>
            <a:r>
              <a:rPr lang="en-GB" sz="1400" b="0" kern="0">
                <a:latin typeface="Tenorite" panose="00000500000000000000" pitchFamily="2" charset="0"/>
              </a:rPr>
              <a:t>Gas will </a:t>
            </a:r>
            <a:r>
              <a:rPr lang="en-GB" sz="1400">
                <a:latin typeface="Tenorite" panose="00000500000000000000" pitchFamily="2" charset="0"/>
              </a:rPr>
              <a:t>receive measurement data from all NTS connected sites and where required NG will update Gemini measurements and shipper </a:t>
            </a:r>
            <a:r>
              <a:rPr lang="en-GB" sz="1400">
                <a:solidFill>
                  <a:schemeClr val="bg2">
                    <a:lumMod val="10000"/>
                  </a:schemeClr>
                </a:solidFill>
                <a:latin typeface="Tenorite" panose="00000500000000000000" pitchFamily="2" charset="0"/>
              </a:rPr>
              <a:t>allocations</a:t>
            </a:r>
            <a:r>
              <a:rPr lang="en-GB" sz="1400">
                <a:latin typeface="Tenorite" panose="00000500000000000000" pitchFamily="2" charset="0"/>
              </a:rPr>
              <a:t> before the window for editing data closes.</a:t>
            </a:r>
          </a:p>
          <a:p>
            <a:pPr>
              <a:spcAft>
                <a:spcPts val="600"/>
              </a:spcAft>
              <a:buClr>
                <a:schemeClr val="tx1"/>
              </a:buClr>
            </a:pPr>
            <a:endParaRPr lang="en-GB" sz="1400" b="0" kern="0">
              <a:solidFill>
                <a:schemeClr val="tx1"/>
              </a:solidFill>
              <a:latin typeface="Tenorite" panose="00000500000000000000" pitchFamily="2" charset="0"/>
            </a:endParaRPr>
          </a:p>
          <a:p>
            <a:pPr>
              <a:spcAft>
                <a:spcPts val="600"/>
              </a:spcAft>
              <a:buClr>
                <a:schemeClr val="tx1"/>
              </a:buClr>
            </a:pPr>
            <a:r>
              <a:rPr lang="en-GB" sz="1400" b="1" kern="0">
                <a:latin typeface="Tenorite" panose="00000500000000000000" pitchFamily="2" charset="0"/>
              </a:rPr>
              <a:t>Timings and detail – </a:t>
            </a:r>
            <a:r>
              <a:rPr lang="en-GB" sz="1400" kern="0">
                <a:latin typeface="Tenorite" panose="00000500000000000000" pitchFamily="2" charset="0"/>
              </a:rPr>
              <a:t>The c</a:t>
            </a:r>
            <a:r>
              <a:rPr lang="en-GB" sz="1400">
                <a:latin typeface="Tenorite" panose="00000500000000000000" pitchFamily="2" charset="0"/>
              </a:rPr>
              <a:t>lose out dates are defined in UNC and after those dates, no further amendments can be made to Gemini and invoices will be based on the closed out values. If any details require amendment, these should ideally be notified to National </a:t>
            </a:r>
            <a:r>
              <a:rPr lang="en-GB" sz="1400" b="0" kern="0">
                <a:latin typeface="Tenorite" panose="00000500000000000000" pitchFamily="2" charset="0"/>
              </a:rPr>
              <a:t>Gas</a:t>
            </a:r>
            <a:r>
              <a:rPr lang="en-GB" sz="1400" kern="0">
                <a:latin typeface="Tenorite" panose="00000500000000000000" pitchFamily="2" charset="0"/>
              </a:rPr>
              <a:t> </a:t>
            </a:r>
            <a:r>
              <a:rPr lang="en-GB" sz="1400">
                <a:latin typeface="Tenorite" panose="00000500000000000000" pitchFamily="2" charset="0"/>
              </a:rPr>
              <a:t>ahead of the time shown below to enable processing before close out:</a:t>
            </a:r>
            <a:endParaRPr lang="en-GB" sz="1400">
              <a:latin typeface="Tenorite" panose="00000500000000000000" pitchFamily="2" charset="0"/>
              <a:cs typeface="Calibri"/>
            </a:endParaRPr>
          </a:p>
          <a:p>
            <a:pPr>
              <a:spcAft>
                <a:spcPts val="600"/>
              </a:spcAft>
              <a:buClr>
                <a:schemeClr val="tx1"/>
              </a:buClr>
            </a:pPr>
            <a:endParaRPr lang="en-GB" sz="1400">
              <a:latin typeface="Tenorite" panose="00000500000000000000" pitchFamily="2" charset="0"/>
            </a:endParaRPr>
          </a:p>
          <a:p>
            <a:pPr marL="285750" indent="-285750">
              <a:spcAft>
                <a:spcPts val="600"/>
              </a:spcAft>
              <a:buClr>
                <a:schemeClr val="tx1"/>
              </a:buClr>
              <a:buFont typeface="Arial" panose="020B0604020202020204" pitchFamily="34" charset="0"/>
              <a:buChar char="•"/>
            </a:pPr>
            <a:r>
              <a:rPr lang="en-GB" sz="1400" b="1">
                <a:latin typeface="Tenorite" panose="00000500000000000000" pitchFamily="2" charset="0"/>
              </a:rPr>
              <a:t>Exit Points </a:t>
            </a:r>
            <a:r>
              <a:rPr lang="en-GB" sz="1400">
                <a:latin typeface="Tenorite" panose="00000500000000000000" pitchFamily="2" charset="0"/>
              </a:rPr>
              <a:t>D+5 (5 calendar days after the gas day). Notification of amendment by 2.30pm on D+5.</a:t>
            </a:r>
          </a:p>
          <a:p>
            <a:pPr marL="285750" indent="-285750">
              <a:spcAft>
                <a:spcPts val="600"/>
              </a:spcAft>
              <a:buClr>
                <a:schemeClr val="tx1"/>
              </a:buClr>
              <a:buFont typeface="Arial" panose="020B0604020202020204" pitchFamily="34" charset="0"/>
              <a:buChar char="•"/>
            </a:pPr>
            <a:r>
              <a:rPr lang="en-GB" sz="1400" b="1">
                <a:latin typeface="Tenorite" panose="00000500000000000000" pitchFamily="2" charset="0"/>
              </a:rPr>
              <a:t>Entry points </a:t>
            </a:r>
            <a:r>
              <a:rPr lang="en-GB" sz="1400">
                <a:latin typeface="Tenorite" panose="00000500000000000000" pitchFamily="2" charset="0"/>
              </a:rPr>
              <a:t>M+15 (calendar month plus 15 business days). Notification of amendment by 2.30pm on M+15.</a:t>
            </a:r>
          </a:p>
          <a:p>
            <a:pPr marL="285750" indent="-285750">
              <a:spcAft>
                <a:spcPts val="600"/>
              </a:spcAft>
              <a:buClr>
                <a:schemeClr val="tx1"/>
              </a:buClr>
              <a:buFont typeface="Arial" panose="020B0604020202020204" pitchFamily="34" charset="0"/>
              <a:buChar char="•"/>
            </a:pPr>
            <a:r>
              <a:rPr lang="en-GB" sz="1400" b="1">
                <a:latin typeface="Tenorite" panose="00000500000000000000" pitchFamily="2" charset="0"/>
              </a:rPr>
              <a:t>Interconnection Points </a:t>
            </a:r>
            <a:r>
              <a:rPr lang="en-GB" sz="1400">
                <a:latin typeface="Tenorite" panose="00000500000000000000" pitchFamily="2" charset="0"/>
              </a:rPr>
              <a:t>(IPs) follow EU nomination rules (the Gemini nomination is used as the allocation). Close out is D+1. Notification of amendment by 12pm on D+1.</a:t>
            </a:r>
          </a:p>
          <a:p>
            <a:pPr marL="285750" indent="-285750">
              <a:spcAft>
                <a:spcPts val="600"/>
              </a:spcAft>
              <a:buClr>
                <a:schemeClr val="tx1"/>
              </a:buClr>
              <a:buFont typeface="Arial" panose="020B0604020202020204" pitchFamily="34" charset="0"/>
              <a:buChar char="•"/>
            </a:pPr>
            <a:endParaRPr lang="en-GB" sz="1400">
              <a:solidFill>
                <a:srgbClr val="00B050"/>
              </a:solidFill>
              <a:latin typeface="Tenorite" panose="00000500000000000000" pitchFamily="2" charset="0"/>
            </a:endParaRPr>
          </a:p>
          <a:p>
            <a:pPr>
              <a:spcAft>
                <a:spcPts val="600"/>
              </a:spcAft>
              <a:buClr>
                <a:schemeClr val="tx1"/>
              </a:buClr>
            </a:pPr>
            <a:r>
              <a:rPr lang="en-GB" sz="1400">
                <a:latin typeface="Tenorite" panose="00000500000000000000" pitchFamily="2" charset="0"/>
              </a:rPr>
              <a:t>For details see </a:t>
            </a:r>
            <a:r>
              <a:rPr lang="en-GB" sz="1400" i="1">
                <a:latin typeface="Tenorite" panose="00000500000000000000" pitchFamily="2" charset="0"/>
                <a:hlinkClick r:id="rId3"/>
              </a:rPr>
              <a:t>UNC</a:t>
            </a:r>
            <a:r>
              <a:rPr lang="en-GB" sz="1400">
                <a:latin typeface="Tenorite" panose="00000500000000000000" pitchFamily="2" charset="0"/>
                <a:hlinkClick r:id="rId3"/>
              </a:rPr>
              <a:t> </a:t>
            </a:r>
            <a:r>
              <a:rPr lang="en-GB" sz="1400" i="1">
                <a:latin typeface="Tenorite" panose="00000500000000000000" pitchFamily="2" charset="0"/>
                <a:hlinkClick r:id="rId3"/>
              </a:rPr>
              <a:t>TPD Section E 1.8 Close-out rules</a:t>
            </a:r>
            <a:r>
              <a:rPr lang="en-GB" sz="1400">
                <a:latin typeface="Tenorite" panose="00000500000000000000" pitchFamily="2" charset="0"/>
                <a:hlinkClick r:id="rId3"/>
              </a:rPr>
              <a:t> </a:t>
            </a:r>
            <a:r>
              <a:rPr lang="en-GB" sz="1400">
                <a:latin typeface="Tenorite" panose="00000500000000000000" pitchFamily="2" charset="0"/>
              </a:rPr>
              <a:t>/ or for </a:t>
            </a:r>
            <a:r>
              <a:rPr lang="en-GB" sz="1400">
                <a:latin typeface="Tenorite" panose="00000500000000000000" pitchFamily="2" charset="0"/>
                <a:hlinkClick r:id="rId4"/>
              </a:rPr>
              <a:t>Interconnectors </a:t>
            </a:r>
            <a:r>
              <a:rPr lang="en-GB" sz="1400" i="1">
                <a:latin typeface="Tenorite" panose="00000500000000000000" pitchFamily="2" charset="0"/>
                <a:hlinkClick r:id="rId4"/>
              </a:rPr>
              <a:t>EID Section C Nominations &amp; Section D Allocations</a:t>
            </a:r>
            <a:endParaRPr lang="en-GB" sz="1400" b="0" i="1" kern="0">
              <a:solidFill>
                <a:schemeClr val="accent3"/>
              </a:solidFill>
              <a:latin typeface="Tenorite" panose="00000500000000000000" pitchFamily="2" charset="0"/>
            </a:endParaRPr>
          </a:p>
        </p:txBody>
      </p:sp>
    </p:spTree>
    <p:extLst>
      <p:ext uri="{BB962C8B-B14F-4D97-AF65-F5344CB8AC3E}">
        <p14:creationId xmlns:p14="http://schemas.microsoft.com/office/powerpoint/2010/main" val="328468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523383" y="361484"/>
            <a:ext cx="11329827" cy="574516"/>
          </a:xfrm>
        </p:spPr>
        <p:txBody>
          <a:bodyPr>
            <a:normAutofit/>
          </a:bodyPr>
          <a:lstStyle/>
          <a:p>
            <a:r>
              <a:rPr lang="en-GB" sz="3600"/>
              <a:t>The end-to-end process : explained</a:t>
            </a:r>
          </a:p>
        </p:txBody>
      </p:sp>
      <p:sp>
        <p:nvSpPr>
          <p:cNvPr id="12" name="TextBox 11">
            <a:extLst>
              <a:ext uri="{FF2B5EF4-FFF2-40B4-BE49-F238E27FC236}">
                <a16:creationId xmlns:a16="http://schemas.microsoft.com/office/drawing/2014/main" id="{5DF4F4A3-DE30-4306-9DC4-5B4A4F7ACA7A}"/>
              </a:ext>
            </a:extLst>
          </p:cNvPr>
          <p:cNvSpPr txBox="1"/>
          <p:nvPr/>
        </p:nvSpPr>
        <p:spPr bwMode="auto">
          <a:xfrm>
            <a:off x="523384" y="1990486"/>
            <a:ext cx="11329827"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GB" sz="1400" b="1" kern="0">
                <a:latin typeface="+mn-lt"/>
                <a:ea typeface="+mn-ea"/>
              </a:rPr>
              <a:t>Responsibility – </a:t>
            </a:r>
            <a:r>
              <a:rPr lang="en-GB" sz="1400" kern="0"/>
              <a:t>Correla on behalf of Xoserve</a:t>
            </a:r>
            <a:br>
              <a:rPr lang="en-GB" sz="1400" b="0" kern="0">
                <a:latin typeface="+mn-lt"/>
                <a:ea typeface="+mn-ea"/>
              </a:rPr>
            </a:br>
            <a:br>
              <a:rPr lang="en-GB" sz="1400" b="0" kern="0">
                <a:latin typeface="+mn-lt"/>
                <a:ea typeface="+mn-ea"/>
              </a:rPr>
            </a:br>
            <a:r>
              <a:rPr lang="en-GB" sz="1400" b="1" kern="0">
                <a:latin typeface="+mn-lt"/>
                <a:ea typeface="+mn-ea"/>
              </a:rPr>
              <a:t>What actually happens = </a:t>
            </a:r>
            <a:r>
              <a:rPr lang="en-GB" sz="1400" kern="0">
                <a:latin typeface="+mn-lt"/>
                <a:ea typeface="+mn-ea"/>
              </a:rPr>
              <a:t>Shippers are invoiced based on </a:t>
            </a:r>
            <a:r>
              <a:rPr lang="en-GB" sz="1400" kern="0"/>
              <a:t>Gemini allocation data</a:t>
            </a:r>
            <a:r>
              <a:rPr lang="en-GB" sz="1400" b="1" kern="0"/>
              <a:t>. </a:t>
            </a:r>
            <a:r>
              <a:rPr lang="en-GB" sz="1400" kern="0"/>
              <a:t>Correla</a:t>
            </a:r>
            <a:r>
              <a:rPr lang="en-GB" sz="1400"/>
              <a:t> issue invoice files via the IX system. These are sent in an industry agreed format as csv files, for example, the Energy Balancing invoice file (BAL) is issued as an .IDB file.</a:t>
            </a:r>
            <a:endParaRPr lang="en-GB" sz="1400" b="0" kern="0">
              <a:latin typeface="+mn-lt"/>
              <a:ea typeface="+mn-ea"/>
            </a:endParaRPr>
          </a:p>
          <a:p>
            <a:pPr>
              <a:spcAft>
                <a:spcPts val="600"/>
              </a:spcAft>
              <a:buClr>
                <a:schemeClr val="tx1"/>
              </a:buClr>
            </a:pPr>
            <a:endParaRPr lang="en-GB" sz="1400" b="1" kern="0"/>
          </a:p>
          <a:p>
            <a:pPr>
              <a:spcAft>
                <a:spcPts val="600"/>
              </a:spcAft>
              <a:buClr>
                <a:schemeClr val="tx1"/>
              </a:buClr>
            </a:pPr>
            <a:r>
              <a:rPr lang="en-GB" sz="1400" b="1" kern="0"/>
              <a:t>Timings and detail = </a:t>
            </a:r>
            <a:r>
              <a:rPr lang="en-GB" sz="1400" kern="0"/>
              <a:t>Energy Balancing </a:t>
            </a:r>
            <a:r>
              <a:rPr lang="en-GB" sz="1400"/>
              <a:t>Invoicing is carried out on the 23rd business day after the calendar month ends. For example, January usage will be invoiced at the beginning of March). The Amendment invoice is issued on the 18</a:t>
            </a:r>
            <a:r>
              <a:rPr lang="en-GB" sz="1400" baseline="30000"/>
              <a:t>th</a:t>
            </a:r>
            <a:r>
              <a:rPr lang="en-GB" sz="1400"/>
              <a:t> business day for the previous month (January usage will be invoiced towards the end of February).</a:t>
            </a:r>
          </a:p>
          <a:p>
            <a:pPr>
              <a:spcAft>
                <a:spcPts val="600"/>
              </a:spcAft>
              <a:buClr>
                <a:schemeClr val="tx1"/>
              </a:buClr>
            </a:pPr>
            <a:endParaRPr kumimoji="0" lang="en-GB" sz="1400" b="0" i="1" u="none" strike="noStrike" kern="1200" cap="none" spc="0" normalizeH="0" baseline="0" noProof="0">
              <a:ln>
                <a:noFill/>
              </a:ln>
              <a:solidFill>
                <a:srgbClr val="4472C4"/>
              </a:solidFill>
              <a:effectLst/>
              <a:uLnTx/>
              <a:uFillTx/>
              <a:latin typeface="Calibri" panose="020F0502020204030204"/>
              <a:ea typeface="+mn-ea"/>
              <a:cs typeface="+mn-cs"/>
            </a:endParaRPr>
          </a:p>
          <a:p>
            <a:pPr>
              <a:spcAft>
                <a:spcPts val="600"/>
              </a:spcAft>
              <a:buClr>
                <a:schemeClr val="tx1"/>
              </a:buClr>
            </a:pPr>
            <a:r>
              <a:rPr lang="en-GB" sz="1400"/>
              <a:t>A comprehensive list of invoice charges and the latest Billing Calendar are available on the Xoserve Website </a:t>
            </a:r>
            <a:r>
              <a:rPr lang="en-GB" sz="1400">
                <a:hlinkClick r:id="rId4"/>
              </a:rPr>
              <a:t>Invoice Information</a:t>
            </a:r>
            <a:endParaRPr lang="en-GB" sz="1400"/>
          </a:p>
          <a:p>
            <a:pPr>
              <a:spcAft>
                <a:spcPts val="600"/>
              </a:spcAft>
              <a:buClr>
                <a:schemeClr val="tx1"/>
              </a:buClr>
            </a:pPr>
            <a:endParaRPr lang="en-GB" sz="1400">
              <a:solidFill>
                <a:schemeClr val="accent3"/>
              </a:solidFill>
            </a:endParaRPr>
          </a:p>
        </p:txBody>
      </p:sp>
      <p:sp>
        <p:nvSpPr>
          <p:cNvPr id="5" name="Rectangle 4">
            <a:extLst>
              <a:ext uri="{FF2B5EF4-FFF2-40B4-BE49-F238E27FC236}">
                <a16:creationId xmlns:a16="http://schemas.microsoft.com/office/drawing/2014/main" id="{AA1BF48E-185B-407F-9848-B525F2488A88}"/>
              </a:ext>
            </a:extLst>
          </p:cNvPr>
          <p:cNvSpPr/>
          <p:nvPr/>
        </p:nvSpPr>
        <p:spPr bwMode="auto">
          <a:xfrm>
            <a:off x="8788617" y="361484"/>
            <a:ext cx="2880000" cy="1368000"/>
          </a:xfrm>
          <a:prstGeom prst="rect">
            <a:avLst/>
          </a:prstGeom>
          <a:solidFill>
            <a:schemeClr val="accent4"/>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kumimoji="0" lang="en-US" sz="2000" b="1" i="0" u="none" strike="noStrike" kern="0" cap="none" spc="0" normalizeH="0" baseline="0" noProof="0">
                <a:ln>
                  <a:noFill/>
                </a:ln>
                <a:solidFill>
                  <a:srgbClr val="FFFFFF"/>
                </a:solidFill>
                <a:effectLst/>
                <a:uLnTx/>
                <a:uFillTx/>
                <a:cs typeface="Helvetica" panose="020B0604020202020204" pitchFamily="34" charset="0"/>
              </a:rPr>
              <a:t>2. </a:t>
            </a:r>
            <a:r>
              <a:rPr lang="en-US" sz="2000" b="1" kern="0">
                <a:solidFill>
                  <a:srgbClr val="FFFFFF"/>
                </a:solidFill>
                <a:cs typeface="Helvetica" panose="020B0604020202020204" pitchFamily="34" charset="0"/>
              </a:rPr>
              <a:t>Invoice</a:t>
            </a:r>
            <a:endParaRPr kumimoji="0" lang="en-US" sz="2000" b="0" i="0" u="none" strike="noStrike" kern="0" cap="none" spc="0" normalizeH="0" baseline="0" noProof="0">
              <a:ln>
                <a:noFill/>
              </a:ln>
              <a:solidFill>
                <a:srgbClr val="00148C"/>
              </a:solidFill>
              <a:effectLst/>
              <a:uLnTx/>
              <a:uFillTx/>
              <a:cs typeface="Helvetica" panose="020B0604020202020204" pitchFamily="34" charset="0"/>
            </a:endParaRPr>
          </a:p>
        </p:txBody>
      </p:sp>
    </p:spTree>
    <p:extLst>
      <p:ext uri="{BB962C8B-B14F-4D97-AF65-F5344CB8AC3E}">
        <p14:creationId xmlns:p14="http://schemas.microsoft.com/office/powerpoint/2010/main" val="239385898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idx="4294967295"/>
          </p:nvPr>
        </p:nvSpPr>
        <p:spPr>
          <a:xfrm>
            <a:off x="430211" y="409122"/>
            <a:ext cx="11329988" cy="574675"/>
          </a:xfrm>
        </p:spPr>
        <p:txBody>
          <a:bodyPr>
            <a:normAutofit/>
          </a:bodyPr>
          <a:lstStyle/>
          <a:p>
            <a:r>
              <a:rPr lang="en-GB" sz="3600" b="1">
                <a:solidFill>
                  <a:srgbClr val="00B2A1"/>
                </a:solidFill>
                <a:ea typeface="+mj-lt"/>
                <a:cs typeface="+mj-lt"/>
              </a:rPr>
              <a:t>Who to contact</a:t>
            </a:r>
            <a:endParaRPr lang="en-US" sz="3600" b="1">
              <a:solidFill>
                <a:srgbClr val="00B2A1"/>
              </a:solidFill>
              <a:ea typeface="+mj-lt"/>
              <a:cs typeface="+mj-lt"/>
            </a:endParaRPr>
          </a:p>
        </p:txBody>
      </p:sp>
      <p:sp>
        <p:nvSpPr>
          <p:cNvPr id="11" name="Rectangle 10">
            <a:extLst>
              <a:ext uri="{FF2B5EF4-FFF2-40B4-BE49-F238E27FC236}">
                <a16:creationId xmlns:a16="http://schemas.microsoft.com/office/drawing/2014/main" id="{14018482-BF0B-40F8-B16D-443F700C63BB}"/>
              </a:ext>
            </a:extLst>
          </p:cNvPr>
          <p:cNvSpPr/>
          <p:nvPr/>
        </p:nvSpPr>
        <p:spPr bwMode="auto">
          <a:xfrm>
            <a:off x="8880199" y="299797"/>
            <a:ext cx="2880000" cy="1368000"/>
          </a:xfrm>
          <a:prstGeom prst="rect">
            <a:avLst/>
          </a:prstGeom>
          <a:solidFill>
            <a:srgbClr val="92D050"/>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kumimoji="0" lang="en-US" sz="2000" b="1" i="0" u="none" strike="noStrike" kern="0" cap="none" spc="0" normalizeH="0" baseline="0" noProof="0">
                <a:ln>
                  <a:noFill/>
                </a:ln>
                <a:solidFill>
                  <a:srgbClr val="FFFFFF"/>
                </a:solidFill>
                <a:effectLst/>
                <a:uLnTx/>
                <a:uFillTx/>
                <a:cs typeface="Helvetica" panose="020B0604020202020204" pitchFamily="34" charset="0"/>
              </a:rPr>
              <a:t>1. </a:t>
            </a:r>
            <a:r>
              <a:rPr lang="en-US" sz="2000" b="1" kern="0">
                <a:solidFill>
                  <a:srgbClr val="FFFFFF"/>
                </a:solidFill>
                <a:cs typeface="Helvetica" panose="020B0604020202020204" pitchFamily="34" charset="0"/>
              </a:rPr>
              <a:t>After the day</a:t>
            </a:r>
            <a:endParaRPr kumimoji="0" lang="en-US" sz="2000" b="0" i="0" u="none" strike="noStrike" kern="0" cap="none" spc="0" normalizeH="0" baseline="0" noProof="0">
              <a:ln>
                <a:noFill/>
              </a:ln>
              <a:solidFill>
                <a:srgbClr val="FFFFFF"/>
              </a:solidFill>
              <a:effectLst/>
              <a:uLnTx/>
              <a:uFillTx/>
              <a:cs typeface="Helvetica" panose="020B0604020202020204" pitchFamily="34" charset="0"/>
            </a:endParaRPr>
          </a:p>
        </p:txBody>
      </p:sp>
      <p:sp>
        <p:nvSpPr>
          <p:cNvPr id="12" name="TextBox 11">
            <a:extLst>
              <a:ext uri="{FF2B5EF4-FFF2-40B4-BE49-F238E27FC236}">
                <a16:creationId xmlns:a16="http://schemas.microsoft.com/office/drawing/2014/main" id="{5DF4F4A3-DE30-4306-9DC4-5B4A4F7ACA7A}"/>
              </a:ext>
            </a:extLst>
          </p:cNvPr>
          <p:cNvSpPr txBox="1"/>
          <p:nvPr/>
        </p:nvSpPr>
        <p:spPr bwMode="auto">
          <a:xfrm>
            <a:off x="431086" y="1890003"/>
            <a:ext cx="11329827"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GB" sz="1400" b="1"/>
              <a:t>Summary</a:t>
            </a:r>
            <a:r>
              <a:rPr lang="en-GB" sz="1400"/>
              <a:t>: </a:t>
            </a:r>
            <a:r>
              <a:rPr lang="en-GB" sz="1400" b="1">
                <a:solidFill>
                  <a:srgbClr val="575756"/>
                </a:solidFill>
              </a:rPr>
              <a:t>Pre &amp; Post Close Out Measurement or Allocation Queries</a:t>
            </a:r>
          </a:p>
          <a:p>
            <a:pPr>
              <a:spcAft>
                <a:spcPts val="600"/>
              </a:spcAft>
              <a:buClr>
                <a:schemeClr val="tx1"/>
              </a:buClr>
            </a:pPr>
            <a:r>
              <a:rPr lang="en-GB" sz="1400"/>
              <a:t>For Exit Sites email - </a:t>
            </a:r>
            <a:r>
              <a:rPr lang="en-GB" sz="1400">
                <a:hlinkClick r:id="rId3" tooltip="mailto:box.uniquesites@nationalgas.com"/>
              </a:rPr>
              <a:t>box.uniquesites@nationalgas.com</a:t>
            </a:r>
            <a:endParaRPr lang="en-GB" sz="1400"/>
          </a:p>
          <a:p>
            <a:pPr>
              <a:spcAft>
                <a:spcPts val="600"/>
              </a:spcAft>
              <a:buClr>
                <a:schemeClr val="tx1"/>
              </a:buClr>
            </a:pPr>
            <a:r>
              <a:rPr lang="en-GB" sz="1400"/>
              <a:t>For Entry Sites email - </a:t>
            </a:r>
            <a:r>
              <a:rPr lang="en-GB" sz="1400">
                <a:hlinkClick r:id="rId4" tooltip="mailto:box.energybalancing@nationalgas.com"/>
              </a:rPr>
              <a:t>box.energybalancing@nationalgas.com</a:t>
            </a:r>
            <a:endParaRPr lang="en-GB" sz="1400"/>
          </a:p>
          <a:p>
            <a:pPr>
              <a:spcAft>
                <a:spcPts val="600"/>
              </a:spcAft>
              <a:buClr>
                <a:schemeClr val="tx1"/>
              </a:buClr>
            </a:pPr>
            <a:endParaRPr lang="en-GB" sz="1400"/>
          </a:p>
          <a:p>
            <a:pPr>
              <a:spcAft>
                <a:spcPts val="600"/>
              </a:spcAft>
              <a:buClr>
                <a:schemeClr val="tx1"/>
              </a:buClr>
            </a:pPr>
            <a:r>
              <a:rPr lang="en-GB" sz="1400" b="1"/>
              <a:t>Summary </a:t>
            </a:r>
            <a:r>
              <a:rPr lang="en-GB" sz="1400"/>
              <a:t>: </a:t>
            </a:r>
            <a:r>
              <a:rPr lang="en-GB" sz="1400" b="1"/>
              <a:t>Pre &amp; Post Close Out EU Nomination Queries </a:t>
            </a:r>
          </a:p>
          <a:p>
            <a:pPr>
              <a:spcAft>
                <a:spcPts val="600"/>
              </a:spcAft>
              <a:buClr>
                <a:schemeClr val="tx1"/>
              </a:buClr>
            </a:pPr>
            <a:r>
              <a:rPr lang="en-GB" sz="1400"/>
              <a:t>Email - </a:t>
            </a:r>
            <a:r>
              <a:rPr lang="en-GB" sz="1400">
                <a:hlinkClick r:id="rId5"/>
              </a:rPr>
              <a:t>box.NTS.EnergyBalance@nationalgas.com</a:t>
            </a:r>
            <a:r>
              <a:rPr lang="en-GB" sz="1400"/>
              <a:t> </a:t>
            </a:r>
            <a:endParaRPr lang="en-GB" sz="1400" b="0" kern="0">
              <a:solidFill>
                <a:schemeClr val="tx1"/>
              </a:solidFill>
            </a:endParaRPr>
          </a:p>
          <a:p>
            <a:pPr>
              <a:spcAft>
                <a:spcPts val="600"/>
              </a:spcAft>
              <a:buClr>
                <a:schemeClr val="tx1"/>
              </a:buClr>
            </a:pPr>
            <a:endParaRPr lang="en-GB" sz="1400" b="0" kern="0">
              <a:solidFill>
                <a:schemeClr val="tx1"/>
              </a:solidFill>
            </a:endParaRPr>
          </a:p>
          <a:p>
            <a:pPr>
              <a:spcAft>
                <a:spcPts val="600"/>
              </a:spcAft>
              <a:buClr>
                <a:schemeClr val="tx1"/>
              </a:buClr>
            </a:pPr>
            <a:endParaRPr lang="en-GB" sz="1400" b="0" kern="0">
              <a:solidFill>
                <a:schemeClr val="tx1"/>
              </a:solidFill>
            </a:endParaRPr>
          </a:p>
          <a:p>
            <a:pPr>
              <a:spcAft>
                <a:spcPts val="600"/>
              </a:spcAft>
              <a:buClr>
                <a:schemeClr val="tx1"/>
              </a:buClr>
            </a:pPr>
            <a:r>
              <a:rPr lang="en-GB" sz="1400" b="1" kern="0"/>
              <a:t>Summary</a:t>
            </a:r>
            <a:r>
              <a:rPr lang="en-GB" sz="1400" kern="0"/>
              <a:t>:</a:t>
            </a:r>
            <a:r>
              <a:rPr lang="en-GB" sz="1400" b="1"/>
              <a:t> Physical Meter Error Queries</a:t>
            </a:r>
          </a:p>
          <a:p>
            <a:pPr>
              <a:spcAft>
                <a:spcPts val="600"/>
              </a:spcAft>
              <a:buClr>
                <a:schemeClr val="tx1"/>
              </a:buClr>
            </a:pPr>
            <a:r>
              <a:rPr lang="en-GB" sz="1400"/>
              <a:t>Email – </a:t>
            </a:r>
            <a:r>
              <a:rPr lang="en-GB" sz="1400">
                <a:hlinkClick r:id="rId6" tooltip="mailto:box.meterassurance@nationalgas.com"/>
              </a:rPr>
              <a:t>box.meterassurance@nationalgas.com</a:t>
            </a:r>
            <a:endParaRPr lang="en-GB" sz="1400"/>
          </a:p>
        </p:txBody>
      </p:sp>
      <p:sp>
        <p:nvSpPr>
          <p:cNvPr id="4" name="TextBox 3">
            <a:extLst>
              <a:ext uri="{FF2B5EF4-FFF2-40B4-BE49-F238E27FC236}">
                <a16:creationId xmlns:a16="http://schemas.microsoft.com/office/drawing/2014/main" id="{CFE54D6C-4764-410C-B2F9-296554F793CE}"/>
              </a:ext>
            </a:extLst>
          </p:cNvPr>
          <p:cNvSpPr txBox="1"/>
          <p:nvPr/>
        </p:nvSpPr>
        <p:spPr bwMode="auto">
          <a:xfrm>
            <a:off x="1858796" y="5443316"/>
            <a:ext cx="86461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1400" b="0" i="1" kern="0">
                <a:latin typeface="+mn-lt"/>
                <a:ea typeface="+mn-ea"/>
              </a:rPr>
              <a:t>Get in touch via email. We’re also happy to arrange video calls. </a:t>
            </a:r>
            <a:r>
              <a:rPr lang="en-GB" sz="1400" i="1" kern="0"/>
              <a:t>J</a:t>
            </a:r>
            <a:r>
              <a:rPr lang="en-GB" sz="1400" b="0" i="1" kern="0">
                <a:latin typeface="+mn-lt"/>
                <a:ea typeface="+mn-ea"/>
              </a:rPr>
              <a:t>ust get in touch and we can contact you via Microsoft Teams.   </a:t>
            </a:r>
          </a:p>
        </p:txBody>
      </p:sp>
      <p:pic>
        <p:nvPicPr>
          <p:cNvPr id="7" name="Picture 6">
            <a:extLst>
              <a:ext uri="{FF2B5EF4-FFF2-40B4-BE49-F238E27FC236}">
                <a16:creationId xmlns:a16="http://schemas.microsoft.com/office/drawing/2014/main" id="{0369E6B7-0762-4488-88D8-29868871CD78}"/>
              </a:ext>
            </a:extLst>
          </p:cNvPr>
          <p:cNvPicPr>
            <a:picLocks noChangeAspect="1"/>
          </p:cNvPicPr>
          <p:nvPr/>
        </p:nvPicPr>
        <p:blipFill>
          <a:blip r:embed="rId7"/>
          <a:stretch>
            <a:fillRect/>
          </a:stretch>
        </p:blipFill>
        <p:spPr>
          <a:xfrm>
            <a:off x="430211" y="5274866"/>
            <a:ext cx="1053199" cy="1053199"/>
          </a:xfrm>
          <a:prstGeom prst="rect">
            <a:avLst/>
          </a:prstGeom>
        </p:spPr>
      </p:pic>
    </p:spTree>
    <p:extLst>
      <p:ext uri="{BB962C8B-B14F-4D97-AF65-F5344CB8AC3E}">
        <p14:creationId xmlns:p14="http://schemas.microsoft.com/office/powerpoint/2010/main" val="364234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702B0B-9F46-44F1-A689-F0DD12913156}"/>
              </a:ext>
            </a:extLst>
          </p:cNvPr>
          <p:cNvSpPr txBox="1"/>
          <p:nvPr/>
        </p:nvSpPr>
        <p:spPr bwMode="auto">
          <a:xfrm>
            <a:off x="544672" y="1528273"/>
            <a:ext cx="11329827"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GB" sz="1400" b="1"/>
              <a:t>For Invoices:</a:t>
            </a:r>
          </a:p>
          <a:p>
            <a:pPr>
              <a:spcAft>
                <a:spcPts val="600"/>
              </a:spcAft>
              <a:buClr>
                <a:schemeClr val="tx1"/>
              </a:buClr>
            </a:pPr>
            <a:endParaRPr lang="en-GB" sz="1400" b="1"/>
          </a:p>
          <a:p>
            <a:pPr>
              <a:spcAft>
                <a:spcPts val="600"/>
              </a:spcAft>
              <a:buClr>
                <a:schemeClr val="tx1"/>
              </a:buClr>
            </a:pPr>
            <a:r>
              <a:rPr lang="en-GB" sz="1400" b="1"/>
              <a:t>Energy Balancing Invoices</a:t>
            </a:r>
          </a:p>
          <a:p>
            <a:pPr>
              <a:spcAft>
                <a:spcPts val="600"/>
              </a:spcAft>
              <a:buClr>
                <a:schemeClr val="tx1"/>
              </a:buClr>
            </a:pPr>
            <a:r>
              <a:rPr lang="en-GB" sz="1400">
                <a:hlinkClick r:id="rId4"/>
              </a:rPr>
              <a:t>ebi.billing@xoserve.com</a:t>
            </a:r>
            <a:endParaRPr lang="en-GB" sz="1400"/>
          </a:p>
          <a:p>
            <a:pPr>
              <a:spcAft>
                <a:spcPts val="600"/>
              </a:spcAft>
              <a:buClr>
                <a:schemeClr val="tx1"/>
              </a:buClr>
            </a:pPr>
            <a:endParaRPr lang="en-GB" sz="1400"/>
          </a:p>
          <a:p>
            <a:pPr>
              <a:spcAft>
                <a:spcPts val="600"/>
              </a:spcAft>
              <a:buClr>
                <a:schemeClr val="tx1"/>
              </a:buClr>
            </a:pPr>
            <a:r>
              <a:rPr lang="en-GB" sz="1400" b="1"/>
              <a:t>Process Owner Contacts:</a:t>
            </a:r>
          </a:p>
          <a:p>
            <a:pPr>
              <a:spcAft>
                <a:spcPts val="600"/>
              </a:spcAft>
              <a:buClr>
                <a:schemeClr val="tx1"/>
              </a:buClr>
            </a:pPr>
            <a:r>
              <a:rPr lang="en-GB" sz="1400"/>
              <a:t>Louise Tulk – </a:t>
            </a:r>
            <a:r>
              <a:rPr lang="en-GB" sz="1400">
                <a:hlinkClick r:id="rId5"/>
              </a:rPr>
              <a:t>louise.tulk@correla.com</a:t>
            </a:r>
            <a:r>
              <a:rPr lang="en-GB" sz="1400"/>
              <a:t> Telephone – </a:t>
            </a:r>
            <a:r>
              <a:rPr lang="en-GB" sz="1400">
                <a:solidFill>
                  <a:srgbClr val="000000"/>
                </a:solidFill>
                <a:effectLst/>
                <a:ea typeface="Calibri" panose="020F0502020204030204" pitchFamily="34" charset="0"/>
                <a:cs typeface="Times New Roman" panose="02020603050405020304" pitchFamily="18" charset="0"/>
              </a:rPr>
              <a:t>03708 080 303</a:t>
            </a:r>
            <a:endParaRPr lang="en-GB" sz="1400">
              <a:effectLst/>
              <a:ea typeface="Calibri" panose="020F0502020204030204" pitchFamily="34" charset="0"/>
              <a:cs typeface="Times New Roman" panose="02020603050405020304" pitchFamily="18" charset="0"/>
            </a:endParaRPr>
          </a:p>
          <a:p>
            <a:pPr>
              <a:spcAft>
                <a:spcPts val="600"/>
              </a:spcAft>
              <a:buClr>
                <a:schemeClr val="tx1"/>
              </a:buClr>
            </a:pPr>
            <a:r>
              <a:rPr lang="en-GB" sz="1400"/>
              <a:t>Sharon Whitehead - </a:t>
            </a:r>
            <a:r>
              <a:rPr lang="en-GB" sz="1400">
                <a:hlinkClick r:id="rId6"/>
              </a:rPr>
              <a:t>Sharon.d.whitehead@correla.com</a:t>
            </a:r>
            <a:r>
              <a:rPr lang="en-GB" sz="1400"/>
              <a:t> Telephone - </a:t>
            </a:r>
            <a:r>
              <a:rPr lang="en-GB" sz="1400">
                <a:solidFill>
                  <a:srgbClr val="000000"/>
                </a:solidFill>
                <a:effectLst/>
                <a:ea typeface="Calibri" panose="020F0502020204030204" pitchFamily="34" charset="0"/>
              </a:rPr>
              <a:t>03708 080 263</a:t>
            </a:r>
          </a:p>
          <a:p>
            <a:pPr>
              <a:spcAft>
                <a:spcPts val="600"/>
              </a:spcAft>
              <a:buClr>
                <a:schemeClr val="tx1"/>
              </a:buClr>
            </a:pPr>
            <a:endParaRPr lang="en-GB" sz="1400" kern="0">
              <a:solidFill>
                <a:srgbClr val="000000"/>
              </a:solidFill>
            </a:endParaRPr>
          </a:p>
          <a:p>
            <a:pPr>
              <a:spcAft>
                <a:spcPts val="600"/>
              </a:spcAft>
              <a:buClr>
                <a:schemeClr val="tx1"/>
              </a:buClr>
            </a:pPr>
            <a:r>
              <a:rPr lang="en-GB" sz="1400" kern="0">
                <a:solidFill>
                  <a:srgbClr val="000000"/>
                </a:solidFill>
                <a:ea typeface="+mn-ea"/>
              </a:rPr>
              <a:t>EBI Team Email Box Account: </a:t>
            </a:r>
            <a:r>
              <a:rPr lang="en-GB" sz="1400" kern="0">
                <a:solidFill>
                  <a:srgbClr val="000000"/>
                </a:solidFill>
                <a:ea typeface="+mn-ea"/>
                <a:hlinkClick r:id="rId4"/>
              </a:rPr>
              <a:t>ebi.billing@xoserve.com</a:t>
            </a:r>
            <a:endParaRPr lang="en-GB" sz="1400" kern="0">
              <a:solidFill>
                <a:srgbClr val="000000"/>
              </a:solidFill>
              <a:ea typeface="+mn-ea"/>
            </a:endParaRPr>
          </a:p>
          <a:p>
            <a:pPr>
              <a:spcAft>
                <a:spcPts val="600"/>
              </a:spcAft>
              <a:buClr>
                <a:schemeClr val="tx1"/>
              </a:buClr>
            </a:pPr>
            <a:endParaRPr lang="en-GB" sz="1400" kern="0">
              <a:solidFill>
                <a:schemeClr val="tx1"/>
              </a:solidFill>
              <a:ea typeface="+mn-ea"/>
            </a:endParaRPr>
          </a:p>
          <a:p>
            <a:pPr>
              <a:spcAft>
                <a:spcPts val="600"/>
              </a:spcAft>
              <a:buClr>
                <a:schemeClr val="tx1"/>
              </a:buClr>
            </a:pPr>
            <a:r>
              <a:rPr lang="en-GB" sz="1400" b="1"/>
              <a:t>Amendment Invoices</a:t>
            </a:r>
          </a:p>
          <a:p>
            <a:pPr>
              <a:spcAft>
                <a:spcPts val="600"/>
              </a:spcAft>
              <a:buClr>
                <a:schemeClr val="tx1"/>
              </a:buClr>
            </a:pPr>
            <a:r>
              <a:rPr lang="en-GB" sz="1400">
                <a:hlinkClick r:id="rId7"/>
              </a:rPr>
              <a:t>recandrbd.billing@xoserve.com</a:t>
            </a:r>
            <a:endParaRPr lang="en-GB" sz="1400"/>
          </a:p>
          <a:p>
            <a:pPr>
              <a:spcAft>
                <a:spcPts val="600"/>
              </a:spcAft>
              <a:buClr>
                <a:schemeClr val="tx1"/>
              </a:buClr>
            </a:pPr>
            <a:endParaRPr lang="en-GB" sz="1400" b="1"/>
          </a:p>
          <a:p>
            <a:pPr>
              <a:spcAft>
                <a:spcPts val="600"/>
              </a:spcAft>
              <a:buClr>
                <a:schemeClr val="tx1"/>
              </a:buClr>
            </a:pPr>
            <a:endParaRPr lang="en-GB" sz="1400" b="0" kern="0">
              <a:solidFill>
                <a:schemeClr val="tx1"/>
              </a:solidFill>
            </a:endParaRPr>
          </a:p>
        </p:txBody>
      </p:sp>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430372" y="397401"/>
            <a:ext cx="11329827" cy="574516"/>
          </a:xfrm>
        </p:spPr>
        <p:txBody>
          <a:bodyPr>
            <a:normAutofit/>
          </a:bodyPr>
          <a:lstStyle/>
          <a:p>
            <a:r>
              <a:rPr lang="en-GB" sz="3600"/>
              <a:t>Who to contact in Correla</a:t>
            </a:r>
          </a:p>
        </p:txBody>
      </p:sp>
      <p:sp>
        <p:nvSpPr>
          <p:cNvPr id="5" name="Rectangle 4">
            <a:extLst>
              <a:ext uri="{FF2B5EF4-FFF2-40B4-BE49-F238E27FC236}">
                <a16:creationId xmlns:a16="http://schemas.microsoft.com/office/drawing/2014/main" id="{AA1BF48E-185B-407F-9848-B525F2488A88}"/>
              </a:ext>
            </a:extLst>
          </p:cNvPr>
          <p:cNvSpPr/>
          <p:nvPr/>
        </p:nvSpPr>
        <p:spPr bwMode="auto">
          <a:xfrm>
            <a:off x="8881200" y="252000"/>
            <a:ext cx="2880000" cy="1368000"/>
          </a:xfrm>
          <a:prstGeom prst="rect">
            <a:avLst/>
          </a:prstGeom>
          <a:solidFill>
            <a:schemeClr val="accent4"/>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kumimoji="0" lang="en-US" sz="2000" b="1" i="0" u="none" strike="noStrike" kern="0" cap="none" spc="0" normalizeH="0" baseline="0" noProof="0">
                <a:ln>
                  <a:noFill/>
                </a:ln>
                <a:solidFill>
                  <a:srgbClr val="FFFFFF"/>
                </a:solidFill>
                <a:effectLst/>
                <a:uLnTx/>
                <a:uFillTx/>
                <a:cs typeface="Helvetica" panose="020B0604020202020204" pitchFamily="34" charset="0"/>
              </a:rPr>
              <a:t>2. </a:t>
            </a:r>
            <a:r>
              <a:rPr lang="en-US" sz="2000" b="1" kern="0">
                <a:solidFill>
                  <a:srgbClr val="FFFFFF"/>
                </a:solidFill>
                <a:cs typeface="Helvetica" panose="020B0604020202020204" pitchFamily="34" charset="0"/>
              </a:rPr>
              <a:t>Invoice</a:t>
            </a:r>
            <a:endParaRPr kumimoji="0" lang="en-US" sz="2000" b="0" i="0" u="none" strike="noStrike" kern="0" cap="none" spc="0" normalizeH="0" baseline="0" noProof="0">
              <a:ln>
                <a:noFill/>
              </a:ln>
              <a:solidFill>
                <a:srgbClr val="00148C"/>
              </a:solidFill>
              <a:effectLst/>
              <a:uLnTx/>
              <a:uFillTx/>
              <a:cs typeface="Helvetica" panose="020B0604020202020204" pitchFamily="34" charset="0"/>
            </a:endParaRPr>
          </a:p>
        </p:txBody>
      </p:sp>
    </p:spTree>
    <p:extLst>
      <p:ext uri="{BB962C8B-B14F-4D97-AF65-F5344CB8AC3E}">
        <p14:creationId xmlns:p14="http://schemas.microsoft.com/office/powerpoint/2010/main" val="134080872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430373" y="356765"/>
            <a:ext cx="11329827" cy="574516"/>
          </a:xfrm>
        </p:spPr>
        <p:txBody>
          <a:bodyPr>
            <a:normAutofit/>
          </a:bodyPr>
          <a:lstStyle/>
          <a:p>
            <a:r>
              <a:rPr lang="en-GB" sz="3600"/>
              <a:t>The end-to-end process : explained</a:t>
            </a:r>
          </a:p>
        </p:txBody>
      </p:sp>
      <p:sp>
        <p:nvSpPr>
          <p:cNvPr id="12" name="TextBox 11">
            <a:extLst>
              <a:ext uri="{FF2B5EF4-FFF2-40B4-BE49-F238E27FC236}">
                <a16:creationId xmlns:a16="http://schemas.microsoft.com/office/drawing/2014/main" id="{5DF4F4A3-DE30-4306-9DC4-5B4A4F7ACA7A}"/>
              </a:ext>
            </a:extLst>
          </p:cNvPr>
          <p:cNvSpPr txBox="1"/>
          <p:nvPr/>
        </p:nvSpPr>
        <p:spPr bwMode="auto">
          <a:xfrm>
            <a:off x="430373" y="1901359"/>
            <a:ext cx="11329827"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GB" sz="1400" b="1" kern="0">
                <a:solidFill>
                  <a:schemeClr val="bg2">
                    <a:lumMod val="10000"/>
                  </a:schemeClr>
                </a:solidFill>
                <a:latin typeface="+mn-lt"/>
                <a:ea typeface="+mn-ea"/>
              </a:rPr>
              <a:t>Responsibility - </a:t>
            </a:r>
            <a:r>
              <a:rPr lang="en-GB" sz="1400" kern="0">
                <a:solidFill>
                  <a:schemeClr val="bg2">
                    <a:lumMod val="10000"/>
                  </a:schemeClr>
                </a:solidFill>
                <a:latin typeface="+mn-lt"/>
                <a:ea typeface="+mn-ea"/>
              </a:rPr>
              <a:t>National Gas Energy Balancing Team</a:t>
            </a:r>
            <a:br>
              <a:rPr lang="en-GB" sz="1400" b="0" kern="0">
                <a:solidFill>
                  <a:schemeClr val="bg2">
                    <a:lumMod val="10000"/>
                  </a:schemeClr>
                </a:solidFill>
              </a:rPr>
            </a:br>
            <a:br>
              <a:rPr lang="en-GB" sz="1400" b="0" kern="0">
                <a:solidFill>
                  <a:schemeClr val="bg2">
                    <a:lumMod val="10000"/>
                  </a:schemeClr>
                </a:solidFill>
              </a:rPr>
            </a:br>
            <a:r>
              <a:rPr lang="en-GB" sz="1400" b="1" kern="0">
                <a:solidFill>
                  <a:schemeClr val="bg2">
                    <a:lumMod val="10000"/>
                  </a:schemeClr>
                </a:solidFill>
                <a:latin typeface="+mn-lt"/>
                <a:ea typeface="+mn-ea"/>
              </a:rPr>
              <a:t>What actually happens - </a:t>
            </a:r>
            <a:r>
              <a:rPr lang="en-GB" sz="1400">
                <a:solidFill>
                  <a:schemeClr val="bg2">
                    <a:lumMod val="10000"/>
                  </a:schemeClr>
                </a:solidFill>
              </a:rPr>
              <a:t>Occasionally there may be circumstances where the allocated quantity in Gemini is incorrect due to a billing, data or metering error. This will cause the incorrect amount to be billed in the original invoice</a:t>
            </a:r>
          </a:p>
          <a:p>
            <a:pPr>
              <a:spcAft>
                <a:spcPts val="600"/>
              </a:spcAft>
              <a:buClr>
                <a:schemeClr val="tx1"/>
              </a:buClr>
            </a:pPr>
            <a:r>
              <a:rPr lang="en-GB" sz="1400">
                <a:solidFill>
                  <a:schemeClr val="bg2">
                    <a:lumMod val="10000"/>
                  </a:schemeClr>
                </a:solidFill>
              </a:rPr>
              <a:t>Depending on the circumstances, a billing adjustment may be required. National Gas will investigate any potential reconciliations and calculate the correct energy which should be allocated to the shipper. </a:t>
            </a:r>
          </a:p>
          <a:p>
            <a:pPr>
              <a:spcAft>
                <a:spcPts val="600"/>
              </a:spcAft>
              <a:buClr>
                <a:schemeClr val="tx1"/>
              </a:buClr>
            </a:pPr>
            <a:r>
              <a:rPr lang="en-GB" sz="1400" i="1">
                <a:solidFill>
                  <a:schemeClr val="bg2">
                    <a:lumMod val="10000"/>
                  </a:schemeClr>
                </a:solidFill>
              </a:rPr>
              <a:t>Note that the allocated figure within Gemini is not updated post close out, this process is currently held offline.</a:t>
            </a:r>
            <a:endParaRPr lang="en-GB" sz="1400">
              <a:solidFill>
                <a:schemeClr val="bg2">
                  <a:lumMod val="10000"/>
                </a:schemeClr>
              </a:solidFill>
            </a:endParaRPr>
          </a:p>
          <a:p>
            <a:pPr>
              <a:spcAft>
                <a:spcPts val="600"/>
              </a:spcAft>
              <a:buClr>
                <a:schemeClr val="tx1"/>
              </a:buClr>
            </a:pPr>
            <a:r>
              <a:rPr lang="en-GB" sz="1400">
                <a:solidFill>
                  <a:schemeClr val="bg2">
                    <a:lumMod val="10000"/>
                  </a:schemeClr>
                </a:solidFill>
              </a:rPr>
              <a:t>Different rules apply to Entry and Exit sites, which are detailed on the following slide</a:t>
            </a:r>
          </a:p>
          <a:p>
            <a:pPr>
              <a:spcAft>
                <a:spcPts val="600"/>
              </a:spcAft>
              <a:buClr>
                <a:schemeClr val="tx1"/>
              </a:buClr>
            </a:pPr>
            <a:endParaRPr lang="en-GB" sz="1400">
              <a:solidFill>
                <a:schemeClr val="bg2">
                  <a:lumMod val="10000"/>
                </a:schemeClr>
              </a:solidFill>
            </a:endParaRPr>
          </a:p>
          <a:p>
            <a:pPr>
              <a:spcAft>
                <a:spcPts val="600"/>
              </a:spcAft>
              <a:buClr>
                <a:schemeClr val="tx1"/>
              </a:buClr>
            </a:pPr>
            <a:r>
              <a:rPr lang="en-GB" sz="1400" b="1" kern="0">
                <a:solidFill>
                  <a:schemeClr val="bg2">
                    <a:lumMod val="10000"/>
                  </a:schemeClr>
                </a:solidFill>
              </a:rPr>
              <a:t>Process - </a:t>
            </a:r>
            <a:r>
              <a:rPr lang="en-GB" sz="1400" kern="0">
                <a:solidFill>
                  <a:schemeClr val="bg2">
                    <a:lumMod val="10000"/>
                  </a:schemeClr>
                </a:solidFill>
              </a:rPr>
              <a:t>If an issue is identified by National Gas or a Shipper, the National Gas Energy Balancing Team will investigate and keep customers updated. The length of time to investigate will depend on the circumstances and information available. However, customers will be advised as the investigation progresses and notified at the stages shown below:</a:t>
            </a:r>
            <a:endParaRPr lang="en-GB" sz="1400">
              <a:solidFill>
                <a:schemeClr val="bg2">
                  <a:lumMod val="10000"/>
                </a:schemeClr>
              </a:solidFill>
            </a:endParaRPr>
          </a:p>
        </p:txBody>
      </p:sp>
      <p:cxnSp>
        <p:nvCxnSpPr>
          <p:cNvPr id="7" name="Straight Connector 6">
            <a:extLst>
              <a:ext uri="{FF2B5EF4-FFF2-40B4-BE49-F238E27FC236}">
                <a16:creationId xmlns:a16="http://schemas.microsoft.com/office/drawing/2014/main" id="{836AD09B-1D6F-4F1E-B4AB-FB400E754A6D}"/>
              </a:ext>
            </a:extLst>
          </p:cNvPr>
          <p:cNvCxnSpPr/>
          <p:nvPr/>
        </p:nvCxnSpPr>
        <p:spPr bwMode="auto">
          <a:xfrm>
            <a:off x="2995688" y="5387887"/>
            <a:ext cx="6185043"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7">
            <a:extLst>
              <a:ext uri="{FF2B5EF4-FFF2-40B4-BE49-F238E27FC236}">
                <a16:creationId xmlns:a16="http://schemas.microsoft.com/office/drawing/2014/main" id="{24BDFBEA-7233-45CF-BAF2-CBCE71625E19}"/>
              </a:ext>
            </a:extLst>
          </p:cNvPr>
          <p:cNvSpPr/>
          <p:nvPr/>
        </p:nvSpPr>
        <p:spPr bwMode="auto">
          <a:xfrm>
            <a:off x="2918575" y="5280730"/>
            <a:ext cx="180000" cy="180000"/>
          </a:xfrm>
          <a:prstGeom prst="ellipse">
            <a:avLst/>
          </a:prstGeom>
          <a:solidFill>
            <a:srgbClr val="0BB49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err="1">
              <a:solidFill>
                <a:schemeClr val="bg1"/>
              </a:solidFill>
              <a:latin typeface="+mn-lt"/>
              <a:cs typeface="Arial"/>
            </a:endParaRPr>
          </a:p>
        </p:txBody>
      </p:sp>
      <p:sp>
        <p:nvSpPr>
          <p:cNvPr id="10" name="Oval 9">
            <a:extLst>
              <a:ext uri="{FF2B5EF4-FFF2-40B4-BE49-F238E27FC236}">
                <a16:creationId xmlns:a16="http://schemas.microsoft.com/office/drawing/2014/main" id="{C9C958C1-1D08-451A-82CF-A18840B54341}"/>
              </a:ext>
            </a:extLst>
          </p:cNvPr>
          <p:cNvSpPr/>
          <p:nvPr/>
        </p:nvSpPr>
        <p:spPr bwMode="auto">
          <a:xfrm>
            <a:off x="5984462" y="5298305"/>
            <a:ext cx="180000" cy="180000"/>
          </a:xfrm>
          <a:prstGeom prst="ellipse">
            <a:avLst/>
          </a:prstGeom>
          <a:solidFill>
            <a:srgbClr val="0BB49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err="1">
              <a:solidFill>
                <a:schemeClr val="bg1"/>
              </a:solidFill>
              <a:latin typeface="+mn-lt"/>
              <a:cs typeface="Arial"/>
            </a:endParaRPr>
          </a:p>
        </p:txBody>
      </p:sp>
      <p:sp>
        <p:nvSpPr>
          <p:cNvPr id="13" name="Oval 12">
            <a:extLst>
              <a:ext uri="{FF2B5EF4-FFF2-40B4-BE49-F238E27FC236}">
                <a16:creationId xmlns:a16="http://schemas.microsoft.com/office/drawing/2014/main" id="{0337C7FB-D720-4949-A3C2-FFFC4E594903}"/>
              </a:ext>
            </a:extLst>
          </p:cNvPr>
          <p:cNvSpPr/>
          <p:nvPr/>
        </p:nvSpPr>
        <p:spPr bwMode="auto">
          <a:xfrm>
            <a:off x="9050349" y="5320457"/>
            <a:ext cx="180000" cy="180000"/>
          </a:xfrm>
          <a:prstGeom prst="ellipse">
            <a:avLst/>
          </a:prstGeom>
          <a:solidFill>
            <a:srgbClr val="0BB49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err="1">
              <a:solidFill>
                <a:schemeClr val="bg1"/>
              </a:solidFill>
              <a:latin typeface="+mn-lt"/>
              <a:cs typeface="Arial"/>
            </a:endParaRPr>
          </a:p>
        </p:txBody>
      </p:sp>
      <p:sp>
        <p:nvSpPr>
          <p:cNvPr id="9" name="TextBox 8">
            <a:extLst>
              <a:ext uri="{FF2B5EF4-FFF2-40B4-BE49-F238E27FC236}">
                <a16:creationId xmlns:a16="http://schemas.microsoft.com/office/drawing/2014/main" id="{FA7D7994-3898-4166-B307-2248440A8163}"/>
              </a:ext>
            </a:extLst>
          </p:cNvPr>
          <p:cNvSpPr txBox="1"/>
          <p:nvPr/>
        </p:nvSpPr>
        <p:spPr bwMode="auto">
          <a:xfrm>
            <a:off x="2422558" y="5671180"/>
            <a:ext cx="1292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1000" b="0" kern="0">
                <a:latin typeface="+mn-lt"/>
                <a:ea typeface="+mn-ea"/>
              </a:rPr>
              <a:t>Acknowledgement &amp; estimation of time to complete</a:t>
            </a:r>
          </a:p>
        </p:txBody>
      </p:sp>
      <p:sp>
        <p:nvSpPr>
          <p:cNvPr id="15" name="TextBox 14">
            <a:extLst>
              <a:ext uri="{FF2B5EF4-FFF2-40B4-BE49-F238E27FC236}">
                <a16:creationId xmlns:a16="http://schemas.microsoft.com/office/drawing/2014/main" id="{761F9B2E-EF7D-4883-A559-B274526C2BEF}"/>
              </a:ext>
            </a:extLst>
          </p:cNvPr>
          <p:cNvSpPr txBox="1"/>
          <p:nvPr/>
        </p:nvSpPr>
        <p:spPr bwMode="auto">
          <a:xfrm>
            <a:off x="5449123" y="5671180"/>
            <a:ext cx="129232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000" kern="0"/>
              <a:t>Agreement of r</a:t>
            </a:r>
            <a:r>
              <a:rPr lang="en-GB" sz="1000" b="0" kern="0">
                <a:latin typeface="+mn-lt"/>
                <a:ea typeface="+mn-ea"/>
              </a:rPr>
              <a:t>evised energy values &amp; expected time to complete &amp; sign off</a:t>
            </a:r>
          </a:p>
        </p:txBody>
      </p:sp>
      <p:sp>
        <p:nvSpPr>
          <p:cNvPr id="17" name="TextBox 16">
            <a:extLst>
              <a:ext uri="{FF2B5EF4-FFF2-40B4-BE49-F238E27FC236}">
                <a16:creationId xmlns:a16="http://schemas.microsoft.com/office/drawing/2014/main" id="{0DD44E6F-2A92-42D8-95D6-58340269E4D6}"/>
              </a:ext>
            </a:extLst>
          </p:cNvPr>
          <p:cNvSpPr txBox="1"/>
          <p:nvPr/>
        </p:nvSpPr>
        <p:spPr bwMode="auto">
          <a:xfrm>
            <a:off x="8638471" y="5671180"/>
            <a:ext cx="10845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000" kern="0">
                <a:solidFill>
                  <a:schemeClr val="bg2">
                    <a:lumMod val="10000"/>
                  </a:schemeClr>
                </a:solidFill>
              </a:rPr>
              <a:t>Sent to Correla for processing </a:t>
            </a:r>
            <a:endParaRPr lang="en-GB" sz="1000" b="0" strike="sngStrike" kern="0">
              <a:solidFill>
                <a:schemeClr val="bg2">
                  <a:lumMod val="10000"/>
                </a:schemeClr>
              </a:solidFill>
            </a:endParaRPr>
          </a:p>
        </p:txBody>
      </p:sp>
      <p:sp>
        <p:nvSpPr>
          <p:cNvPr id="18" name="Rectangle 17">
            <a:extLst>
              <a:ext uri="{FF2B5EF4-FFF2-40B4-BE49-F238E27FC236}">
                <a16:creationId xmlns:a16="http://schemas.microsoft.com/office/drawing/2014/main" id="{03796A4C-BF51-4D71-9A61-7B5B3266F3F0}"/>
              </a:ext>
            </a:extLst>
          </p:cNvPr>
          <p:cNvSpPr/>
          <p:nvPr/>
        </p:nvSpPr>
        <p:spPr bwMode="auto">
          <a:xfrm>
            <a:off x="8881200" y="252000"/>
            <a:ext cx="2880000" cy="1368000"/>
          </a:xfrm>
          <a:prstGeom prst="rect">
            <a:avLst/>
          </a:prstGeom>
          <a:solidFill>
            <a:schemeClr val="accent6"/>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lang="en-US" sz="2000" b="1" kern="0">
                <a:solidFill>
                  <a:srgbClr val="FFFFFF"/>
                </a:solidFill>
                <a:cs typeface="Helvetica" panose="020B0604020202020204" pitchFamily="34" charset="0"/>
              </a:rPr>
              <a:t>3</a:t>
            </a:r>
            <a:r>
              <a:rPr kumimoji="0" lang="en-US" sz="2000" b="1" i="0" u="none" strike="noStrike" kern="0" cap="none" spc="0" normalizeH="0" baseline="0" noProof="0">
                <a:ln>
                  <a:noFill/>
                </a:ln>
                <a:solidFill>
                  <a:srgbClr val="FFFFFF"/>
                </a:solidFill>
                <a:effectLst/>
                <a:uLnTx/>
                <a:uFillTx/>
                <a:cs typeface="Helvetica" panose="020B0604020202020204" pitchFamily="34" charset="0"/>
              </a:rPr>
              <a:t>. </a:t>
            </a:r>
            <a:r>
              <a:rPr lang="en-US" sz="2000" b="1" kern="0">
                <a:solidFill>
                  <a:srgbClr val="FFFFFF"/>
                </a:solidFill>
                <a:cs typeface="Helvetica" panose="020B0604020202020204" pitchFamily="34" charset="0"/>
              </a:rPr>
              <a:t>Investigation</a:t>
            </a:r>
            <a:endParaRPr kumimoji="0" lang="en-US" sz="2000" b="0" i="0" u="none" strike="noStrike" kern="0" cap="none" spc="0" normalizeH="0" baseline="0" noProof="0">
              <a:ln>
                <a:noFill/>
              </a:ln>
              <a:solidFill>
                <a:srgbClr val="FFFFFF"/>
              </a:solidFill>
              <a:effectLst/>
              <a:uLnTx/>
              <a:uFillTx/>
              <a:cs typeface="Helvetica" panose="020B0604020202020204" pitchFamily="34" charset="0"/>
            </a:endParaRPr>
          </a:p>
        </p:txBody>
      </p:sp>
    </p:spTree>
    <p:extLst>
      <p:ext uri="{BB962C8B-B14F-4D97-AF65-F5344CB8AC3E}">
        <p14:creationId xmlns:p14="http://schemas.microsoft.com/office/powerpoint/2010/main" val="59908240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430372" y="395592"/>
            <a:ext cx="11329827" cy="574516"/>
          </a:xfrm>
        </p:spPr>
        <p:txBody>
          <a:bodyPr>
            <a:normAutofit fontScale="90000"/>
          </a:bodyPr>
          <a:lstStyle/>
          <a:p>
            <a:r>
              <a:rPr lang="en-GB"/>
              <a:t>The end to end process explained:</a:t>
            </a:r>
            <a:br>
              <a:rPr lang="en-GB"/>
            </a:br>
            <a:r>
              <a:rPr lang="en-GB"/>
              <a:t>Reconciliations &amp; Adjustments</a:t>
            </a:r>
          </a:p>
        </p:txBody>
      </p:sp>
      <p:sp>
        <p:nvSpPr>
          <p:cNvPr id="12" name="TextBox 11">
            <a:extLst>
              <a:ext uri="{FF2B5EF4-FFF2-40B4-BE49-F238E27FC236}">
                <a16:creationId xmlns:a16="http://schemas.microsoft.com/office/drawing/2014/main" id="{5DF4F4A3-DE30-4306-9DC4-5B4A4F7ACA7A}"/>
              </a:ext>
            </a:extLst>
          </p:cNvPr>
          <p:cNvSpPr txBox="1"/>
          <p:nvPr/>
        </p:nvSpPr>
        <p:spPr bwMode="auto">
          <a:xfrm>
            <a:off x="293925" y="1763360"/>
            <a:ext cx="1160272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1200"/>
              </a:spcAft>
              <a:buClr>
                <a:schemeClr val="tx1"/>
              </a:buClr>
            </a:pPr>
            <a:r>
              <a:rPr lang="en-GB" sz="1400" kern="0">
                <a:solidFill>
                  <a:schemeClr val="bg2">
                    <a:lumMod val="10000"/>
                  </a:schemeClr>
                </a:solidFill>
              </a:rPr>
              <a:t>For full details please refer to the UNC. The information below is for guidance only.</a:t>
            </a:r>
          </a:p>
          <a:p>
            <a:pPr>
              <a:spcAft>
                <a:spcPts val="600"/>
              </a:spcAft>
              <a:buClr>
                <a:schemeClr val="tx1"/>
              </a:buClr>
            </a:pPr>
            <a:r>
              <a:rPr lang="en-GB" sz="1400" i="1">
                <a:solidFill>
                  <a:schemeClr val="bg2">
                    <a:lumMod val="10000"/>
                  </a:schemeClr>
                </a:solidFill>
              </a:rPr>
              <a:t>UNC TPD Section E (Daily Quantities, Imbalances and Reconciliation): </a:t>
            </a:r>
            <a:r>
              <a:rPr lang="en-GB" sz="1400">
                <a:solidFill>
                  <a:schemeClr val="bg2">
                    <a:lumMod val="10000"/>
                  </a:schemeClr>
                </a:solidFill>
              </a:rPr>
              <a:t>Section E defines Reconciliations as applicable only to </a:t>
            </a:r>
            <a:r>
              <a:rPr lang="en-GB" sz="1400" b="1">
                <a:solidFill>
                  <a:schemeClr val="bg2">
                    <a:lumMod val="10000"/>
                  </a:schemeClr>
                </a:solidFill>
              </a:rPr>
              <a:t>System Exit Point </a:t>
            </a:r>
            <a:r>
              <a:rPr lang="en-GB" sz="1400">
                <a:solidFill>
                  <a:schemeClr val="bg2">
                    <a:lumMod val="10000"/>
                  </a:schemeClr>
                </a:solidFill>
              </a:rPr>
              <a:t>meter readings (adjusting the corrected reading and the previous reading)   </a:t>
            </a:r>
          </a:p>
          <a:p>
            <a:pPr>
              <a:spcAft>
                <a:spcPts val="600"/>
              </a:spcAft>
              <a:buClr>
                <a:schemeClr val="tx1"/>
              </a:buClr>
            </a:pPr>
            <a:r>
              <a:rPr lang="en-GB" sz="1400" i="1">
                <a:solidFill>
                  <a:schemeClr val="bg2">
                    <a:lumMod val="10000"/>
                  </a:schemeClr>
                </a:solidFill>
              </a:rPr>
              <a:t>Section S (Invoices &amp; Payment</a:t>
            </a:r>
            <a:r>
              <a:rPr lang="en-GB" sz="1400">
                <a:solidFill>
                  <a:schemeClr val="bg2">
                    <a:lumMod val="10000"/>
                  </a:schemeClr>
                </a:solidFill>
              </a:rPr>
              <a:t>) Section 1.4.4 indicates that no value can be reconciled/adjusted after the Code Cut Off Date. This translates to 3 full financial years </a:t>
            </a:r>
            <a:r>
              <a:rPr lang="en-GB" sz="1400" i="1">
                <a:solidFill>
                  <a:schemeClr val="bg2">
                    <a:lumMod val="10000"/>
                  </a:schemeClr>
                </a:solidFill>
              </a:rPr>
              <a:t>(UNC General Terms Section C- Interpretation)</a:t>
            </a:r>
            <a:r>
              <a:rPr lang="en-GB" sz="1400">
                <a:solidFill>
                  <a:schemeClr val="bg2">
                    <a:lumMod val="10000"/>
                  </a:schemeClr>
                </a:solidFill>
              </a:rPr>
              <a:t>.</a:t>
            </a:r>
          </a:p>
          <a:p>
            <a:pPr>
              <a:spcAft>
                <a:spcPts val="600"/>
              </a:spcAft>
              <a:buClr>
                <a:schemeClr val="tx1"/>
              </a:buClr>
            </a:pPr>
            <a:endParaRPr lang="en-GB" sz="1400"/>
          </a:p>
        </p:txBody>
      </p:sp>
      <p:sp>
        <p:nvSpPr>
          <p:cNvPr id="7" name="TextBox 6">
            <a:extLst>
              <a:ext uri="{FF2B5EF4-FFF2-40B4-BE49-F238E27FC236}">
                <a16:creationId xmlns:a16="http://schemas.microsoft.com/office/drawing/2014/main" id="{BD8AF5AA-D760-4145-B626-713FB45EC34A}"/>
              </a:ext>
            </a:extLst>
          </p:cNvPr>
          <p:cNvSpPr txBox="1"/>
          <p:nvPr/>
        </p:nvSpPr>
        <p:spPr bwMode="auto">
          <a:xfrm>
            <a:off x="293925" y="4551919"/>
            <a:ext cx="1160272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GB" sz="1400" i="1" kern="0">
                <a:solidFill>
                  <a:schemeClr val="bg2">
                    <a:lumMod val="10000"/>
                  </a:schemeClr>
                </a:solidFill>
              </a:rPr>
              <a:t>UNC TPD Section S 1.8 – (Invoice Adjustment). </a:t>
            </a:r>
            <a:r>
              <a:rPr lang="en-GB" sz="1400" kern="0">
                <a:solidFill>
                  <a:schemeClr val="bg2">
                    <a:lumMod val="10000"/>
                  </a:schemeClr>
                </a:solidFill>
              </a:rPr>
              <a:t>This section details the circumstances in which an adjustment can be issued due to an incorrectly stated invoice amount. National Gas will apply the provisions of this section to anything outside UNC Section E, such as NTS </a:t>
            </a:r>
            <a:r>
              <a:rPr lang="en-GB" sz="1400" b="1" kern="0">
                <a:solidFill>
                  <a:schemeClr val="bg2">
                    <a:lumMod val="10000"/>
                  </a:schemeClr>
                </a:solidFill>
              </a:rPr>
              <a:t>Entry Points</a:t>
            </a:r>
            <a:r>
              <a:rPr lang="en-GB" sz="1400" kern="0">
                <a:solidFill>
                  <a:schemeClr val="bg2">
                    <a:lumMod val="10000"/>
                  </a:schemeClr>
                </a:solidFill>
              </a:rPr>
              <a:t>. </a:t>
            </a:r>
          </a:p>
          <a:p>
            <a:r>
              <a:rPr lang="en-GB" sz="1400" kern="0">
                <a:solidFill>
                  <a:schemeClr val="bg2">
                    <a:lumMod val="10000"/>
                  </a:schemeClr>
                </a:solidFill>
              </a:rPr>
              <a:t>Section S1.8.2 indicates that the cut off period for adjustments is 18 months from the original invoice. </a:t>
            </a:r>
            <a:r>
              <a:rPr lang="en-GB" sz="1400">
                <a:solidFill>
                  <a:schemeClr val="bg2">
                    <a:lumMod val="10000"/>
                  </a:schemeClr>
                </a:solidFill>
              </a:rPr>
              <a:t>This means that National Gas should notify shippers of an incorrect invoice (detailing the invoice number and incorrect allocations) or shippers should query incorrect allocations within 18 months of receiving the original invoice or else the incorrect invoice cannot be amended.</a:t>
            </a:r>
          </a:p>
          <a:p>
            <a:endParaRPr lang="en-GB" sz="1400">
              <a:solidFill>
                <a:schemeClr val="bg2">
                  <a:lumMod val="10000"/>
                </a:schemeClr>
              </a:solidFill>
            </a:endParaRPr>
          </a:p>
          <a:p>
            <a:pPr>
              <a:spcAft>
                <a:spcPts val="600"/>
              </a:spcAft>
              <a:buClr>
                <a:schemeClr val="tx1"/>
              </a:buClr>
            </a:pPr>
            <a:r>
              <a:rPr lang="en-GB" sz="1400" kern="0">
                <a:solidFill>
                  <a:schemeClr val="bg2">
                    <a:lumMod val="10000"/>
                  </a:schemeClr>
                </a:solidFill>
              </a:rPr>
              <a:t>The applicable rules for different site types are listed with the </a:t>
            </a:r>
            <a:r>
              <a:rPr lang="en-GB" sz="1400" kern="0">
                <a:solidFill>
                  <a:schemeClr val="bg2">
                    <a:lumMod val="10000"/>
                  </a:schemeClr>
                </a:solidFill>
                <a:hlinkClick r:id="rId4" action="ppaction://hlinksldjump"/>
              </a:rPr>
              <a:t>Appendix</a:t>
            </a:r>
            <a:endParaRPr lang="en-GB" sz="1400" kern="0">
              <a:solidFill>
                <a:schemeClr val="bg2">
                  <a:lumMod val="10000"/>
                </a:schemeClr>
              </a:solidFill>
            </a:endParaRPr>
          </a:p>
        </p:txBody>
      </p:sp>
      <p:sp>
        <p:nvSpPr>
          <p:cNvPr id="9" name="Rectangle 8">
            <a:extLst>
              <a:ext uri="{FF2B5EF4-FFF2-40B4-BE49-F238E27FC236}">
                <a16:creationId xmlns:a16="http://schemas.microsoft.com/office/drawing/2014/main" id="{4AAA1CFB-3458-436B-9C75-00F5A50900F4}"/>
              </a:ext>
            </a:extLst>
          </p:cNvPr>
          <p:cNvSpPr/>
          <p:nvPr/>
        </p:nvSpPr>
        <p:spPr bwMode="auto">
          <a:xfrm>
            <a:off x="8880199" y="341555"/>
            <a:ext cx="2880000" cy="1368000"/>
          </a:xfrm>
          <a:prstGeom prst="rect">
            <a:avLst/>
          </a:prstGeom>
          <a:solidFill>
            <a:schemeClr val="accent6"/>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lang="en-US" sz="2000" b="1" kern="0">
                <a:solidFill>
                  <a:srgbClr val="FFFFFF"/>
                </a:solidFill>
                <a:cs typeface="Helvetica" panose="020B0604020202020204" pitchFamily="34" charset="0"/>
              </a:rPr>
              <a:t>3</a:t>
            </a:r>
            <a:r>
              <a:rPr kumimoji="0" lang="en-US" sz="2000" b="1" i="0" u="none" strike="noStrike" kern="0" cap="none" spc="0" normalizeH="0" baseline="0" noProof="0">
                <a:ln>
                  <a:noFill/>
                </a:ln>
                <a:solidFill>
                  <a:srgbClr val="FFFFFF"/>
                </a:solidFill>
                <a:effectLst/>
                <a:uLnTx/>
                <a:uFillTx/>
                <a:cs typeface="Helvetica" panose="020B0604020202020204" pitchFamily="34" charset="0"/>
              </a:rPr>
              <a:t>. </a:t>
            </a:r>
            <a:r>
              <a:rPr lang="en-US" sz="2000" b="1" kern="0">
                <a:solidFill>
                  <a:srgbClr val="FFFFFF"/>
                </a:solidFill>
                <a:cs typeface="Helvetica" panose="020B0604020202020204" pitchFamily="34" charset="0"/>
              </a:rPr>
              <a:t>Investigation</a:t>
            </a:r>
            <a:endParaRPr kumimoji="0" lang="en-US" sz="2000" b="0" i="0" u="none" strike="noStrike" kern="0" cap="none" spc="0" normalizeH="0" baseline="0" noProof="0">
              <a:ln>
                <a:noFill/>
              </a:ln>
              <a:solidFill>
                <a:srgbClr val="FFFFFF"/>
              </a:solidFill>
              <a:effectLst/>
              <a:uLnTx/>
              <a:uFillTx/>
              <a:cs typeface="Helvetica" panose="020B0604020202020204" pitchFamily="34" charset="0"/>
            </a:endParaRPr>
          </a:p>
        </p:txBody>
      </p:sp>
      <p:graphicFrame>
        <p:nvGraphicFramePr>
          <p:cNvPr id="4" name="Table 3">
            <a:extLst>
              <a:ext uri="{FF2B5EF4-FFF2-40B4-BE49-F238E27FC236}">
                <a16:creationId xmlns:a16="http://schemas.microsoft.com/office/drawing/2014/main" id="{17CC9F00-725A-6785-03F7-1D483230A0DD}"/>
              </a:ext>
            </a:extLst>
          </p:cNvPr>
          <p:cNvGraphicFramePr>
            <a:graphicFrameLocks noGrp="1"/>
          </p:cNvGraphicFramePr>
          <p:nvPr>
            <p:extLst>
              <p:ext uri="{D42A27DB-BD31-4B8C-83A1-F6EECF244321}">
                <p14:modId xmlns:p14="http://schemas.microsoft.com/office/powerpoint/2010/main" val="4019664131"/>
              </p:ext>
            </p:extLst>
          </p:nvPr>
        </p:nvGraphicFramePr>
        <p:xfrm>
          <a:off x="293925" y="3211767"/>
          <a:ext cx="8109421" cy="1232541"/>
        </p:xfrm>
        <a:graphic>
          <a:graphicData uri="http://schemas.openxmlformats.org/drawingml/2006/table">
            <a:tbl>
              <a:tblPr/>
              <a:tblGrid>
                <a:gridCol w="2218520">
                  <a:extLst>
                    <a:ext uri="{9D8B030D-6E8A-4147-A177-3AD203B41FA5}">
                      <a16:colId xmlns:a16="http://schemas.microsoft.com/office/drawing/2014/main" val="2035552866"/>
                    </a:ext>
                  </a:extLst>
                </a:gridCol>
                <a:gridCol w="2671279">
                  <a:extLst>
                    <a:ext uri="{9D8B030D-6E8A-4147-A177-3AD203B41FA5}">
                      <a16:colId xmlns:a16="http://schemas.microsoft.com/office/drawing/2014/main" val="1230064036"/>
                    </a:ext>
                  </a:extLst>
                </a:gridCol>
                <a:gridCol w="3219622">
                  <a:extLst>
                    <a:ext uri="{9D8B030D-6E8A-4147-A177-3AD203B41FA5}">
                      <a16:colId xmlns:a16="http://schemas.microsoft.com/office/drawing/2014/main" val="2761540560"/>
                    </a:ext>
                  </a:extLst>
                </a:gridCol>
              </a:tblGrid>
              <a:tr h="267528">
                <a:tc gridSpan="2">
                  <a:txBody>
                    <a:bodyPr/>
                    <a:lstStyle/>
                    <a:p>
                      <a:pPr algn="ctr" fontAlgn="ctr"/>
                      <a:r>
                        <a:rPr lang="en-GB" sz="1000" b="1" i="0" u="none" strike="noStrike">
                          <a:effectLst/>
                          <a:latin typeface="Arial"/>
                        </a:rPr>
                        <a:t>CURRENT FINANCIAL YEAR </a:t>
                      </a:r>
                      <a:endParaRPr lang="en-GB" sz="1000" b="1"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GB"/>
                    </a:p>
                  </a:txBody>
                  <a:tcPr/>
                </a:tc>
                <a:tc>
                  <a:txBody>
                    <a:bodyPr/>
                    <a:lstStyle/>
                    <a:p>
                      <a:pPr algn="ctr" fontAlgn="ctr"/>
                      <a:r>
                        <a:rPr lang="en-GB" sz="1000" b="1" i="0" u="none" strike="noStrike">
                          <a:solidFill>
                            <a:schemeClr val="bg1"/>
                          </a:solidFill>
                          <a:effectLst/>
                          <a:latin typeface="Arial"/>
                        </a:rPr>
                        <a:t>CAN RECONCILE BACK TO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781946789"/>
                  </a:ext>
                </a:extLst>
              </a:tr>
              <a:tr h="162428">
                <a:tc>
                  <a:txBody>
                    <a:bodyPr/>
                    <a:lstStyle/>
                    <a:p>
                      <a:pPr algn="ctr" fontAlgn="ctr"/>
                      <a:r>
                        <a:rPr lang="en-GB" sz="1000" b="0" i="0" u="none" strike="noStrike">
                          <a:effectLst/>
                          <a:latin typeface="Arial" panose="020B0604020202020204" pitchFamily="34" charset="0"/>
                        </a:rPr>
                        <a:t>From 01/04/23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effectLst/>
                          <a:latin typeface="Arial" panose="020B0604020202020204" pitchFamily="34" charset="0"/>
                        </a:rPr>
                        <a:t>Up To 31/03/24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effectLst/>
                          <a:latin typeface="Arial" panose="020B0604020202020204" pitchFamily="34" charset="0"/>
                        </a:rPr>
                        <a:t>01/04/2020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687216"/>
                  </a:ext>
                </a:extLst>
              </a:tr>
              <a:tr h="162428">
                <a:tc>
                  <a:txBody>
                    <a:bodyPr/>
                    <a:lstStyle/>
                    <a:p>
                      <a:pPr algn="ctr" fontAlgn="ctr"/>
                      <a:r>
                        <a:rPr lang="en-GB" sz="1000" b="0" i="0" u="none" strike="noStrike">
                          <a:effectLst/>
                          <a:latin typeface="Arial" panose="020B0604020202020204" pitchFamily="34" charset="0"/>
                        </a:rPr>
                        <a:t>From 01/04/24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effectLst/>
                          <a:latin typeface="Arial" panose="020B0604020202020204" pitchFamily="34" charset="0"/>
                        </a:rPr>
                        <a:t>Up To 31/03/25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effectLst/>
                          <a:latin typeface="Arial" panose="020B0604020202020204" pitchFamily="34" charset="0"/>
                        </a:rPr>
                        <a:t>01/04/2021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517002"/>
                  </a:ext>
                </a:extLst>
              </a:tr>
              <a:tr h="152873">
                <a:tc>
                  <a:txBody>
                    <a:bodyPr/>
                    <a:lstStyle/>
                    <a:p>
                      <a:pPr algn="ctr" fontAlgn="ctr"/>
                      <a:r>
                        <a:rPr lang="en-GB" sz="1000" b="0" i="0" u="none" strike="noStrike">
                          <a:effectLst/>
                          <a:latin typeface="Arial" panose="020B0604020202020204" pitchFamily="34" charset="0"/>
                        </a:rPr>
                        <a:t>From 01/04/25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effectLst/>
                          <a:latin typeface="Arial" panose="020B0604020202020204" pitchFamily="34" charset="0"/>
                        </a:rPr>
                        <a:t>Up To 31/03/26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effectLst/>
                          <a:latin typeface="Arial" panose="020B0604020202020204" pitchFamily="34" charset="0"/>
                        </a:rPr>
                        <a:t>01/04/2022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390429"/>
                  </a:ext>
                </a:extLst>
              </a:tr>
              <a:tr h="162428">
                <a:tc>
                  <a:txBody>
                    <a:bodyPr/>
                    <a:lstStyle/>
                    <a:p>
                      <a:pPr algn="ctr" fontAlgn="ctr"/>
                      <a:r>
                        <a:rPr lang="en-GB" sz="1000" b="0" i="0" u="none" strike="noStrike">
                          <a:effectLst/>
                          <a:latin typeface="Arial" panose="020B0604020202020204" pitchFamily="34" charset="0"/>
                        </a:rPr>
                        <a:t>From 01/04/26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effectLst/>
                          <a:latin typeface="Arial" panose="020B0604020202020204" pitchFamily="34" charset="0"/>
                        </a:rPr>
                        <a:t>Up To 31/03/27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effectLst/>
                          <a:latin typeface="Arial" panose="020B0604020202020204" pitchFamily="34" charset="0"/>
                        </a:rPr>
                        <a:t>01/04/2023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4504506"/>
                  </a:ext>
                </a:extLst>
              </a:tr>
              <a:tr h="162428">
                <a:tc>
                  <a:txBody>
                    <a:bodyPr/>
                    <a:lstStyle/>
                    <a:p>
                      <a:pPr algn="ctr" fontAlgn="ctr"/>
                      <a:r>
                        <a:rPr lang="en-GB" sz="1000" b="0" i="0" u="none" strike="noStrike">
                          <a:effectLst/>
                          <a:latin typeface="Arial" panose="020B0604020202020204" pitchFamily="34" charset="0"/>
                        </a:rPr>
                        <a:t>From 01/04/27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effectLst/>
                          <a:latin typeface="Arial" panose="020B0604020202020204" pitchFamily="34" charset="0"/>
                        </a:rPr>
                        <a:t>Up To 31/03/28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effectLst/>
                          <a:latin typeface="Arial" panose="020B0604020202020204" pitchFamily="34" charset="0"/>
                        </a:rPr>
                        <a:t>01/04/2024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662914"/>
                  </a:ext>
                </a:extLst>
              </a:tr>
              <a:tr h="162428">
                <a:tc>
                  <a:txBody>
                    <a:bodyPr/>
                    <a:lstStyle/>
                    <a:p>
                      <a:pPr algn="ctr" fontAlgn="ctr"/>
                      <a:r>
                        <a:rPr lang="en-GB" sz="1000" b="0" i="0" u="none" strike="noStrike">
                          <a:effectLst/>
                          <a:latin typeface="Arial" panose="020B0604020202020204" pitchFamily="34" charset="0"/>
                        </a:rPr>
                        <a:t>From 01/04/28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effectLst/>
                          <a:latin typeface="Arial" panose="020B0604020202020204" pitchFamily="34" charset="0"/>
                        </a:rPr>
                        <a:t>Up To 31/03/29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effectLst/>
                          <a:latin typeface="Arial" panose="020B0604020202020204" pitchFamily="34" charset="0"/>
                        </a:rPr>
                        <a:t>01/04/2025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74215"/>
                  </a:ext>
                </a:extLst>
              </a:tr>
            </a:tbl>
          </a:graphicData>
        </a:graphic>
      </p:graphicFrame>
    </p:spTree>
    <p:extLst>
      <p:ext uri="{BB962C8B-B14F-4D97-AF65-F5344CB8AC3E}">
        <p14:creationId xmlns:p14="http://schemas.microsoft.com/office/powerpoint/2010/main" val="51534286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T_PowerPoint template" id="{9755FDE0-8C85-C243-87AC-6EAB5DD85B14}" vid="{2164221D-13D1-A347-92C5-850C313FD3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themeOverride>
</file>

<file path=ppt/theme/themeOverride2.xml><?xml version="1.0" encoding="utf-8"?>
<a:themeOverride xmlns:a="http://schemas.openxmlformats.org/drawingml/2006/main">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themeOverride>
</file>

<file path=ppt/theme/themeOverride3.xml><?xml version="1.0" encoding="utf-8"?>
<a:themeOverride xmlns:a="http://schemas.openxmlformats.org/drawingml/2006/main">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themeOverride>
</file>

<file path=ppt/theme/themeOverride4.xml><?xml version="1.0" encoding="utf-8"?>
<a:themeOverride xmlns:a="http://schemas.openxmlformats.org/drawingml/2006/main">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themeOverride>
</file>

<file path=ppt/theme/themeOverride5.xml><?xml version="1.0" encoding="utf-8"?>
<a:themeOverride xmlns:a="http://schemas.openxmlformats.org/drawingml/2006/main">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themeOverride>
</file>

<file path=ppt/theme/themeOverride6.xml><?xml version="1.0" encoding="utf-8"?>
<a:themeOverride xmlns:a="http://schemas.openxmlformats.org/drawingml/2006/main">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themeOverride>
</file>

<file path=ppt/theme/themeOverride7.xml><?xml version="1.0" encoding="utf-8"?>
<a:themeOverride xmlns:a="http://schemas.openxmlformats.org/drawingml/2006/main">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themeOverride>
</file>

<file path=ppt/theme/themeOverride8.xml><?xml version="1.0" encoding="utf-8"?>
<a:themeOverride xmlns:a="http://schemas.openxmlformats.org/drawingml/2006/main">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c7c00a5-eb39-49fd-b58c-147a0973ce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E1A5A33B347844B4ED484330DBE721" ma:contentTypeVersion="18" ma:contentTypeDescription="Create a new document." ma:contentTypeScope="" ma:versionID="258af24f22b1cdcd0f32862a484f7d36">
  <xsd:schema xmlns:xsd="http://www.w3.org/2001/XMLSchema" xmlns:xs="http://www.w3.org/2001/XMLSchema" xmlns:p="http://schemas.microsoft.com/office/2006/metadata/properties" xmlns:ns3="8c7c00a5-eb39-49fd-b58c-147a0973ceb4" xmlns:ns4="7cf3313f-a311-4d92-b29c-b3cfb1868cf8" targetNamespace="http://schemas.microsoft.com/office/2006/metadata/properties" ma:root="true" ma:fieldsID="2a321bdfbba1850c35f7e453fbfc3a66" ns3:_="" ns4:_="">
    <xsd:import namespace="8c7c00a5-eb39-49fd-b58c-147a0973ceb4"/>
    <xsd:import namespace="7cf3313f-a311-4d92-b29c-b3cfb1868c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element ref="ns3:MediaServiceGenerationTime" minOccurs="0"/>
                <xsd:element ref="ns3:MediaServiceEventHashCode" minOccurs="0"/>
                <xsd:element ref="ns3:_activity" minOccurs="0"/>
                <xsd:element ref="ns3:MediaServiceObjectDetectorVersions" minOccurs="0"/>
                <xsd:element ref="ns3:MediaLengthInSecond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7c00a5-eb39-49fd-b58c-147a0973ce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f3313f-a311-4d92-b29c-b3cfb1868cf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D944A7-1969-482F-B86F-4FC8E743ED98}">
  <ds:schemaRefs>
    <ds:schemaRef ds:uri="http://schemas.microsoft.com/sharepoint/v3/contenttype/forms"/>
  </ds:schemaRefs>
</ds:datastoreItem>
</file>

<file path=customXml/itemProps2.xml><?xml version="1.0" encoding="utf-8"?>
<ds:datastoreItem xmlns:ds="http://schemas.openxmlformats.org/officeDocument/2006/customXml" ds:itemID="{A99C4EDC-9F49-4ED3-B439-24157C5B82E0}">
  <ds:schemaRefs>
    <ds:schemaRef ds:uri="7cf3313f-a311-4d92-b29c-b3cfb1868cf8"/>
    <ds:schemaRef ds:uri="8c7c00a5-eb39-49fd-b58c-147a0973ce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B1F5A71-CBA3-456C-84A1-0ECA72130367}">
  <ds:schemaRefs>
    <ds:schemaRef ds:uri="7cf3313f-a311-4d92-b29c-b3cfb1868cf8"/>
    <ds:schemaRef ds:uri="8c7c00a5-eb39-49fd-b58c-147a0973ce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4107</Words>
  <Application>Microsoft Office PowerPoint</Application>
  <PresentationFormat>Widescreen</PresentationFormat>
  <Paragraphs>534</Paragraphs>
  <Slides>22</Slides>
  <Notes>16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1" baseType="lpstr">
      <vt:lpstr>MS PGothic</vt:lpstr>
      <vt:lpstr>Arial</vt:lpstr>
      <vt:lpstr>Calibri</vt:lpstr>
      <vt:lpstr>Calibri Light</vt:lpstr>
      <vt:lpstr>Helvetica</vt:lpstr>
      <vt:lpstr>Tenorite</vt:lpstr>
      <vt:lpstr>Office Theme</vt:lpstr>
      <vt:lpstr>1_Office Theme</vt:lpstr>
      <vt:lpstr>Worksheet</vt:lpstr>
      <vt:lpstr>Energy Balancing Overview After the Day and Invoicing    </vt:lpstr>
      <vt:lpstr>Context</vt:lpstr>
      <vt:lpstr>PowerPoint Presentation</vt:lpstr>
      <vt:lpstr>The end-to-end process : explained</vt:lpstr>
      <vt:lpstr>The end-to-end process : explained</vt:lpstr>
      <vt:lpstr>Who to contact</vt:lpstr>
      <vt:lpstr>Who to contact in Correla</vt:lpstr>
      <vt:lpstr>The end-to-end process : explained</vt:lpstr>
      <vt:lpstr>The end to end process explained: Reconciliations &amp; Adjustments</vt:lpstr>
      <vt:lpstr>Who to contact</vt:lpstr>
      <vt:lpstr>The end to end process : explained </vt:lpstr>
      <vt:lpstr>The end to end process : explained </vt:lpstr>
      <vt:lpstr>Appendix 1</vt:lpstr>
      <vt:lpstr>Balancing Invoice Charge Codes</vt:lpstr>
      <vt:lpstr>Reconciliation Examples </vt:lpstr>
      <vt:lpstr>UNC Reconciliation obligation tables</vt:lpstr>
      <vt:lpstr>Reconciliation Check List</vt:lpstr>
      <vt:lpstr>Appendix 2</vt:lpstr>
      <vt:lpstr>Financial incentive to balance</vt:lpstr>
      <vt:lpstr>Imbalance Charges (Cashout)  </vt:lpstr>
      <vt:lpstr>Imbalance Charges (Scheduling)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Ramya Kandala (National Gas)</dc:creator>
  <cp:lastModifiedBy>Ramya Kandala</cp:lastModifiedBy>
  <cp:revision>2</cp:revision>
  <dcterms:created xsi:type="dcterms:W3CDTF">2023-11-15T15:56:20Z</dcterms:created>
  <dcterms:modified xsi:type="dcterms:W3CDTF">2025-05-19T09:25:54Z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0x01010027E1A5A33B347844B4ED484330DBE721</vt:lpwstr>
  </property>
  <property fmtid="{D5CDD505-2E9C-101B-9397-08002B2CF9AE}" pid="3" name="MSIP_Label_6b4219f1-4f00-48e0-b310-032f85269d6d_Enabled">
    <vt:lpwstr>true</vt:lpwstr>
  </property>
  <property fmtid="{D5CDD505-2E9C-101B-9397-08002B2CF9AE}" pid="4" name="MSIP_Label_6b4219f1-4f00-48e0-b310-032f85269d6d_SetDate">
    <vt:lpwstr>2024-08-07T08:28:08Z</vt:lpwstr>
  </property>
  <property fmtid="{D5CDD505-2E9C-101B-9397-08002B2CF9AE}" pid="5" name="MSIP_Label_6b4219f1-4f00-48e0-b310-032f85269d6d_Method">
    <vt:lpwstr>Privileged</vt:lpwstr>
  </property>
  <property fmtid="{D5CDD505-2E9C-101B-9397-08002B2CF9AE}" pid="6" name="MSIP_Label_6b4219f1-4f00-48e0-b310-032f85269d6d_Name">
    <vt:lpwstr>Official</vt:lpwstr>
  </property>
  <property fmtid="{D5CDD505-2E9C-101B-9397-08002B2CF9AE}" pid="7" name="MSIP_Label_6b4219f1-4f00-48e0-b310-032f85269d6d_SiteId">
    <vt:lpwstr>b5d83618-97ea-48ec-b0be-8d4a7d678322</vt:lpwstr>
  </property>
  <property fmtid="{D5CDD505-2E9C-101B-9397-08002B2CF9AE}" pid="8" name="MSIP_Label_6b4219f1-4f00-48e0-b310-032f85269d6d_ActionId">
    <vt:lpwstr>abd5d556-b41b-4264-8db0-af37cdb3667e</vt:lpwstr>
  </property>
  <property fmtid="{D5CDD505-2E9C-101B-9397-08002B2CF9AE}" pid="9" name="MSIP_Label_6b4219f1-4f00-48e0-b310-032f85269d6d_ContentBits">
    <vt:lpwstr>0</vt:lpwstr>
  </property>
</Properties>
</file>