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1389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7A"/>
    <a:srgbClr val="7CC400"/>
    <a:srgbClr val="00B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 Barnes (National Gas)" userId="b3fcbacf-efb1-4fd8-b3b6-1d1e8a38d68e" providerId="ADAL" clId="{79BF8E0C-5A72-4CC2-B9A9-0E659692CF0F}"/>
    <pc:docChg chg="modSld">
      <pc:chgData name="Magda Barnes (National Gas)" userId="b3fcbacf-efb1-4fd8-b3b6-1d1e8a38d68e" providerId="ADAL" clId="{79BF8E0C-5A72-4CC2-B9A9-0E659692CF0F}" dt="2024-05-14T09:04:47.512" v="22" actId="20577"/>
      <pc:docMkLst>
        <pc:docMk/>
      </pc:docMkLst>
      <pc:sldChg chg="modSp mod">
        <pc:chgData name="Magda Barnes (National Gas)" userId="b3fcbacf-efb1-4fd8-b3b6-1d1e8a38d68e" providerId="ADAL" clId="{79BF8E0C-5A72-4CC2-B9A9-0E659692CF0F}" dt="2024-05-14T09:04:47.512" v="22" actId="20577"/>
        <pc:sldMkLst>
          <pc:docMk/>
          <pc:sldMk cId="3918520349" sldId="2147138963"/>
        </pc:sldMkLst>
        <pc:spChg chg="mod">
          <ac:chgData name="Magda Barnes (National Gas)" userId="b3fcbacf-efb1-4fd8-b3b6-1d1e8a38d68e" providerId="ADAL" clId="{79BF8E0C-5A72-4CC2-B9A9-0E659692CF0F}" dt="2024-05-14T09:04:47.512" v="22" actId="20577"/>
          <ac:spMkLst>
            <pc:docMk/>
            <pc:sldMk cId="3918520349" sldId="2147138963"/>
            <ac:spMk id="8" creationId="{0FCE37C0-4DEA-4790-9BB7-D9BB882CF75C}"/>
          </ac:spMkLst>
        </pc:spChg>
      </pc:sldChg>
    </pc:docChg>
  </pc:docChgLst>
  <pc:docChgLst>
    <pc:chgData name="Magda Barnes (National Gas)" userId="21f9ca1a-130e-40fa-a472-4c6a6c1f264c" providerId="ADAL" clId="{EBCE78C1-E63A-40E5-A425-BDF30B283C35}"/>
    <pc:docChg chg="delSld modSld">
      <pc:chgData name="Magda Barnes (National Gas)" userId="21f9ca1a-130e-40fa-a472-4c6a6c1f264c" providerId="ADAL" clId="{EBCE78C1-E63A-40E5-A425-BDF30B283C35}" dt="2023-07-05T10:14:18.245" v="3" actId="14100"/>
      <pc:docMkLst>
        <pc:docMk/>
      </pc:docMkLst>
      <pc:sldChg chg="modSp mod">
        <pc:chgData name="Magda Barnes (National Gas)" userId="21f9ca1a-130e-40fa-a472-4c6a6c1f264c" providerId="ADAL" clId="{EBCE78C1-E63A-40E5-A425-BDF30B283C35}" dt="2023-07-05T10:14:18.245" v="3" actId="14100"/>
        <pc:sldMkLst>
          <pc:docMk/>
          <pc:sldMk cId="3918520349" sldId="2147138963"/>
        </pc:sldMkLst>
        <pc:graphicFrameChg chg="mod modGraphic">
          <ac:chgData name="Magda Barnes (National Gas)" userId="21f9ca1a-130e-40fa-a472-4c6a6c1f264c" providerId="ADAL" clId="{EBCE78C1-E63A-40E5-A425-BDF30B283C35}" dt="2023-07-05T10:14:18.245" v="3" actId="14100"/>
          <ac:graphicFrameMkLst>
            <pc:docMk/>
            <pc:sldMk cId="3918520349" sldId="2147138963"/>
            <ac:graphicFrameMk id="2" creationId="{839D6E4F-5F74-4169-8CB0-08484185EC02}"/>
          </ac:graphicFrameMkLst>
        </pc:graphicFrameChg>
      </pc:sldChg>
      <pc:sldChg chg="del">
        <pc:chgData name="Magda Barnes (National Gas)" userId="21f9ca1a-130e-40fa-a472-4c6a6c1f264c" providerId="ADAL" clId="{EBCE78C1-E63A-40E5-A425-BDF30B283C35}" dt="2023-07-05T10:13:25.138" v="0" actId="47"/>
        <pc:sldMkLst>
          <pc:docMk/>
          <pc:sldMk cId="368150493" sldId="21471389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2AC2-3881-42CE-BD3F-8BCD52EEC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E8612-ED72-41BC-8257-A3E776351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82F2E-64EC-4A5F-8D8D-5D821E62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F4631-94FC-474D-B345-E9D1832C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92DF2-AB63-45DA-9B58-69C873EF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71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5891-FDD0-42C5-B986-E77E4FE6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D56E2-C7E3-4D7B-8E99-93D40A8A6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85E5D-2861-4D4E-9E2B-2FF2FEDB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96232-7933-467B-AC20-125A0753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79DF9-BE8F-4107-B6D0-680D2576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9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AB286B-7938-4663-A30C-5C529634D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4511F-950F-42B0-B692-66777FACF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3844A-C80F-4A69-9DC6-48AB5F72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2544F-0528-4DF5-99D5-FCF7A058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6A3A-6457-430B-B1AB-C06D46A2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2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234D-D752-4C2E-B68E-D5491540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F4BDE-EF05-4A56-835E-607EA50B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50CA9-90C7-4916-9C4D-36FFF930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547B5-965C-4F3C-8F5A-7CEE7EFFC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55A7F-C0E4-4181-B49D-6F9374B9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1551-3160-4574-993D-DE41A606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15FF-8AE2-4A0A-9BB8-4B86BECC8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D231-AEE6-4407-8F64-3EEFDC43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7302-258B-480A-95FA-01FF24E4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ADEC3-FF42-49B4-AEE5-EE0E02BD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38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89ED-6533-4340-8410-553B2B1D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2321B-D19F-4521-A73D-B407A7CB6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E0EFF-DF57-4847-9C9F-F63D73E52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16360-8B13-4559-BA75-3179EA08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8C018-07B1-46EC-B41F-9DA7104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C7B8D-8E20-4CD6-9098-1EFEABBF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6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7CBDA-2DA0-4CBB-980E-0AC4F1FE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A0231-A8C8-4036-865C-B0755FA1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8117E-CFB5-4BCA-BDD2-0DDA06D8A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DBA1F-D7F4-4DD3-94F5-A470541C6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4B78B-A963-4C2A-B0B6-15043D6D0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9A3C6D-3469-44BC-BCF3-A817A058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0D437-4987-44D2-A694-DCA7F024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B54957-9D48-465C-8492-D63609A9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6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EBCF6-7D57-4993-990C-3770B445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39866-0CCF-4EC6-B562-CA02B9594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7EAF4-CD6C-4372-A60A-27F528415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E73DD0-8B0E-4D36-A1E5-B5F9B898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04B77-BE73-43A8-978F-0B2E0D6E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CF7FF-20A8-48F9-BB66-59FB8F5D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580F2-1E6F-45CF-87A5-0392F1CD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56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4BF5-2FAB-4BEC-95B3-C4D052991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16D8-F4FF-4A57-AC35-AAA152E2F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DF792-DE17-49FA-A470-E93CF39BF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96012-7243-438C-ABAC-102F163C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D5017-6704-4763-8A16-CBCEAE1B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4170C-1E72-4188-A4EA-3133E5E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3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86E0E-CFF2-47BB-8E91-901CFA6B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119FA-B12D-459A-A4AC-12BCCEDF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50C7-ED76-4DE3-8767-2C18F7152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670D9-C3C7-497B-B03F-738A3755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89759-C284-4179-9B95-E91ECE5F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ECE95-3A81-4310-A8CD-DEECC5D1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31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5B93DF-5BD8-40B1-AF79-B5407F8F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788F-152B-4052-AE4D-645970AD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849C6-76B9-4B37-AA4D-AC1A0D191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018A4-F1E5-42E2-A871-1BCB69DF2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64EF2-1A8E-446F-BA72-0DA1EB968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0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637301" y="6297456"/>
            <a:ext cx="141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fld id="{C4F57896-2559-C646-906E-162BBE2534B7}" type="slidenum">
              <a:rPr lang="en-GB" sz="1001" b="1" spc="-15">
                <a:solidFill>
                  <a:srgbClr val="00B6A1"/>
                </a:solidFill>
                <a:latin typeface="Calibri"/>
                <a:cs typeface="Calibri"/>
              </a:rPr>
              <a:pPr marL="7701">
                <a:spcBef>
                  <a:spcPts val="58"/>
                </a:spcBef>
              </a:pPr>
              <a:t>1</a:t>
            </a:fld>
            <a:endParaRPr sz="1001">
              <a:solidFill>
                <a:srgbClr val="00B6A1"/>
              </a:solidFill>
              <a:latin typeface="Calibri"/>
              <a:cs typeface="Calibri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5B65ADB-334A-467C-B0BB-9F4DA2F9ED01}"/>
              </a:ext>
            </a:extLst>
          </p:cNvPr>
          <p:cNvSpPr/>
          <p:nvPr/>
        </p:nvSpPr>
        <p:spPr>
          <a:xfrm>
            <a:off x="732383" y="549365"/>
            <a:ext cx="3276474" cy="31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13" fontAlgn="base">
              <a:spcBef>
                <a:spcPct val="0"/>
              </a:spcBef>
              <a:spcAft>
                <a:spcPts val="800"/>
              </a:spcAft>
              <a:buClr>
                <a:srgbClr val="535659"/>
              </a:buClr>
            </a:pPr>
            <a:r>
              <a:rPr lang="en-GB" sz="1455" b="1" dirty="0">
                <a:solidFill>
                  <a:srgbClr val="00BFB3"/>
                </a:solidFill>
                <a:latin typeface="Tenorite" panose="00000500000000000000" pitchFamily="2" charset="0"/>
              </a:rPr>
              <a:t>Current Outstanding Long Term Bonds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9D6E4F-5F74-4169-8CB0-0848418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60882"/>
              </p:ext>
            </p:extLst>
          </p:nvPr>
        </p:nvGraphicFramePr>
        <p:xfrm>
          <a:off x="828074" y="1250263"/>
          <a:ext cx="10510484" cy="5371812"/>
        </p:xfrm>
        <a:graphic>
          <a:graphicData uri="http://schemas.openxmlformats.org/drawingml/2006/table">
            <a:tbl>
              <a:tblPr/>
              <a:tblGrid>
                <a:gridCol w="2232314">
                  <a:extLst>
                    <a:ext uri="{9D8B030D-6E8A-4147-A177-3AD203B41FA5}">
                      <a16:colId xmlns:a16="http://schemas.microsoft.com/office/drawing/2014/main" val="3988052052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3120668222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978860799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1221900245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3330614065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3727151247"/>
                    </a:ext>
                  </a:extLst>
                </a:gridCol>
                <a:gridCol w="1379695">
                  <a:extLst>
                    <a:ext uri="{9D8B030D-6E8A-4147-A177-3AD203B41FA5}">
                      <a16:colId xmlns:a16="http://schemas.microsoft.com/office/drawing/2014/main" val="2308873074"/>
                    </a:ext>
                  </a:extLst>
                </a:gridCol>
              </a:tblGrid>
              <a:tr h="1878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ISIN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Maturity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Ccy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 Amt issued (m)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 Amt outs. (m)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 Coupon Type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enorite" panose="00000500000000000000" pitchFamily="2" charset="0"/>
                        </a:rPr>
                        <a:t>Coupon %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45897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Fixed Rate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 dirty="0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95029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sng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677507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XS0103338496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16/12/2024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503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82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09907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XS0058343251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27/06/2025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275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16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8.75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048015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XS0091221258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02/10/2028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6.2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481735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XS2112228676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07/02/2031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1.375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73699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XS2284250284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14/01/2033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1.125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49191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XS0363511873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13/05/2038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457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44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6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94918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XS2607040792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05/04/2035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Fixed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5.75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16245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XS2284250441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14/01/2043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1.625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732860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XS0048530835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08/02/2044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200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12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7.125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566375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sng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Other Ccy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52448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XS0868855064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21/12/2027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HKD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Fixed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3.05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979148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XS2607040958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05/04/2030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EUR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550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550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Fixed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4.25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969270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295591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sng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RPI-Linked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sng" strike="noStrike" dirty="0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Tenorite" panose="00000500000000000000" pitchFamily="2" charset="0"/>
                      </a:endParaRP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454686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XS0250104345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07/04/2036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1.6747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307456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XS0270621138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17/10/2036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1.754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55014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XS0281549336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12/01/2037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1.7552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35478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XS0280586081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12/01/2037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140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140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1.7864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528586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XS0283715604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30/01/2037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1.6783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390549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XS0286452015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20/02/2037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1.9158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89291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XS0281936889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30/03/2037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1.7712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017815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XS0291309226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16/04/2037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1.7642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26244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XS0289189093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01/05/2037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1.8928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775779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XS0287794456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01/05/2037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65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65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1.9211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126942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XS0286151914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21/08/2037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1.935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224171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XS0291522091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28/08/2037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1.7762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00681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XS0327278247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26/10/2037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1.808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289025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XS0293033717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04/04/2039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100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1.7744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648697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XS0529594037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29/07/2041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50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34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2.484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943883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XS0258589646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28/06/2046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115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115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1.7298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894924"/>
                  </a:ext>
                </a:extLst>
              </a:tr>
              <a:tr h="15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XS0316596476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22/08/2052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GBP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75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75 </a:t>
                      </a:r>
                    </a:p>
                  </a:txBody>
                  <a:tcPr marL="4689" marR="4689" marT="4689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 RPI-Linked 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enorite" panose="00000500000000000000" pitchFamily="2" charset="0"/>
                        </a:rPr>
                        <a:t>1.5803</a:t>
                      </a:r>
                    </a:p>
                  </a:txBody>
                  <a:tcPr marL="4689" marR="4689" marT="4689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0025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CE37C0-4DEA-4790-9BB7-D9BB882CF75C}"/>
              </a:ext>
            </a:extLst>
          </p:cNvPr>
          <p:cNvSpPr txBox="1"/>
          <p:nvPr/>
        </p:nvSpPr>
        <p:spPr>
          <a:xfrm>
            <a:off x="732383" y="938254"/>
            <a:ext cx="6097772" cy="312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rgbClr val="373A36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List as </a:t>
            </a:r>
            <a:r>
              <a:rPr lang="en-GB" sz="1400">
                <a:solidFill>
                  <a:srgbClr val="373A36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of 31 Mar 2024.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52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F37798E58564D8951EF8ADDC55C64" ma:contentTypeVersion="4" ma:contentTypeDescription="Create a new document." ma:contentTypeScope="" ma:versionID="7d867c8b0762f61d41f1c8a24e1a71da">
  <xsd:schema xmlns:xsd="http://www.w3.org/2001/XMLSchema" xmlns:xs="http://www.w3.org/2001/XMLSchema" xmlns:p="http://schemas.microsoft.com/office/2006/metadata/properties" xmlns:ns2="e32d2fce-52c2-4c5b-b1b6-54f810588953" xmlns:ns3="29c379f3-28be-4dc6-a2d8-19b5ade4010a" xmlns:ns4="ec58a67f-860c-42e7-8d9a-5dcd7271bbbf" xmlns:ns5="9b04f8ca-3219-4297-b738-f3937c120e90" targetNamespace="http://schemas.microsoft.com/office/2006/metadata/properties" ma:root="true" ma:fieldsID="7818e3ee150c253807544f54724fb3d3" ns2:_="" ns3:_="" ns4:_="" ns5:_="">
    <xsd:import namespace="e32d2fce-52c2-4c5b-b1b6-54f810588953"/>
    <xsd:import namespace="29c379f3-28be-4dc6-a2d8-19b5ade4010a"/>
    <xsd:import namespace="ec58a67f-860c-42e7-8d9a-5dcd7271bbbf"/>
    <xsd:import namespace="9b04f8ca-3219-4297-b738-f3937c120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Tags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d2fce-52c2-4c5b-b1b6-54f8105889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Tags" ma:index="18" nillable="true" ma:displayName="Tags" ma:format="Dropdown" ma:internalName="Tag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C"/>
                    <xsd:enumeration value="DEF"/>
                    <xsd:enumeration value="GHI"/>
                  </xsd:restriction>
                </xsd:simple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379f3-28be-4dc6-a2d8-19b5ade401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58a67f-860c-42e7-8d9a-5dcd7271bbb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2f061d-5722-4abc-a673-2ff89f83d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4f8ca-3219-4297-b738-f3937c120e9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2e77f1c-a372-4e3e-80a4-87644b2d6408}" ma:internalName="TaxCatchAll" ma:showField="CatchAllData" ma:web="9b04f8ca-3219-4297-b738-f3937c120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c379f3-28be-4dc6-a2d8-19b5ade4010a">
      <UserInfo>
        <DisplayName>Randeep Gill (National Gas)</DisplayName>
        <AccountId>34</AccountId>
        <AccountType/>
      </UserInfo>
    </SharedWithUsers>
    <Tags xmlns="e32d2fce-52c2-4c5b-b1b6-54f810588953" xsi:nil="true"/>
    <lcf76f155ced4ddcb4097134ff3c332f xmlns="ec58a67f-860c-42e7-8d9a-5dcd7271bbbf">
      <Terms xmlns="http://schemas.microsoft.com/office/infopath/2007/PartnerControls"/>
    </lcf76f155ced4ddcb4097134ff3c332f>
    <TaxCatchAll xmlns="9b04f8ca-3219-4297-b738-f3937c120e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7A7796-4634-47B7-AD5B-300A4F016D82}"/>
</file>

<file path=customXml/itemProps2.xml><?xml version="1.0" encoding="utf-8"?>
<ds:datastoreItem xmlns:ds="http://schemas.openxmlformats.org/officeDocument/2006/customXml" ds:itemID="{E8CC99D4-C3DA-4031-BB90-1DB1183B12FB}">
  <ds:schemaRefs>
    <ds:schemaRef ds:uri="http://purl.org/dc/terms/"/>
    <ds:schemaRef ds:uri="421a9981-1aa7-4e89-ae29-98ce5528208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eec2dc3-b13d-4db1-94ed-daa06a575b7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11F5F7C-5A23-47C9-89B8-3ECC2F00C3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262</Words>
  <Application>Microsoft Office PowerPoint</Application>
  <PresentationFormat>Widescreen</PresentationFormat>
  <Paragraphs>210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Tenorite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Magda</dc:creator>
  <cp:lastModifiedBy>Magda Barnes (National Gas)</cp:lastModifiedBy>
  <cp:revision>4</cp:revision>
  <cp:lastPrinted>2023-07-05T10:14:12Z</cp:lastPrinted>
  <dcterms:created xsi:type="dcterms:W3CDTF">2023-03-08T13:24:05Z</dcterms:created>
  <dcterms:modified xsi:type="dcterms:W3CDTF">2024-05-14T09:04:54Z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0x010100DD3F37798E58564D8951EF8ADDC55C64</vt:lpwstr>
  </property>
  <property fmtid="{D5CDD505-2E9C-101B-9397-08002B2CF9AE}" pid="3" name="MediaServiceImageTags">
    <vt:lpwstr/>
  </property>
  <property fmtid="{D5CDD505-2E9C-101B-9397-08002B2CF9AE}" pid="4" name="Order">
    <vt:r8>2887900</vt:r8>
  </property>
</Properties>
</file>