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"/>
  </p:notesMasterIdLst>
  <p:sldIdLst>
    <p:sldId id="280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601"/>
    <a:srgbClr val="FA1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45659" cy="496411"/>
          </a:xfrm>
          <a:prstGeom prst="rect">
            <a:avLst/>
          </a:prstGeom>
        </p:spPr>
        <p:txBody>
          <a:bodyPr vert="horz" lIns="91392" tIns="45696" rIns="91392" bIns="4569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6"/>
            <a:ext cx="2945659" cy="496411"/>
          </a:xfrm>
          <a:prstGeom prst="rect">
            <a:avLst/>
          </a:prstGeom>
        </p:spPr>
        <p:txBody>
          <a:bodyPr vert="horz" lIns="91392" tIns="45696" rIns="91392" bIns="45696" rtlCol="0"/>
          <a:lstStyle>
            <a:lvl1pPr algn="r">
              <a:defRPr sz="1200"/>
            </a:lvl1pPr>
          </a:lstStyle>
          <a:p>
            <a:fld id="{FF69FA83-FBD4-4457-A6BB-92AFFACAB5C3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6" rIns="91392" bIns="4569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3"/>
            <a:ext cx="5438140" cy="4467701"/>
          </a:xfrm>
          <a:prstGeom prst="rect">
            <a:avLst/>
          </a:prstGeom>
        </p:spPr>
        <p:txBody>
          <a:bodyPr vert="horz" lIns="91392" tIns="45696" rIns="91392" bIns="4569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7"/>
            <a:ext cx="2945659" cy="496411"/>
          </a:xfrm>
          <a:prstGeom prst="rect">
            <a:avLst/>
          </a:prstGeom>
        </p:spPr>
        <p:txBody>
          <a:bodyPr vert="horz" lIns="91392" tIns="45696" rIns="91392" bIns="4569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7"/>
            <a:ext cx="2945659" cy="496411"/>
          </a:xfrm>
          <a:prstGeom prst="rect">
            <a:avLst/>
          </a:prstGeom>
        </p:spPr>
        <p:txBody>
          <a:bodyPr vert="horz" lIns="91392" tIns="45696" rIns="91392" bIns="45696" rtlCol="0" anchor="b"/>
          <a:lstStyle>
            <a:lvl1pPr algn="r">
              <a:defRPr sz="1200"/>
            </a:lvl1pPr>
          </a:lstStyle>
          <a:p>
            <a:fld id="{2CD54D98-8FA2-4568-9E35-909555EDFE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7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2800" b="1" dirty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5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www.gandbelectronics.co.uk/res/wiring_and_cables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4214" y="2786062"/>
            <a:ext cx="2857500" cy="1866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con7.com/portals/0/iStock_person-and-org-chart_we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784563"/>
            <a:ext cx="2805900" cy="186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 descr="http://2.bp.blogspot.com/_gcr8rnEV1js/SwsupTb_wzI/AAAAAAAABzA/X1Pr7bkpT3I/s1600/network-lights.jp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257513" y="2784563"/>
            <a:ext cx="2491200" cy="186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1326506"/>
            <a:ext cx="7953377" cy="46166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4213" y="5164144"/>
            <a:ext cx="8064500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9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85445" y="237712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3209925" y="235680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6105525" y="234664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26085" y="360648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78138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155016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85445" y="237712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3209925" y="235680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6105525" y="234664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26085" y="360648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1891460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6 h 1512"/>
              <a:gd name="T4" fmla="*/ 2147483646 w 5760"/>
              <a:gd name="T5" fmla="*/ 2147483646 h 1512"/>
              <a:gd name="T6" fmla="*/ 2147483646 w 5760"/>
              <a:gd name="T7" fmla="*/ 2147483646 h 1512"/>
              <a:gd name="T8" fmla="*/ 2147483646 w 5760"/>
              <a:gd name="T9" fmla="*/ 2147483646 h 1512"/>
              <a:gd name="T10" fmla="*/ 2147483646 w 5760"/>
              <a:gd name="T11" fmla="*/ 2147483646 h 1512"/>
              <a:gd name="T12" fmla="*/ 2147483646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b="1" dirty="0">
              <a:solidFill>
                <a:srgbClr val="0079C1"/>
              </a:solidFill>
            </a:endParaRPr>
          </a:p>
        </p:txBody>
      </p:sp>
      <p:sp>
        <p:nvSpPr>
          <p:cNvPr id="5" name="Line 36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b="1" dirty="0">
              <a:solidFill>
                <a:srgbClr val="0079C1"/>
              </a:solidFill>
            </a:endParaRPr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b="1" dirty="0">
              <a:solidFill>
                <a:srgbClr val="0079C1"/>
              </a:solidFill>
            </a:endParaRPr>
          </a:p>
        </p:txBody>
      </p:sp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b="1" dirty="0">
              <a:solidFill>
                <a:srgbClr val="0079C1"/>
              </a:solidFill>
            </a:endParaRPr>
          </a:p>
        </p:txBody>
      </p:sp>
      <p:sp>
        <p:nvSpPr>
          <p:cNvPr id="8" name="Line 41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800" b="1" dirty="0">
              <a:solidFill>
                <a:srgbClr val="0079C1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dirty="0" smtClean="0"/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219075"/>
            <a:ext cx="18049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09505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2E06-D4B3-40ED-A58E-E6BDE16C5DE4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F0BAA-5B74-42E1-AEC3-E687FE95DE6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76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1A9B-CA73-4C75-9FCC-1F6C9815D4B3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12484-9DEE-4A91-96D7-5EC46514FD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77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4CB96-E0B3-4C72-9F09-B39F570D905C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FAD00-3B87-427D-8457-81A9473577D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05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59B57-C2C4-4E88-A3C8-F346777022C4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4CA69-EDEA-46DA-A393-D945085B566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05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3FFB4-9A9A-41E7-B467-DE187A78E8DE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35CEA-A6B5-4A65-B0DE-B6B25E7633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1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07D4-BD26-421F-A211-92A311ECA279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638AB-3D07-4133-9BAF-A67DF09798E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91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A67F-5D80-4B40-B636-089007080056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3423D-BC56-4515-901B-C7610D2FF85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474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5C59B-1031-447B-84B5-4C35DB1D2E87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9F1D52-16A2-410A-873E-00F6B9725A4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62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AB3D6-AB9C-4BD3-8551-814C9BAD8596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9FDB1-6DB4-4842-8A3A-F6DC5D8BA4B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89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07BB3-A38B-4A6F-ADA6-854160CA8C36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B0900-2784-419F-ACDD-293D8CFBBB3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314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7CAD0-8A20-4CE2-B67D-519AF19AC796}" type="datetime1">
              <a:rPr lang="en-US" smtClean="0"/>
              <a:pPr>
                <a:defRPr/>
              </a:pPr>
              <a:t>8/19/2016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0E784-9F46-4A02-99B8-FFFD9FC9FBB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9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41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590550"/>
            <a:ext cx="8064500" cy="461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96975"/>
            <a:ext cx="3956050" cy="520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196975"/>
            <a:ext cx="3956050" cy="520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590550"/>
            <a:ext cx="8064500" cy="461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196975"/>
            <a:ext cx="8064500" cy="5205413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79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590550"/>
            <a:ext cx="80645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85445" y="237712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3209925" y="235680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6105525" y="234664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26085" y="360648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95443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85445" y="237712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3209925" y="235680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6105525" y="234664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26085" y="3606483"/>
            <a:ext cx="2601595" cy="9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821227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593408" y="6194425"/>
            <a:ext cx="503872" cy="531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8576585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00088" y="1125538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90550"/>
            <a:ext cx="806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96975"/>
            <a:ext cx="8064500" cy="520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9" descr="National_Grid_logo_blu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115888"/>
            <a:ext cx="18303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900363" y="6475413"/>
            <a:ext cx="3343275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1pPr>
            <a:lvl2pPr marL="742950" indent="-285750"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2pPr>
            <a:lvl3pPr marL="1143000" indent="-228600"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3pPr>
            <a:lvl4pPr marL="1600200" indent="-228600"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4pPr>
            <a:lvl5pPr marL="2057400" indent="-228600"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9C1"/>
                </a:solidFill>
                <a:latin typeface="Arial" charset="0"/>
                <a:ea typeface="ＭＳ Ｐゴシック" pitchFamily="-80" charset="-128"/>
              </a:defRPr>
            </a:lvl9pPr>
          </a:lstStyle>
          <a:p>
            <a:pPr algn="ctr"/>
            <a:r>
              <a:rPr lang="en-GB" sz="800" b="0" dirty="0">
                <a:solidFill>
                  <a:srgbClr val="003FBC"/>
                </a:solidFill>
              </a:rPr>
              <a:t>Generator Compliance Team</a:t>
            </a:r>
          </a:p>
          <a:p>
            <a:pPr algn="ctr"/>
            <a:r>
              <a:rPr lang="en-GB" sz="800" b="0" dirty="0">
                <a:solidFill>
                  <a:srgbClr val="003FBC"/>
                </a:solidFill>
              </a:rPr>
              <a:t>page </a:t>
            </a:r>
            <a:fld id="{FF745BB5-B219-4D7E-B628-1B4DF234EFBD}" type="slidenum">
              <a:rPr lang="en-GB" sz="800" b="0">
                <a:solidFill>
                  <a:srgbClr val="003FBC"/>
                </a:solidFill>
              </a:rPr>
              <a:pPr algn="ctr"/>
              <a:t>‹#›</a:t>
            </a:fld>
            <a:endParaRPr lang="en-GB" sz="800" b="0" dirty="0">
              <a:solidFill>
                <a:srgbClr val="003FBC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00088" y="6451600"/>
            <a:ext cx="7999412" cy="1588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9C1"/>
          </a:solidFill>
          <a:latin typeface="Arial" pitchFamily="34" charset="0"/>
          <a:ea typeface="ＭＳ Ｐゴシック" pitchFamily="34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" pitchFamily="2" charset="2"/>
        <a:buChar char="§"/>
        <a:defRPr sz="14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8CA679-4A9E-4837-B52C-A365D41B6D12}" type="datetime1">
              <a:rPr lang="en-US" b="1" smtClean="0">
                <a:solidFill>
                  <a:srgbClr val="0079C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8/19/2016</a:t>
            </a:fld>
            <a:endParaRPr lang="en-US" b="1" dirty="0">
              <a:solidFill>
                <a:srgbClr val="0079C1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79C1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F5C9D1-A5EE-4F99-9009-63012AD0606F}" type="slidenum">
              <a:rPr lang="en-US" b="1">
                <a:solidFill>
                  <a:srgbClr val="0079C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0079C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219075"/>
            <a:ext cx="180498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54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ＭＳ Ｐゴシック" pitchFamily="34" charset="-128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6516216" y="260648"/>
            <a:ext cx="2376264" cy="5394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pitchFamily="34" charset="0"/>
              <a:ea typeface="ＭＳ Ｐゴシック" charset="-128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93395" y="832573"/>
            <a:ext cx="987994" cy="5888169"/>
            <a:chOff x="52130" y="1601379"/>
            <a:chExt cx="987994" cy="2665019"/>
          </a:xfrm>
        </p:grpSpPr>
        <p:sp>
          <p:nvSpPr>
            <p:cNvPr id="48" name="Rounded Rectangle 47"/>
            <p:cNvSpPr/>
            <p:nvPr/>
          </p:nvSpPr>
          <p:spPr>
            <a:xfrm>
              <a:off x="106527" y="1601379"/>
              <a:ext cx="927535" cy="195685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rgbClr val="FFFFFF"/>
                  </a:solidFill>
                </a:rPr>
                <a:t>Pre Day Report</a:t>
              </a:r>
              <a:endParaRPr lang="en-GB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52130" y="1927376"/>
              <a:ext cx="987994" cy="304257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>
                  <a:solidFill>
                    <a:srgbClr val="FFFFFF"/>
                  </a:solidFill>
                </a:rPr>
                <a:t>Aggregate Physical NTS system Entry Flow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52130" y="2275391"/>
              <a:ext cx="943592" cy="333860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>
                  <a:solidFill>
                    <a:srgbClr val="FFFFFF"/>
                  </a:solidFill>
                </a:rPr>
                <a:t>D2 to D-5 NTS Demand Forecast Report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2130" y="2924464"/>
              <a:ext cx="929736" cy="226663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>
                  <a:solidFill>
                    <a:srgbClr val="FFFFFF"/>
                  </a:solidFill>
                </a:rPr>
                <a:t>Forecast Demands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2130" y="3997745"/>
              <a:ext cx="922463" cy="268653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>
                  <a:solidFill>
                    <a:srgbClr val="FFFFFF"/>
                  </a:solidFill>
                </a:rPr>
                <a:t>End of day aggregate forecast NTS system entry flow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52130" y="3423324"/>
              <a:ext cx="946340" cy="255710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>
                  <a:solidFill>
                    <a:srgbClr val="FFFFFF"/>
                  </a:solidFill>
                </a:rPr>
                <a:t>System Status Information 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94" name="Rounded Rectangle 93"/>
          <p:cNvSpPr/>
          <p:nvPr/>
        </p:nvSpPr>
        <p:spPr bwMode="auto">
          <a:xfrm>
            <a:off x="8084131" y="4980816"/>
            <a:ext cx="972000" cy="1798241"/>
          </a:xfrm>
          <a:prstGeom prst="roundRect">
            <a:avLst>
              <a:gd name="adj" fmla="val 721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8150371" y="5058209"/>
            <a:ext cx="846000" cy="270586"/>
          </a:xfrm>
          <a:prstGeom prst="roundRect">
            <a:avLst/>
          </a:prstGeom>
          <a:noFill/>
          <a:ln w="12700">
            <a:noFill/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chemeClr val="tx1"/>
                </a:solidFill>
              </a:rPr>
              <a:t>Key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8175280" y="5489126"/>
            <a:ext cx="846000" cy="33041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dirty="0" smtClean="0">
                <a:solidFill>
                  <a:srgbClr val="FFFFFF"/>
                </a:solidFill>
              </a:rPr>
              <a:t>Working</a:t>
            </a:r>
            <a:r>
              <a:rPr lang="en-GB" sz="700" b="1" dirty="0" smtClean="0">
                <a:solidFill>
                  <a:srgbClr val="FFFFFF"/>
                </a:solidFill>
              </a:rPr>
              <a:t> </a:t>
            </a:r>
            <a:endParaRPr lang="en-GB" sz="700" b="1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395536" y="224036"/>
            <a:ext cx="23762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7" name="Title 1"/>
          <p:cNvSpPr>
            <a:spLocks noGrp="1"/>
          </p:cNvSpPr>
          <p:nvPr>
            <p:ph type="title"/>
          </p:nvPr>
        </p:nvSpPr>
        <p:spPr>
          <a:xfrm>
            <a:off x="1741622" y="140909"/>
            <a:ext cx="5972846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600" u="sng" kern="1200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MIPI Energy – Daily Reports </a:t>
            </a:r>
            <a:endParaRPr lang="en-US" sz="2600" u="sng" kern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93395" y="3127436"/>
            <a:ext cx="938093" cy="542612"/>
          </a:xfrm>
          <a:prstGeom prst="round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Forecast Composite Weather Variables</a:t>
            </a:r>
            <a:endParaRPr lang="en-GB" sz="800" b="1" dirty="0">
              <a:solidFill>
                <a:srgbClr val="FFFFFF"/>
              </a:solidFill>
            </a:endParaRPr>
          </a:p>
        </p:txBody>
      </p:sp>
      <p:grpSp>
        <p:nvGrpSpPr>
          <p:cNvPr id="140" name="Group 139"/>
          <p:cNvGrpSpPr/>
          <p:nvPr/>
        </p:nvGrpSpPr>
        <p:grpSpPr>
          <a:xfrm>
            <a:off x="1149957" y="836713"/>
            <a:ext cx="1065776" cy="4581998"/>
            <a:chOff x="54697" y="1601379"/>
            <a:chExt cx="1065776" cy="2097489"/>
          </a:xfrm>
        </p:grpSpPr>
        <p:sp>
          <p:nvSpPr>
            <p:cNvPr id="141" name="Rounded Rectangle 140"/>
            <p:cNvSpPr/>
            <p:nvPr/>
          </p:nvSpPr>
          <p:spPr>
            <a:xfrm>
              <a:off x="115569" y="1601379"/>
              <a:ext cx="966013" cy="20650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chemeClr val="tx1"/>
                  </a:solidFill>
                </a:rPr>
                <a:t>Data Gap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93588" y="1934116"/>
              <a:ext cx="987994" cy="30425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en-GB" sz="1000" b="1" dirty="0" smtClean="0">
                  <a:solidFill>
                    <a:schemeClr val="tx1"/>
                  </a:solidFill>
                </a:rPr>
                <a:t>30</a:t>
              </a:r>
              <a:r>
                <a:rPr lang="en-GB" sz="1000" b="1" baseline="30000" dirty="0" smtClean="0">
                  <a:solidFill>
                    <a:schemeClr val="tx1"/>
                  </a:solidFill>
                </a:rPr>
                <a:t>th</a:t>
              </a:r>
              <a:r>
                <a:rPr lang="en-GB" sz="1000" b="1" dirty="0" smtClean="0">
                  <a:solidFill>
                    <a:schemeClr val="tx1"/>
                  </a:solidFill>
                </a:rPr>
                <a:t> July – 9</a:t>
              </a:r>
              <a:r>
                <a:rPr lang="en-GB" sz="1000" b="1" baseline="30000" dirty="0" smtClean="0">
                  <a:solidFill>
                    <a:schemeClr val="tx1"/>
                  </a:solidFill>
                </a:rPr>
                <a:t>th</a:t>
              </a:r>
              <a:r>
                <a:rPr lang="en-GB" sz="1000" b="1" dirty="0" smtClean="0">
                  <a:solidFill>
                    <a:schemeClr val="tx1"/>
                  </a:solidFill>
                </a:rPr>
                <a:t> August</a:t>
              </a:r>
              <a:endParaRPr lang="en-GB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54697" y="3472667"/>
              <a:ext cx="1065776" cy="22620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000" b="1" dirty="0" smtClean="0">
                  <a:solidFill>
                    <a:schemeClr val="tx1"/>
                  </a:solidFill>
                </a:rPr>
                <a:t>30</a:t>
              </a:r>
              <a:r>
                <a:rPr lang="en-GB" sz="1000" b="1" baseline="30000" dirty="0" smtClean="0">
                  <a:solidFill>
                    <a:schemeClr val="tx1"/>
                  </a:solidFill>
                </a:rPr>
                <a:t>th</a:t>
              </a:r>
              <a:r>
                <a:rPr lang="en-GB" sz="1000" b="1" dirty="0" smtClean="0">
                  <a:solidFill>
                    <a:schemeClr val="tx1"/>
                  </a:solidFill>
                </a:rPr>
                <a:t> July – 7</a:t>
              </a:r>
              <a:r>
                <a:rPr lang="en-GB" sz="1000" b="1" baseline="30000" dirty="0" smtClean="0">
                  <a:solidFill>
                    <a:schemeClr val="tx1"/>
                  </a:solidFill>
                </a:rPr>
                <a:t>th</a:t>
              </a:r>
              <a:r>
                <a:rPr lang="en-GB" sz="1000" b="1" dirty="0" smtClean="0">
                  <a:solidFill>
                    <a:schemeClr val="tx1"/>
                  </a:solidFill>
                </a:rPr>
                <a:t> August</a:t>
              </a:r>
              <a:endParaRPr lang="en-GB" sz="1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7" name="Rounded Rectangle 146"/>
          <p:cNvSpPr/>
          <p:nvPr/>
        </p:nvSpPr>
        <p:spPr>
          <a:xfrm>
            <a:off x="1137845" y="3760663"/>
            <a:ext cx="1038997" cy="50587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GB" sz="1000" b="1" dirty="0">
                <a:solidFill>
                  <a:schemeClr val="tx1"/>
                </a:solidFill>
              </a:rPr>
              <a:t>30</a:t>
            </a:r>
            <a:r>
              <a:rPr lang="en-GB" sz="1000" b="1" baseline="30000" dirty="0">
                <a:solidFill>
                  <a:schemeClr val="tx1"/>
                </a:solidFill>
              </a:rPr>
              <a:t>th</a:t>
            </a:r>
            <a:r>
              <a:rPr lang="en-GB" sz="1000" b="1" dirty="0">
                <a:solidFill>
                  <a:schemeClr val="tx1"/>
                </a:solidFill>
              </a:rPr>
              <a:t> July – </a:t>
            </a:r>
            <a:r>
              <a:rPr lang="en-GB" sz="1000" b="1" dirty="0" smtClean="0">
                <a:solidFill>
                  <a:schemeClr val="tx1"/>
                </a:solidFill>
              </a:rPr>
              <a:t>1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1000" b="1" dirty="0" smtClean="0">
                <a:solidFill>
                  <a:schemeClr val="tx1"/>
                </a:solidFill>
              </a:rPr>
              <a:t> August</a:t>
            </a:r>
            <a:endParaRPr lang="en-GB" sz="1000" b="1" dirty="0">
              <a:solidFill>
                <a:schemeClr val="tx1"/>
              </a:solidFill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2392497" y="836712"/>
            <a:ext cx="1068136" cy="1558583"/>
            <a:chOff x="38368" y="1601379"/>
            <a:chExt cx="1068136" cy="705920"/>
          </a:xfrm>
        </p:grpSpPr>
        <p:sp>
          <p:nvSpPr>
            <p:cNvPr id="158" name="Rounded Rectangle 157"/>
            <p:cNvSpPr/>
            <p:nvPr/>
          </p:nvSpPr>
          <p:spPr>
            <a:xfrm>
              <a:off x="106527" y="1601379"/>
              <a:ext cx="987547" cy="195685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rgbClr val="FFFFFF"/>
                  </a:solidFill>
                </a:rPr>
                <a:t>After Day Report</a:t>
              </a:r>
              <a:endParaRPr lang="en-GB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52130" y="1927376"/>
              <a:ext cx="1054374" cy="160305"/>
            </a:xfrm>
            <a:prstGeom prst="roundRect">
              <a:avLst/>
            </a:prstGeom>
            <a:solidFill>
              <a:srgbClr val="008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/>
                <a:t>Gas </a:t>
              </a:r>
              <a:r>
                <a:rPr lang="en-GB" sz="800" b="1" dirty="0"/>
                <a:t>Trading </a:t>
              </a:r>
              <a:r>
                <a:rPr lang="en-GB" sz="800" b="1" dirty="0" smtClean="0"/>
                <a:t>Report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38368" y="2140369"/>
              <a:ext cx="1068136" cy="16693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/>
                <a:t>Actual </a:t>
              </a:r>
              <a:r>
                <a:rPr lang="en-GB" sz="800" b="1" dirty="0"/>
                <a:t>Offtake </a:t>
              </a:r>
              <a:r>
                <a:rPr lang="en-GB" sz="800" b="1" dirty="0" smtClean="0"/>
                <a:t>Flows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" name="Rounded Rectangle 163"/>
          <p:cNvSpPr/>
          <p:nvPr/>
        </p:nvSpPr>
        <p:spPr>
          <a:xfrm>
            <a:off x="2406259" y="2466532"/>
            <a:ext cx="1054374" cy="412541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NTS </a:t>
            </a:r>
            <a:r>
              <a:rPr lang="en-GB" sz="800" b="1" dirty="0"/>
              <a:t>Commercial Entry End of </a:t>
            </a:r>
            <a:r>
              <a:rPr lang="en-GB" sz="800" b="1" dirty="0" smtClean="0"/>
              <a:t>Day</a:t>
            </a:r>
            <a:endParaRPr lang="en-GB" sz="800" b="1" dirty="0"/>
          </a:p>
        </p:txBody>
      </p:sp>
      <p:sp>
        <p:nvSpPr>
          <p:cNvPr id="165" name="Rounded Rectangle 164"/>
          <p:cNvSpPr/>
          <p:nvPr/>
        </p:nvSpPr>
        <p:spPr>
          <a:xfrm>
            <a:off x="2406259" y="2956836"/>
            <a:ext cx="1040219" cy="35207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sz="800" b="1" dirty="0" smtClean="0"/>
          </a:p>
          <a:p>
            <a:pPr algn="ctr"/>
            <a:r>
              <a:rPr lang="en-GB" sz="800" b="1" dirty="0" smtClean="0"/>
              <a:t>Aggregate </a:t>
            </a:r>
            <a:r>
              <a:rPr lang="en-GB" sz="800" b="1" dirty="0"/>
              <a:t>Allocation Report</a:t>
            </a:r>
          </a:p>
          <a:p>
            <a:pPr algn="ctr"/>
            <a:endParaRPr lang="en-GB" sz="800" b="1" dirty="0">
              <a:solidFill>
                <a:schemeClr val="dk1"/>
              </a:solidFill>
            </a:endParaRPr>
          </a:p>
        </p:txBody>
      </p:sp>
      <p:sp>
        <p:nvSpPr>
          <p:cNvPr id="166" name="Rounded Rectangle 165"/>
          <p:cNvSpPr/>
          <p:nvPr/>
        </p:nvSpPr>
        <p:spPr>
          <a:xfrm>
            <a:off x="2406258" y="3362125"/>
            <a:ext cx="1066505" cy="41177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/>
              <a:t>NTS Exit Flex Utilisation </a:t>
            </a:r>
            <a:r>
              <a:rPr lang="en-GB" sz="800" b="1" dirty="0" smtClean="0"/>
              <a:t>Report</a:t>
            </a:r>
            <a:endParaRPr lang="en-GB" sz="8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2406259" y="3864087"/>
            <a:ext cx="1040219" cy="39089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sz="800" b="1" dirty="0" smtClean="0"/>
          </a:p>
          <a:p>
            <a:pPr algn="ctr"/>
            <a:r>
              <a:rPr lang="en-GB" sz="800" b="1" dirty="0" smtClean="0"/>
              <a:t>Demand Analysis LDZ DM &amp; NDM</a:t>
            </a:r>
            <a:endParaRPr lang="en-GB" sz="800" b="1" dirty="0"/>
          </a:p>
          <a:p>
            <a:pPr algn="ctr"/>
            <a:endParaRPr lang="en-GB" sz="800" b="1" dirty="0">
              <a:solidFill>
                <a:schemeClr val="dk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392497" y="4320543"/>
            <a:ext cx="1055706" cy="411777"/>
          </a:xfrm>
          <a:prstGeom prst="round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NTS </a:t>
            </a:r>
            <a:r>
              <a:rPr lang="en-GB" sz="800" b="1" dirty="0" err="1" smtClean="0"/>
              <a:t>Linepack</a:t>
            </a:r>
            <a:r>
              <a:rPr lang="en-GB" sz="800" b="1" dirty="0" smtClean="0"/>
              <a:t> Report</a:t>
            </a:r>
            <a:endParaRPr lang="en-GB" sz="8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2406259" y="4812220"/>
            <a:ext cx="1041944" cy="34606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sz="800" b="1" dirty="0" smtClean="0"/>
          </a:p>
          <a:p>
            <a:pPr algn="ctr"/>
            <a:r>
              <a:rPr lang="en-GB" sz="800" b="1" dirty="0" smtClean="0"/>
              <a:t>NTS Physical Entry End of Day</a:t>
            </a:r>
            <a:endParaRPr lang="en-GB" sz="800" b="1" dirty="0"/>
          </a:p>
          <a:p>
            <a:pPr algn="ctr"/>
            <a:endParaRPr lang="en-GB" sz="800" b="1" dirty="0">
              <a:solidFill>
                <a:schemeClr val="dk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392497" y="5193502"/>
            <a:ext cx="1080266" cy="46082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NTS Shrinkage – Gas Procurement &amp; Disposal </a:t>
            </a:r>
            <a:endParaRPr lang="en-GB" sz="800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2392497" y="5692614"/>
            <a:ext cx="1085013" cy="451199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 sz="800" b="1" dirty="0" smtClean="0"/>
          </a:p>
          <a:p>
            <a:pPr algn="ctr"/>
            <a:r>
              <a:rPr lang="en-GB" sz="800" b="1" dirty="0" smtClean="0"/>
              <a:t>Operational Summary</a:t>
            </a:r>
            <a:endParaRPr lang="en-GB" sz="800" b="1" dirty="0"/>
          </a:p>
          <a:p>
            <a:pPr algn="ctr"/>
            <a:endParaRPr lang="en-GB" sz="800" b="1" dirty="0">
              <a:solidFill>
                <a:schemeClr val="dk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381997" y="6197693"/>
            <a:ext cx="1109275" cy="41177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Price Information History</a:t>
            </a:r>
            <a:endParaRPr lang="en-GB" sz="800" b="1" dirty="0"/>
          </a:p>
        </p:txBody>
      </p:sp>
      <p:grpSp>
        <p:nvGrpSpPr>
          <p:cNvPr id="39" name="Group 38"/>
          <p:cNvGrpSpPr/>
          <p:nvPr/>
        </p:nvGrpSpPr>
        <p:grpSpPr>
          <a:xfrm>
            <a:off x="3576038" y="828298"/>
            <a:ext cx="1054374" cy="1082108"/>
            <a:chOff x="52130" y="1601379"/>
            <a:chExt cx="1054374" cy="490113"/>
          </a:xfrm>
          <a:solidFill>
            <a:schemeClr val="bg1">
              <a:lumMod val="95000"/>
            </a:schemeClr>
          </a:solidFill>
        </p:grpSpPr>
        <p:sp>
          <p:nvSpPr>
            <p:cNvPr id="40" name="Rounded Rectangle 39"/>
            <p:cNvSpPr/>
            <p:nvPr/>
          </p:nvSpPr>
          <p:spPr>
            <a:xfrm>
              <a:off x="106527" y="1601379"/>
              <a:ext cx="999977" cy="19568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b="1" dirty="0" smtClean="0">
                  <a:solidFill>
                    <a:schemeClr val="tx1"/>
                  </a:solidFill>
                </a:rPr>
                <a:t>Data Gap</a:t>
              </a:r>
              <a:endParaRPr lang="en-GB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130" y="1927376"/>
              <a:ext cx="1054374" cy="1641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chemeClr val="tx1"/>
                  </a:solidFill>
                </a:rPr>
                <a:t>30</a:t>
              </a:r>
              <a:r>
                <a:rPr lang="en-GB" sz="1000" b="1" baseline="30000" dirty="0" smtClean="0">
                  <a:solidFill>
                    <a:schemeClr val="tx1"/>
                  </a:solidFill>
                </a:rPr>
                <a:t>th</a:t>
              </a:r>
              <a:r>
                <a:rPr lang="en-GB" sz="1000" b="1" dirty="0" smtClean="0">
                  <a:solidFill>
                    <a:schemeClr val="tx1"/>
                  </a:solidFill>
                </a:rPr>
                <a:t> July</a:t>
              </a:r>
              <a:endParaRPr lang="en-GB" sz="1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3548587" y="5218027"/>
            <a:ext cx="1081825" cy="41177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30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July – 6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August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3548587" y="4739614"/>
            <a:ext cx="1078247" cy="482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30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– 1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1000" b="1" dirty="0" smtClean="0">
                <a:solidFill>
                  <a:schemeClr val="tx1"/>
                </a:solidFill>
              </a:rPr>
              <a:t>,7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– 10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,12th</a:t>
            </a:r>
            <a:endParaRPr lang="en-GB" sz="1000" b="1" dirty="0">
              <a:solidFill>
                <a:schemeClr val="tx1"/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4742592" y="818905"/>
            <a:ext cx="1068136" cy="1991883"/>
            <a:chOff x="26033" y="1601379"/>
            <a:chExt cx="1068136" cy="902172"/>
          </a:xfrm>
        </p:grpSpPr>
        <p:sp>
          <p:nvSpPr>
            <p:cNvPr id="60" name="Rounded Rectangle 59"/>
            <p:cNvSpPr/>
            <p:nvPr/>
          </p:nvSpPr>
          <p:spPr>
            <a:xfrm>
              <a:off x="106527" y="1601379"/>
              <a:ext cx="977857" cy="195685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rgbClr val="FFFFFF"/>
                  </a:solidFill>
                </a:rPr>
                <a:t>After Day Report</a:t>
              </a:r>
              <a:endParaRPr lang="en-GB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39795" y="2334271"/>
              <a:ext cx="1054374" cy="16928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/>
                <a:t>Weather Correction Scaling Factors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6033" y="1928816"/>
              <a:ext cx="1068136" cy="16693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smtClean="0"/>
                <a:t>Use of Balancing Tools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Rounded Rectangle 63"/>
          <p:cNvSpPr/>
          <p:nvPr/>
        </p:nvSpPr>
        <p:spPr>
          <a:xfrm>
            <a:off x="5903785" y="810492"/>
            <a:ext cx="927535" cy="43204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 smtClean="0">
                <a:solidFill>
                  <a:schemeClr val="tx1"/>
                </a:solidFill>
              </a:rPr>
              <a:t>Data Gap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728523" y="1988088"/>
            <a:ext cx="1072420" cy="353231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UK Wholesales Gas Market Liquidity </a:t>
            </a:r>
            <a:endParaRPr lang="en-GB" sz="800" b="1" dirty="0"/>
          </a:p>
        </p:txBody>
      </p:sp>
      <p:sp>
        <p:nvSpPr>
          <p:cNvPr id="69" name="Rounded Rectangle 68"/>
          <p:cNvSpPr/>
          <p:nvPr/>
        </p:nvSpPr>
        <p:spPr>
          <a:xfrm>
            <a:off x="4747492" y="2893478"/>
            <a:ext cx="1093998" cy="41177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Actual Composite Weather Variables</a:t>
            </a:r>
            <a:endParaRPr lang="en-GB" sz="800" b="1" dirty="0"/>
          </a:p>
        </p:txBody>
      </p:sp>
      <p:sp>
        <p:nvSpPr>
          <p:cNvPr id="71" name="Rounded Rectangle 70"/>
          <p:cNvSpPr/>
          <p:nvPr/>
        </p:nvSpPr>
        <p:spPr>
          <a:xfrm>
            <a:off x="4732215" y="3856765"/>
            <a:ext cx="1109275" cy="41177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/>
              <a:t>CV Report</a:t>
            </a:r>
            <a:endParaRPr lang="en-GB" sz="800" b="1" dirty="0"/>
          </a:p>
        </p:txBody>
      </p:sp>
      <p:grpSp>
        <p:nvGrpSpPr>
          <p:cNvPr id="85" name="Group 84"/>
          <p:cNvGrpSpPr/>
          <p:nvPr/>
        </p:nvGrpSpPr>
        <p:grpSpPr>
          <a:xfrm>
            <a:off x="7152262" y="804544"/>
            <a:ext cx="927535" cy="1520687"/>
            <a:chOff x="178969" y="1601379"/>
            <a:chExt cx="927535" cy="688756"/>
          </a:xfrm>
        </p:grpSpPr>
        <p:sp>
          <p:nvSpPr>
            <p:cNvPr id="86" name="Rounded Rectangle 85"/>
            <p:cNvSpPr/>
            <p:nvPr/>
          </p:nvSpPr>
          <p:spPr>
            <a:xfrm>
              <a:off x="178969" y="1601379"/>
              <a:ext cx="927535" cy="195685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dirty="0" smtClean="0">
                  <a:solidFill>
                    <a:srgbClr val="FFFFFF"/>
                  </a:solidFill>
                </a:rPr>
                <a:t>Daily Balance</a:t>
              </a:r>
              <a:endParaRPr lang="en-GB" sz="1200" b="1" dirty="0">
                <a:solidFill>
                  <a:srgbClr val="FFFFFF"/>
                </a:solidFill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90882" y="1933880"/>
              <a:ext cx="915622" cy="168371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err="1" smtClean="0"/>
                <a:t>Cashout</a:t>
              </a:r>
              <a:r>
                <a:rPr lang="en-GB" sz="800" b="1" dirty="0" smtClean="0"/>
                <a:t> Balancing Prices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90882" y="2123205"/>
              <a:ext cx="915622" cy="166930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800" b="1" dirty="0" err="1" smtClean="0">
                  <a:solidFill>
                    <a:srgbClr val="FFFFFF"/>
                  </a:solidFill>
                </a:rPr>
                <a:t>Cashout</a:t>
              </a:r>
              <a:r>
                <a:rPr lang="en-GB" sz="800" b="1" dirty="0" smtClean="0">
                  <a:solidFill>
                    <a:srgbClr val="FFFFFF"/>
                  </a:solidFill>
                </a:rPr>
                <a:t> Balancing Prices</a:t>
              </a:r>
              <a:endParaRPr lang="en-GB" sz="8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8147131" y="784475"/>
            <a:ext cx="927535" cy="43204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 smtClean="0">
                <a:solidFill>
                  <a:schemeClr val="tx1"/>
                </a:solidFill>
              </a:rPr>
              <a:t>Data Gap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924001" y="3874296"/>
            <a:ext cx="996399" cy="41177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30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– 1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1000" b="1" dirty="0" smtClean="0">
                <a:solidFill>
                  <a:schemeClr val="tx1"/>
                </a:solidFill>
              </a:rPr>
              <a:t> August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169971" y="2404360"/>
            <a:ext cx="915622" cy="40816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Daily Balance Report </a:t>
            </a:r>
            <a:endParaRPr lang="en-GB" sz="800" b="1" dirty="0">
              <a:solidFill>
                <a:srgbClr val="FFFFFF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93395" y="4311776"/>
            <a:ext cx="943592" cy="50044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Nomination Report</a:t>
            </a:r>
            <a:endParaRPr lang="en-GB" sz="800" b="1" dirty="0">
              <a:solidFill>
                <a:srgbClr val="FFFFFF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93395" y="5462675"/>
            <a:ext cx="937168" cy="564576"/>
          </a:xfrm>
          <a:prstGeom prst="round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System Status Balance</a:t>
            </a:r>
            <a:endParaRPr lang="en-GB" sz="800" b="1" dirty="0">
              <a:solidFill>
                <a:srgbClr val="FFFFFF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4724120" y="3389358"/>
            <a:ext cx="1076823" cy="368561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Storage LNG</a:t>
            </a:r>
            <a:endParaRPr lang="en-GB" sz="800" b="1" dirty="0">
              <a:solidFill>
                <a:srgbClr val="FFFFFF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4741098" y="4384458"/>
            <a:ext cx="1111199" cy="361703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smtClean="0">
                <a:solidFill>
                  <a:srgbClr val="FFFFFF"/>
                </a:solidFill>
              </a:rPr>
              <a:t>Actual Demands</a:t>
            </a:r>
            <a:endParaRPr lang="en-GB" sz="800" b="1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282022" y="845812"/>
            <a:ext cx="0" cy="58561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7031146" y="832573"/>
            <a:ext cx="0" cy="58561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Rounded Rectangle 109"/>
          <p:cNvSpPr/>
          <p:nvPr/>
        </p:nvSpPr>
        <p:spPr>
          <a:xfrm>
            <a:off x="8147131" y="6361143"/>
            <a:ext cx="846000" cy="34806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50" b="1" dirty="0" smtClean="0">
                <a:solidFill>
                  <a:schemeClr val="tx1"/>
                </a:solidFill>
              </a:rPr>
              <a:t>Data Gap</a:t>
            </a:r>
            <a:endParaRPr lang="en-GB" sz="650" b="1" dirty="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8175280" y="5918213"/>
            <a:ext cx="846000" cy="34806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b="1" dirty="0" smtClean="0">
                <a:solidFill>
                  <a:schemeClr val="bg1"/>
                </a:solidFill>
              </a:rPr>
              <a:t>Not Working</a:t>
            </a:r>
            <a:endParaRPr lang="en-GB" sz="650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7169971" y="2893478"/>
            <a:ext cx="909826" cy="505264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9972" y="2937077"/>
            <a:ext cx="892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Daily Operation Information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075327" y="6221199"/>
            <a:ext cx="996399" cy="41177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30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July – 14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August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576039" y="6221199"/>
            <a:ext cx="1050795" cy="38827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30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000" b="1" dirty="0" smtClean="0">
                <a:solidFill>
                  <a:schemeClr val="tx1"/>
                </a:solidFill>
              </a:rPr>
              <a:t> July – 3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rd</a:t>
            </a:r>
            <a:r>
              <a:rPr lang="en-GB" sz="1000" b="1" dirty="0" smtClean="0">
                <a:solidFill>
                  <a:schemeClr val="tx1"/>
                </a:solidFill>
              </a:rPr>
              <a:t> August 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3576039" y="2986965"/>
            <a:ext cx="996399" cy="41177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chemeClr val="tx1"/>
                </a:solidFill>
              </a:rPr>
              <a:t>1</a:t>
            </a:r>
            <a:r>
              <a:rPr lang="en-GB" sz="10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1000" b="1" dirty="0" smtClean="0">
                <a:solidFill>
                  <a:schemeClr val="tx1"/>
                </a:solidFill>
              </a:rPr>
              <a:t> August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2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G Photo 1">
    <a:dk1>
      <a:srgbClr val="000000"/>
    </a:dk1>
    <a:lt1>
      <a:srgbClr val="FFFFFF"/>
    </a:lt1>
    <a:dk2>
      <a:srgbClr val="000000"/>
    </a:dk2>
    <a:lt2>
      <a:srgbClr val="808080"/>
    </a:lt2>
    <a:accent1>
      <a:srgbClr val="00AED9"/>
    </a:accent1>
    <a:accent2>
      <a:srgbClr val="52DA3F"/>
    </a:accent2>
    <a:accent3>
      <a:srgbClr val="FFFFFF"/>
    </a:accent3>
    <a:accent4>
      <a:srgbClr val="000000"/>
    </a:accent4>
    <a:accent5>
      <a:srgbClr val="AAD3E9"/>
    </a:accent5>
    <a:accent6>
      <a:srgbClr val="49C538"/>
    </a:accent6>
    <a:hlink>
      <a:srgbClr val="FF7800"/>
    </a:hlink>
    <a:folHlink>
      <a:srgbClr val="00B09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2187</TotalTime>
  <Words>191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Powerpoint Template</vt:lpstr>
      <vt:lpstr>NG Photo</vt:lpstr>
      <vt:lpstr>MIPI Energy – Daily Reports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Customers &amp; Stakeholders</dc:title>
  <dc:creator>National Grid</dc:creator>
  <cp:lastModifiedBy>Christopher martin</cp:lastModifiedBy>
  <cp:revision>62</cp:revision>
  <cp:lastPrinted>2016-08-19T13:53:58Z</cp:lastPrinted>
  <dcterms:created xsi:type="dcterms:W3CDTF">2015-12-15T09:07:23Z</dcterms:created>
  <dcterms:modified xsi:type="dcterms:W3CDTF">2016-08-19T14:22:28Z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600812224</vt:i4>
  </property>
  <property fmtid="{D5CDD505-2E9C-101B-9397-08002B2CF9AE}" pid="3" name="_NewReviewCycle">
    <vt:lpwstr/>
  </property>
  <property fmtid="{D5CDD505-2E9C-101B-9397-08002B2CF9AE}" pid="4" name="_EmailSubject">
    <vt:lpwstr>MIPI Report update</vt:lpwstr>
  </property>
  <property fmtid="{D5CDD505-2E9C-101B-9397-08002B2CF9AE}" pid="5" name="_AuthorEmail">
    <vt:lpwstr>claire.ogrady@nationalgrid.com</vt:lpwstr>
  </property>
  <property fmtid="{D5CDD505-2E9C-101B-9397-08002B2CF9AE}" pid="6" name="_AuthorEmailDisplayName">
    <vt:lpwstr>O'Grady, Claire</vt:lpwstr>
  </property>
  <property fmtid="{D5CDD505-2E9C-101B-9397-08002B2CF9AE}" pid="7" name="_PreviousAdHocReviewCycleID">
    <vt:i4>-1852833879</vt:i4>
  </property>
</Properties>
</file>