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  <p:sldMasterId id="2147483654" r:id="rId2"/>
    <p:sldMasterId id="2147483656" r:id="rId3"/>
    <p:sldMasterId id="2147483658" r:id="rId4"/>
    <p:sldMasterId id="2147483660" r:id="rId5"/>
    <p:sldMasterId id="2147483662" r:id="rId6"/>
    <p:sldMasterId id="2147483664" r:id="rId7"/>
    <p:sldMasterId id="2147483666" r:id="rId8"/>
    <p:sldMasterId id="2147483668" r:id="rId9"/>
    <p:sldMasterId id="2147483670" r:id="rId10"/>
    <p:sldMasterId id="2147484983" r:id="rId11"/>
  </p:sldMasterIdLst>
  <p:notesMasterIdLst>
    <p:notesMasterId r:id="rId79"/>
  </p:notesMasterIdLst>
  <p:handoutMasterIdLst>
    <p:handoutMasterId r:id="rId80"/>
  </p:handoutMasterIdLst>
  <p:sldIdLst>
    <p:sldId id="521" r:id="rId12"/>
    <p:sldId id="716" r:id="rId13"/>
    <p:sldId id="799" r:id="rId14"/>
    <p:sldId id="781" r:id="rId15"/>
    <p:sldId id="569" r:id="rId16"/>
    <p:sldId id="724" r:id="rId17"/>
    <p:sldId id="717" r:id="rId18"/>
    <p:sldId id="719" r:id="rId19"/>
    <p:sldId id="747" r:id="rId20"/>
    <p:sldId id="779" r:id="rId21"/>
    <p:sldId id="741" r:id="rId22"/>
    <p:sldId id="707" r:id="rId23"/>
    <p:sldId id="753" r:id="rId24"/>
    <p:sldId id="778" r:id="rId25"/>
    <p:sldId id="813" r:id="rId26"/>
    <p:sldId id="742" r:id="rId27"/>
    <p:sldId id="783" r:id="rId28"/>
    <p:sldId id="814" r:id="rId29"/>
    <p:sldId id="809" r:id="rId30"/>
    <p:sldId id="695" r:id="rId31"/>
    <p:sldId id="817" r:id="rId32"/>
    <p:sldId id="815" r:id="rId33"/>
    <p:sldId id="752" r:id="rId34"/>
    <p:sldId id="851" r:id="rId35"/>
    <p:sldId id="785" r:id="rId36"/>
    <p:sldId id="786" r:id="rId37"/>
    <p:sldId id="810" r:id="rId38"/>
    <p:sldId id="818" r:id="rId39"/>
    <p:sldId id="790" r:id="rId40"/>
    <p:sldId id="791" r:id="rId41"/>
    <p:sldId id="792" r:id="rId42"/>
    <p:sldId id="793" r:id="rId43"/>
    <p:sldId id="794" r:id="rId44"/>
    <p:sldId id="755" r:id="rId45"/>
    <p:sldId id="820" r:id="rId46"/>
    <p:sldId id="821" r:id="rId47"/>
    <p:sldId id="822" r:id="rId48"/>
    <p:sldId id="823" r:id="rId49"/>
    <p:sldId id="825" r:id="rId50"/>
    <p:sldId id="826" r:id="rId51"/>
    <p:sldId id="827" r:id="rId52"/>
    <p:sldId id="828" r:id="rId53"/>
    <p:sldId id="848" r:id="rId54"/>
    <p:sldId id="830" r:id="rId55"/>
    <p:sldId id="831" r:id="rId56"/>
    <p:sldId id="832" r:id="rId57"/>
    <p:sldId id="833" r:id="rId58"/>
    <p:sldId id="834" r:id="rId59"/>
    <p:sldId id="844" r:id="rId60"/>
    <p:sldId id="845" r:id="rId61"/>
    <p:sldId id="846" r:id="rId62"/>
    <p:sldId id="847" r:id="rId63"/>
    <p:sldId id="835" r:id="rId64"/>
    <p:sldId id="836" r:id="rId65"/>
    <p:sldId id="849" r:id="rId66"/>
    <p:sldId id="838" r:id="rId67"/>
    <p:sldId id="839" r:id="rId68"/>
    <p:sldId id="840" r:id="rId69"/>
    <p:sldId id="841" r:id="rId70"/>
    <p:sldId id="842" r:id="rId71"/>
    <p:sldId id="850" r:id="rId72"/>
    <p:sldId id="807" r:id="rId73"/>
    <p:sldId id="808" r:id="rId74"/>
    <p:sldId id="812" r:id="rId75"/>
    <p:sldId id="776" r:id="rId76"/>
    <p:sldId id="806" r:id="rId77"/>
    <p:sldId id="805" r:id="rId78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BA9E5"/>
    <a:srgbClr val="99CCFF"/>
    <a:srgbClr val="BD92DE"/>
    <a:srgbClr val="00CC99"/>
    <a:srgbClr val="2CD454"/>
    <a:srgbClr val="FD9900"/>
    <a:srgbClr val="C0C0C0"/>
    <a:srgbClr val="FFCC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030" autoAdjust="0"/>
    <p:restoredTop sz="90053" autoAdjust="0"/>
  </p:normalViewPr>
  <p:slideViewPr>
    <p:cSldViewPr snapToGrid="0">
      <p:cViewPr varScale="1">
        <p:scale>
          <a:sx n="62" d="100"/>
          <a:sy n="62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notesViewPr>
    <p:cSldViewPr snapToGrid="0">
      <p:cViewPr varScale="1">
        <p:scale>
          <a:sx n="109" d="100"/>
          <a:sy n="109" d="100"/>
        </p:scale>
        <p:origin x="-570" y="-7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8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FCEC8E-23DF-4BDE-A091-9D59BEB3CD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E35393-213A-4BD2-8F4D-72EBCE47987A}">
      <dgm:prSet phldrT="[Text]" custT="1"/>
      <dgm:spPr/>
      <dgm:t>
        <a:bodyPr/>
        <a:lstStyle/>
        <a:p>
          <a:r>
            <a:rPr lang="en-GB" sz="2400" dirty="0" smtClean="0"/>
            <a:t>National Grid’s Gas Transporter Licence (the “Licence”)</a:t>
          </a:r>
          <a:endParaRPr lang="en-GB" sz="2400" dirty="0"/>
        </a:p>
      </dgm:t>
    </dgm:pt>
    <dgm:pt modelId="{E67D0146-203C-47F7-B14A-323D3C3843E3}" type="parTrans" cxnId="{0A584C10-F4E9-45D3-974A-BE9B8F903E69}">
      <dgm:prSet/>
      <dgm:spPr/>
      <dgm:t>
        <a:bodyPr/>
        <a:lstStyle/>
        <a:p>
          <a:endParaRPr lang="en-GB"/>
        </a:p>
      </dgm:t>
    </dgm:pt>
    <dgm:pt modelId="{9A15E9CA-AA3C-42A8-99E1-03FF94095DDD}" type="sibTrans" cxnId="{0A584C10-F4E9-45D3-974A-BE9B8F903E69}">
      <dgm:prSet/>
      <dgm:spPr/>
      <dgm:t>
        <a:bodyPr/>
        <a:lstStyle/>
        <a:p>
          <a:endParaRPr lang="en-GB"/>
        </a:p>
      </dgm:t>
    </dgm:pt>
    <dgm:pt modelId="{E417E9D0-D8A6-4298-A1D6-16C0A7C1BE7C}">
      <dgm:prSet phldrT="[Text]"/>
      <dgm:spPr/>
      <dgm:t>
        <a:bodyPr/>
        <a:lstStyle/>
        <a:p>
          <a:r>
            <a:rPr lang="en-GB" dirty="0" smtClean="0"/>
            <a:t>Sets certain mandatory requirements</a:t>
          </a:r>
          <a:endParaRPr lang="en-GB" dirty="0"/>
        </a:p>
      </dgm:t>
    </dgm:pt>
    <dgm:pt modelId="{8D4DA02F-B436-41B5-BCD8-E6627C25BD99}" type="parTrans" cxnId="{90117866-B30C-4DD3-BF1C-E585424D9307}">
      <dgm:prSet/>
      <dgm:spPr/>
      <dgm:t>
        <a:bodyPr/>
        <a:lstStyle/>
        <a:p>
          <a:endParaRPr lang="en-GB"/>
        </a:p>
      </dgm:t>
    </dgm:pt>
    <dgm:pt modelId="{F4F06A03-E688-477F-8AA9-6B1DC4ADC33B}" type="sibTrans" cxnId="{90117866-B30C-4DD3-BF1C-E585424D9307}">
      <dgm:prSet/>
      <dgm:spPr/>
      <dgm:t>
        <a:bodyPr/>
        <a:lstStyle/>
        <a:p>
          <a:endParaRPr lang="en-GB"/>
        </a:p>
      </dgm:t>
    </dgm:pt>
    <dgm:pt modelId="{920C1953-E6AB-4576-B332-4883EE8C6764}">
      <dgm:prSet phldrT="[Text]"/>
      <dgm:spPr/>
      <dgm:t>
        <a:bodyPr/>
        <a:lstStyle/>
        <a:p>
          <a:r>
            <a:rPr lang="en-GB" dirty="0" smtClean="0"/>
            <a:t>Uniform Network Code (the “UNC”)</a:t>
          </a:r>
          <a:endParaRPr lang="en-GB" dirty="0"/>
        </a:p>
      </dgm:t>
    </dgm:pt>
    <dgm:pt modelId="{6C1DA721-770D-4809-92D8-92B274516150}" type="parTrans" cxnId="{478DF2F7-4505-4A9C-9959-B47150372AA9}">
      <dgm:prSet/>
      <dgm:spPr/>
      <dgm:t>
        <a:bodyPr/>
        <a:lstStyle/>
        <a:p>
          <a:endParaRPr lang="en-GB"/>
        </a:p>
      </dgm:t>
    </dgm:pt>
    <dgm:pt modelId="{D3752A79-8C84-4689-9177-CB27FE0A1496}" type="sibTrans" cxnId="{478DF2F7-4505-4A9C-9959-B47150372AA9}">
      <dgm:prSet/>
      <dgm:spPr/>
      <dgm:t>
        <a:bodyPr/>
        <a:lstStyle/>
        <a:p>
          <a:endParaRPr lang="en-GB"/>
        </a:p>
      </dgm:t>
    </dgm:pt>
    <dgm:pt modelId="{A9E63F0F-C12B-4928-90E8-2025AF8C7674}">
      <dgm:prSet phldrT="[Text]"/>
      <dgm:spPr/>
      <dgm:t>
        <a:bodyPr/>
        <a:lstStyle/>
        <a:p>
          <a:r>
            <a:rPr lang="en-GB" dirty="0" smtClean="0"/>
            <a:t>Charging Methodologies (TPD Section Y)</a:t>
          </a:r>
          <a:endParaRPr lang="en-GB" dirty="0"/>
        </a:p>
      </dgm:t>
    </dgm:pt>
    <dgm:pt modelId="{FD1BB93C-91BD-45BC-9BB4-94302DEDE5C6}" type="parTrans" cxnId="{C2F8E944-3EF2-48D2-99FC-7556A1BC5C4C}">
      <dgm:prSet/>
      <dgm:spPr/>
      <dgm:t>
        <a:bodyPr/>
        <a:lstStyle/>
        <a:p>
          <a:endParaRPr lang="en-GB"/>
        </a:p>
      </dgm:t>
    </dgm:pt>
    <dgm:pt modelId="{D9D0B394-9FAF-4DD3-BB67-6CE4D263A95A}" type="sibTrans" cxnId="{C2F8E944-3EF2-48D2-99FC-7556A1BC5C4C}">
      <dgm:prSet/>
      <dgm:spPr/>
      <dgm:t>
        <a:bodyPr/>
        <a:lstStyle/>
        <a:p>
          <a:endParaRPr lang="en-GB"/>
        </a:p>
      </dgm:t>
    </dgm:pt>
    <dgm:pt modelId="{6FA5E75C-0418-4CE8-9B98-2E5A7BBFB8DA}">
      <dgm:prSet phldrT="[Text]"/>
      <dgm:spPr/>
      <dgm:t>
        <a:bodyPr/>
        <a:lstStyle/>
        <a:p>
          <a:r>
            <a:rPr lang="en-GB" dirty="0" smtClean="0"/>
            <a:t>Published Supporting Material</a:t>
          </a:r>
          <a:endParaRPr lang="en-GB" dirty="0"/>
        </a:p>
      </dgm:t>
    </dgm:pt>
    <dgm:pt modelId="{6FE268B1-7A57-488E-BE06-9A2B9CB4797C}" type="parTrans" cxnId="{921D74B6-31AF-4E20-B1B2-FC317BA64651}">
      <dgm:prSet/>
      <dgm:spPr/>
      <dgm:t>
        <a:bodyPr/>
        <a:lstStyle/>
        <a:p>
          <a:endParaRPr lang="en-GB"/>
        </a:p>
      </dgm:t>
    </dgm:pt>
    <dgm:pt modelId="{C5C32C85-1DC5-4DF0-8F34-A74C3A1C9EA2}" type="sibTrans" cxnId="{921D74B6-31AF-4E20-B1B2-FC317BA64651}">
      <dgm:prSet/>
      <dgm:spPr/>
      <dgm:t>
        <a:bodyPr/>
        <a:lstStyle/>
        <a:p>
          <a:endParaRPr lang="en-GB"/>
        </a:p>
      </dgm:t>
    </dgm:pt>
    <dgm:pt modelId="{9B9141D6-F0B3-42CB-BBE0-A062B51FAFF9}">
      <dgm:prSet phldrT="[Text]"/>
      <dgm:spPr/>
      <dgm:t>
        <a:bodyPr/>
        <a:lstStyle/>
        <a:p>
          <a:r>
            <a:rPr lang="en-GB" dirty="0" smtClean="0"/>
            <a:t>Transportation Statement for Transmission charges</a:t>
          </a:r>
          <a:endParaRPr lang="en-GB" dirty="0"/>
        </a:p>
      </dgm:t>
    </dgm:pt>
    <dgm:pt modelId="{FFBC1212-9254-42FD-97BA-F305C435AE62}" type="parTrans" cxnId="{215598AC-4307-4A26-86B3-8BF6E2E4A13B}">
      <dgm:prSet/>
      <dgm:spPr/>
      <dgm:t>
        <a:bodyPr/>
        <a:lstStyle/>
        <a:p>
          <a:endParaRPr lang="en-GB"/>
        </a:p>
      </dgm:t>
    </dgm:pt>
    <dgm:pt modelId="{F7619EAB-1BEB-4071-AF19-6350D739D1F5}" type="sibTrans" cxnId="{215598AC-4307-4A26-86B3-8BF6E2E4A13B}">
      <dgm:prSet/>
      <dgm:spPr/>
      <dgm:t>
        <a:bodyPr/>
        <a:lstStyle/>
        <a:p>
          <a:endParaRPr lang="en-GB"/>
        </a:p>
      </dgm:t>
    </dgm:pt>
    <dgm:pt modelId="{8FBA0FBC-2060-44CE-BC5D-F2E5AD84C677}">
      <dgm:prSet phldrT="[Text]"/>
      <dgm:spPr/>
      <dgm:t>
        <a:bodyPr/>
        <a:lstStyle/>
        <a:p>
          <a:r>
            <a:rPr lang="en-GB" dirty="0" smtClean="0"/>
            <a:t>Allowed Revenue forecast</a:t>
          </a:r>
          <a:endParaRPr lang="en-GB" dirty="0"/>
        </a:p>
      </dgm:t>
    </dgm:pt>
    <dgm:pt modelId="{A2138E03-8802-4F05-BA25-98807638F3FD}" type="parTrans" cxnId="{E6E34C8D-2579-47FF-BF9F-1BB6B44548B9}">
      <dgm:prSet/>
      <dgm:spPr/>
      <dgm:t>
        <a:bodyPr/>
        <a:lstStyle/>
        <a:p>
          <a:endParaRPr lang="en-GB"/>
        </a:p>
      </dgm:t>
    </dgm:pt>
    <dgm:pt modelId="{E0E76CE1-EF09-4BA0-A956-5934F4EBE9AD}" type="sibTrans" cxnId="{E6E34C8D-2579-47FF-BF9F-1BB6B44548B9}">
      <dgm:prSet/>
      <dgm:spPr/>
      <dgm:t>
        <a:bodyPr/>
        <a:lstStyle/>
        <a:p>
          <a:endParaRPr lang="en-GB"/>
        </a:p>
      </dgm:t>
    </dgm:pt>
    <dgm:pt modelId="{CDE53E1C-867C-4278-B99C-CF54EE924FA5}">
      <dgm:prSet phldrT="[Text]"/>
      <dgm:spPr/>
      <dgm:t>
        <a:bodyPr/>
        <a:lstStyle/>
        <a:p>
          <a:r>
            <a:rPr lang="en-GB" dirty="0" smtClean="0"/>
            <a:t>Determines Allowed Revenue</a:t>
          </a:r>
          <a:endParaRPr lang="en-GB" dirty="0"/>
        </a:p>
      </dgm:t>
    </dgm:pt>
    <dgm:pt modelId="{B29F609F-1A95-45CC-97EA-69768A40EF2C}" type="parTrans" cxnId="{7AEEBF2E-D087-4353-B3A6-62E5EEB4E1F5}">
      <dgm:prSet/>
      <dgm:spPr/>
      <dgm:t>
        <a:bodyPr/>
        <a:lstStyle/>
        <a:p>
          <a:endParaRPr lang="en-GB"/>
        </a:p>
      </dgm:t>
    </dgm:pt>
    <dgm:pt modelId="{1F1C01FB-4C8B-4054-85B6-E2799BC4654D}" type="sibTrans" cxnId="{7AEEBF2E-D087-4353-B3A6-62E5EEB4E1F5}">
      <dgm:prSet/>
      <dgm:spPr/>
      <dgm:t>
        <a:bodyPr/>
        <a:lstStyle/>
        <a:p>
          <a:endParaRPr lang="en-GB"/>
        </a:p>
      </dgm:t>
    </dgm:pt>
    <dgm:pt modelId="{EAD45104-0AA1-4443-833E-6ADA3055CE6E}">
      <dgm:prSet phldrT="[Text]"/>
      <dgm:spPr/>
      <dgm:t>
        <a:bodyPr/>
        <a:lstStyle/>
        <a:p>
          <a:r>
            <a:rPr lang="en-GB" dirty="0" smtClean="0"/>
            <a:t>Explanation of changes to charges</a:t>
          </a:r>
          <a:endParaRPr lang="en-GB" dirty="0"/>
        </a:p>
      </dgm:t>
    </dgm:pt>
    <dgm:pt modelId="{5D060969-4A97-4B0D-9666-C715EBCCA229}" type="parTrans" cxnId="{9B798008-4EFA-4FC4-A432-037DD6F3D94D}">
      <dgm:prSet/>
      <dgm:spPr/>
      <dgm:t>
        <a:bodyPr/>
        <a:lstStyle/>
        <a:p>
          <a:endParaRPr lang="en-GB"/>
        </a:p>
      </dgm:t>
    </dgm:pt>
    <dgm:pt modelId="{1C4BF957-FF3D-4CED-AB3F-94321322B0F3}" type="sibTrans" cxnId="{9B798008-4EFA-4FC4-A432-037DD6F3D94D}">
      <dgm:prSet/>
      <dgm:spPr/>
      <dgm:t>
        <a:bodyPr/>
        <a:lstStyle/>
        <a:p>
          <a:endParaRPr lang="en-GB"/>
        </a:p>
      </dgm:t>
    </dgm:pt>
    <dgm:pt modelId="{D7ED555E-1DA0-4BF6-AC45-FB0C2FD46891}">
      <dgm:prSet phldrT="[Text]"/>
      <dgm:spPr/>
      <dgm:t>
        <a:bodyPr/>
        <a:lstStyle/>
        <a:p>
          <a:r>
            <a:rPr lang="en-GB" dirty="0" smtClean="0"/>
            <a:t>Subject to RIIO-T1 Price Control</a:t>
          </a:r>
          <a:endParaRPr lang="en-GB" dirty="0"/>
        </a:p>
      </dgm:t>
    </dgm:pt>
    <dgm:pt modelId="{69001D42-19FC-4D3A-804D-1F928409F2ED}" type="parTrans" cxnId="{A6541D6A-307F-4102-821A-520270C29727}">
      <dgm:prSet/>
      <dgm:spPr/>
      <dgm:t>
        <a:bodyPr/>
        <a:lstStyle/>
        <a:p>
          <a:endParaRPr lang="en-GB"/>
        </a:p>
      </dgm:t>
    </dgm:pt>
    <dgm:pt modelId="{802A5867-011B-48C5-87D5-132CF68AE1C8}" type="sibTrans" cxnId="{A6541D6A-307F-4102-821A-520270C29727}">
      <dgm:prSet/>
      <dgm:spPr/>
      <dgm:t>
        <a:bodyPr/>
        <a:lstStyle/>
        <a:p>
          <a:endParaRPr lang="en-GB"/>
        </a:p>
      </dgm:t>
    </dgm:pt>
    <dgm:pt modelId="{BD2E85CE-DBB7-464A-9E91-F904E66908AA}">
      <dgm:prSet phldrT="[Text]"/>
      <dgm:spPr/>
      <dgm:t>
        <a:bodyPr/>
        <a:lstStyle/>
        <a:p>
          <a:r>
            <a:rPr lang="en-GB" dirty="0" smtClean="0"/>
            <a:t>Timings</a:t>
          </a:r>
          <a:endParaRPr lang="en-GB" dirty="0"/>
        </a:p>
      </dgm:t>
    </dgm:pt>
    <dgm:pt modelId="{C3877823-80AF-4FAC-A06A-DAEDF44A62F5}" type="parTrans" cxnId="{B26EFDA2-276D-4BB4-A110-E91FDF11C00D}">
      <dgm:prSet/>
      <dgm:spPr/>
      <dgm:t>
        <a:bodyPr/>
        <a:lstStyle/>
        <a:p>
          <a:endParaRPr lang="en-GB"/>
        </a:p>
      </dgm:t>
    </dgm:pt>
    <dgm:pt modelId="{7017C42E-8536-4E82-93EC-3DC7E2691764}" type="sibTrans" cxnId="{B26EFDA2-276D-4BB4-A110-E91FDF11C00D}">
      <dgm:prSet/>
      <dgm:spPr/>
      <dgm:t>
        <a:bodyPr/>
        <a:lstStyle/>
        <a:p>
          <a:endParaRPr lang="en-GB"/>
        </a:p>
      </dgm:t>
    </dgm:pt>
    <dgm:pt modelId="{9FCB422F-BEB5-4383-8C7A-C3A081789021}">
      <dgm:prSet phldrT="[Text]"/>
      <dgm:spPr/>
      <dgm:t>
        <a:bodyPr/>
        <a:lstStyle/>
        <a:p>
          <a:r>
            <a:rPr lang="en-GB" dirty="0" smtClean="0"/>
            <a:t>Other relevant sections</a:t>
          </a:r>
          <a:endParaRPr lang="en-GB" dirty="0"/>
        </a:p>
      </dgm:t>
    </dgm:pt>
    <dgm:pt modelId="{EAAEBB7C-4651-48FE-B088-507A26106BD2}" type="parTrans" cxnId="{4ECDD0E6-7C5E-4409-8BE6-007F42392A22}">
      <dgm:prSet/>
      <dgm:spPr/>
      <dgm:t>
        <a:bodyPr/>
        <a:lstStyle/>
        <a:p>
          <a:endParaRPr lang="en-GB"/>
        </a:p>
      </dgm:t>
    </dgm:pt>
    <dgm:pt modelId="{1E1CE4AE-DE27-4527-9CE8-36A024F4DF36}" type="sibTrans" cxnId="{4ECDD0E6-7C5E-4409-8BE6-007F42392A22}">
      <dgm:prSet/>
      <dgm:spPr/>
      <dgm:t>
        <a:bodyPr/>
        <a:lstStyle/>
        <a:p>
          <a:endParaRPr lang="en-GB"/>
        </a:p>
      </dgm:t>
    </dgm:pt>
    <dgm:pt modelId="{59096F9B-8224-4731-9657-A2F007242832}">
      <dgm:prSet phldrT="[Text]"/>
      <dgm:spPr/>
      <dgm:t>
        <a:bodyPr/>
        <a:lstStyle/>
        <a:p>
          <a:r>
            <a:rPr lang="en-GB" dirty="0" smtClean="0"/>
            <a:t>EID Section B</a:t>
          </a:r>
          <a:endParaRPr lang="en-GB" dirty="0"/>
        </a:p>
      </dgm:t>
    </dgm:pt>
    <dgm:pt modelId="{424B5ABB-6059-4EC4-8983-938B19BE3B17}" type="parTrans" cxnId="{268B8457-2260-44E6-B5FD-B998B82EF82B}">
      <dgm:prSet/>
      <dgm:spPr/>
      <dgm:t>
        <a:bodyPr/>
        <a:lstStyle/>
        <a:p>
          <a:endParaRPr lang="en-GB"/>
        </a:p>
      </dgm:t>
    </dgm:pt>
    <dgm:pt modelId="{934743BB-BEE4-4FDA-BC24-D166D90A24DF}" type="sibTrans" cxnId="{268B8457-2260-44E6-B5FD-B998B82EF82B}">
      <dgm:prSet/>
      <dgm:spPr/>
      <dgm:t>
        <a:bodyPr/>
        <a:lstStyle/>
        <a:p>
          <a:endParaRPr lang="en-GB"/>
        </a:p>
      </dgm:t>
    </dgm:pt>
    <dgm:pt modelId="{EEA73113-6D54-48AC-8F34-60196E343AB4}">
      <dgm:prSet phldrT="[Text]"/>
      <dgm:spPr/>
      <dgm:t>
        <a:bodyPr/>
        <a:lstStyle/>
        <a:p>
          <a:r>
            <a:rPr lang="en-GB" dirty="0" smtClean="0"/>
            <a:t>Capacity arrangements (TPD Section B)</a:t>
          </a:r>
          <a:endParaRPr lang="en-GB" dirty="0"/>
        </a:p>
      </dgm:t>
    </dgm:pt>
    <dgm:pt modelId="{C8C96D9B-E483-4A5A-B55D-CBD3092369EF}" type="parTrans" cxnId="{4813781B-CB00-4ED3-8B1E-E68FC61F3CA6}">
      <dgm:prSet/>
      <dgm:spPr/>
    </dgm:pt>
    <dgm:pt modelId="{101E677F-7829-41C5-815D-552A26F2F8C9}" type="sibTrans" cxnId="{4813781B-CB00-4ED3-8B1E-E68FC61F3CA6}">
      <dgm:prSet/>
      <dgm:spPr/>
    </dgm:pt>
    <dgm:pt modelId="{B1BD1C6B-60F3-4E81-B49D-8673057B4323}">
      <dgm:prSet phldrT="[Text]"/>
      <dgm:spPr/>
      <dgm:t>
        <a:bodyPr/>
        <a:lstStyle/>
        <a:p>
          <a:r>
            <a:rPr lang="en-GB" dirty="0" smtClean="0"/>
            <a:t>Principles</a:t>
          </a:r>
          <a:endParaRPr lang="en-GB" dirty="0"/>
        </a:p>
      </dgm:t>
    </dgm:pt>
    <dgm:pt modelId="{E6EA7A77-0EBD-4255-8E66-7D9AB4213872}" type="parTrans" cxnId="{D9654559-5BDB-42C0-96A9-69E0E4D45FC1}">
      <dgm:prSet/>
      <dgm:spPr/>
    </dgm:pt>
    <dgm:pt modelId="{2B026CED-FB86-4686-94A1-954536312749}" type="sibTrans" cxnId="{D9654559-5BDB-42C0-96A9-69E0E4D45FC1}">
      <dgm:prSet/>
      <dgm:spPr/>
    </dgm:pt>
    <dgm:pt modelId="{54901D00-8FE9-4452-B3B3-A7D0EB938314}" type="pres">
      <dgm:prSet presAssocID="{6CFCEC8E-23DF-4BDE-A091-9D59BEB3CD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4E96E27-04FB-458C-B207-C5B310A1AFA0}" type="pres">
      <dgm:prSet presAssocID="{3FE35393-213A-4BD2-8F4D-72EBCE47987A}" presName="linNode" presStyleCnt="0"/>
      <dgm:spPr/>
    </dgm:pt>
    <dgm:pt modelId="{43D95BFA-7F11-49B2-B60B-6024F542FD4B}" type="pres">
      <dgm:prSet presAssocID="{3FE35393-213A-4BD2-8F4D-72EBCE47987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359282-E0FA-465E-AA30-89EB511911B0}" type="pres">
      <dgm:prSet presAssocID="{3FE35393-213A-4BD2-8F4D-72EBCE47987A}" presName="descendantText" presStyleLbl="alignAccFollowNode1" presStyleIdx="0" presStyleCnt="3" custScaleY="1130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5D2F5E-01C3-4788-8952-2255A437266D}" type="pres">
      <dgm:prSet presAssocID="{9A15E9CA-AA3C-42A8-99E1-03FF94095DDD}" presName="sp" presStyleCnt="0"/>
      <dgm:spPr/>
    </dgm:pt>
    <dgm:pt modelId="{2187350B-9635-4F49-B49A-A671E46753EA}" type="pres">
      <dgm:prSet presAssocID="{920C1953-E6AB-4576-B332-4883EE8C6764}" presName="linNode" presStyleCnt="0"/>
      <dgm:spPr/>
    </dgm:pt>
    <dgm:pt modelId="{27658531-EFBE-43CE-AC1D-047938B17F35}" type="pres">
      <dgm:prSet presAssocID="{920C1953-E6AB-4576-B332-4883EE8C676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5004F3-FEC8-45F1-9BA0-3761D0546195}" type="pres">
      <dgm:prSet presAssocID="{920C1953-E6AB-4576-B332-4883EE8C676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EBD1ED-CB0C-47F8-B8F5-16B7288C284E}" type="pres">
      <dgm:prSet presAssocID="{D3752A79-8C84-4689-9177-CB27FE0A1496}" presName="sp" presStyleCnt="0"/>
      <dgm:spPr/>
    </dgm:pt>
    <dgm:pt modelId="{9E272121-F4A4-4BF0-AF93-5AEC2C47CC0F}" type="pres">
      <dgm:prSet presAssocID="{6FA5E75C-0418-4CE8-9B98-2E5A7BBFB8DA}" presName="linNode" presStyleCnt="0"/>
      <dgm:spPr/>
    </dgm:pt>
    <dgm:pt modelId="{BF68BBF5-CA6C-4008-AE8C-F1FC2A686A11}" type="pres">
      <dgm:prSet presAssocID="{6FA5E75C-0418-4CE8-9B98-2E5A7BBFB8D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45B32C-1A51-4C2E-93B5-9D118BE8B91C}" type="pres">
      <dgm:prSet presAssocID="{6FA5E75C-0418-4CE8-9B98-2E5A7BBFB8D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684141F-B3CC-467A-A594-2FB5150CF544}" type="presOf" srcId="{A9E63F0F-C12B-4928-90E8-2025AF8C7674}" destId="{4F5004F3-FEC8-45F1-9BA0-3761D0546195}" srcOrd="0" destOrd="0" presId="urn:microsoft.com/office/officeart/2005/8/layout/vList5"/>
    <dgm:cxn modelId="{A6541D6A-307F-4102-821A-520270C29727}" srcId="{CDE53E1C-867C-4278-B99C-CF54EE924FA5}" destId="{D7ED555E-1DA0-4BF6-AC45-FB0C2FD46891}" srcOrd="0" destOrd="0" parTransId="{69001D42-19FC-4D3A-804D-1F928409F2ED}" sibTransId="{802A5867-011B-48C5-87D5-132CF68AE1C8}"/>
    <dgm:cxn modelId="{E6E34C8D-2579-47FF-BF9F-1BB6B44548B9}" srcId="{6FA5E75C-0418-4CE8-9B98-2E5A7BBFB8DA}" destId="{8FBA0FBC-2060-44CE-BC5D-F2E5AD84C677}" srcOrd="2" destOrd="0" parTransId="{A2138E03-8802-4F05-BA25-98807638F3FD}" sibTransId="{E0E76CE1-EF09-4BA0-A956-5934F4EBE9AD}"/>
    <dgm:cxn modelId="{B26EFDA2-276D-4BB4-A110-E91FDF11C00D}" srcId="{E417E9D0-D8A6-4298-A1D6-16C0A7C1BE7C}" destId="{BD2E85CE-DBB7-464A-9E91-F904E66908AA}" srcOrd="0" destOrd="0" parTransId="{C3877823-80AF-4FAC-A06A-DAEDF44A62F5}" sibTransId="{7017C42E-8536-4E82-93EC-3DC7E2691764}"/>
    <dgm:cxn modelId="{0A584C10-F4E9-45D3-974A-BE9B8F903E69}" srcId="{6CFCEC8E-23DF-4BDE-A091-9D59BEB3CD0E}" destId="{3FE35393-213A-4BD2-8F4D-72EBCE47987A}" srcOrd="0" destOrd="0" parTransId="{E67D0146-203C-47F7-B14A-323D3C3843E3}" sibTransId="{9A15E9CA-AA3C-42A8-99E1-03FF94095DDD}"/>
    <dgm:cxn modelId="{C96ADE01-B56C-4AE4-A0B7-0583CCC6FC5E}" type="presOf" srcId="{3FE35393-213A-4BD2-8F4D-72EBCE47987A}" destId="{43D95BFA-7F11-49B2-B60B-6024F542FD4B}" srcOrd="0" destOrd="0" presId="urn:microsoft.com/office/officeart/2005/8/layout/vList5"/>
    <dgm:cxn modelId="{F2A0E6D7-42E5-4E6F-887B-FAD3AD753A79}" type="presOf" srcId="{E417E9D0-D8A6-4298-A1D6-16C0A7C1BE7C}" destId="{E0359282-E0FA-465E-AA30-89EB511911B0}" srcOrd="0" destOrd="2" presId="urn:microsoft.com/office/officeart/2005/8/layout/vList5"/>
    <dgm:cxn modelId="{4ECDD0E6-7C5E-4409-8BE6-007F42392A22}" srcId="{920C1953-E6AB-4576-B332-4883EE8C6764}" destId="{9FCB422F-BEB5-4383-8C7A-C3A081789021}" srcOrd="1" destOrd="0" parTransId="{EAAEBB7C-4651-48FE-B088-507A26106BD2}" sibTransId="{1E1CE4AE-DE27-4527-9CE8-36A024F4DF36}"/>
    <dgm:cxn modelId="{23440F8C-5ADC-410B-A109-678009DB3761}" type="presOf" srcId="{920C1953-E6AB-4576-B332-4883EE8C6764}" destId="{27658531-EFBE-43CE-AC1D-047938B17F35}" srcOrd="0" destOrd="0" presId="urn:microsoft.com/office/officeart/2005/8/layout/vList5"/>
    <dgm:cxn modelId="{921D74B6-31AF-4E20-B1B2-FC317BA64651}" srcId="{6CFCEC8E-23DF-4BDE-A091-9D59BEB3CD0E}" destId="{6FA5E75C-0418-4CE8-9B98-2E5A7BBFB8DA}" srcOrd="2" destOrd="0" parTransId="{6FE268B1-7A57-488E-BE06-9A2B9CB4797C}" sibTransId="{C5C32C85-1DC5-4DF0-8F34-A74C3A1C9EA2}"/>
    <dgm:cxn modelId="{1BD82E3F-69BB-4A2F-AF78-338507CFAB7D}" type="presOf" srcId="{D7ED555E-1DA0-4BF6-AC45-FB0C2FD46891}" destId="{E0359282-E0FA-465E-AA30-89EB511911B0}" srcOrd="0" destOrd="1" presId="urn:microsoft.com/office/officeart/2005/8/layout/vList5"/>
    <dgm:cxn modelId="{478DF2F7-4505-4A9C-9959-B47150372AA9}" srcId="{6CFCEC8E-23DF-4BDE-A091-9D59BEB3CD0E}" destId="{920C1953-E6AB-4576-B332-4883EE8C6764}" srcOrd="1" destOrd="0" parTransId="{6C1DA721-770D-4809-92D8-92B274516150}" sibTransId="{D3752A79-8C84-4689-9177-CB27FE0A1496}"/>
    <dgm:cxn modelId="{4813781B-CB00-4ED3-8B1E-E68FC61F3CA6}" srcId="{9FCB422F-BEB5-4383-8C7A-C3A081789021}" destId="{EEA73113-6D54-48AC-8F34-60196E343AB4}" srcOrd="0" destOrd="0" parTransId="{C8C96D9B-E483-4A5A-B55D-CBD3092369EF}" sibTransId="{101E677F-7829-41C5-815D-552A26F2F8C9}"/>
    <dgm:cxn modelId="{B8DAB9D7-944E-4EC8-B337-C4CCF7A660D1}" type="presOf" srcId="{EEA73113-6D54-48AC-8F34-60196E343AB4}" destId="{4F5004F3-FEC8-45F1-9BA0-3761D0546195}" srcOrd="0" destOrd="2" presId="urn:microsoft.com/office/officeart/2005/8/layout/vList5"/>
    <dgm:cxn modelId="{DC1D56C9-C459-4B52-979A-91A5A331FD89}" type="presOf" srcId="{B1BD1C6B-60F3-4E81-B49D-8673057B4323}" destId="{E0359282-E0FA-465E-AA30-89EB511911B0}" srcOrd="0" destOrd="4" presId="urn:microsoft.com/office/officeart/2005/8/layout/vList5"/>
    <dgm:cxn modelId="{A901134C-0259-4A54-899B-B97B4C5EFFD9}" type="presOf" srcId="{59096F9B-8224-4731-9657-A2F007242832}" destId="{4F5004F3-FEC8-45F1-9BA0-3761D0546195}" srcOrd="0" destOrd="3" presId="urn:microsoft.com/office/officeart/2005/8/layout/vList5"/>
    <dgm:cxn modelId="{939A612F-DE4E-401A-BADB-448E8454F057}" type="presOf" srcId="{EAD45104-0AA1-4443-833E-6ADA3055CE6E}" destId="{A045B32C-1A51-4C2E-93B5-9D118BE8B91C}" srcOrd="0" destOrd="1" presId="urn:microsoft.com/office/officeart/2005/8/layout/vList5"/>
    <dgm:cxn modelId="{90117866-B30C-4DD3-BF1C-E585424D9307}" srcId="{3FE35393-213A-4BD2-8F4D-72EBCE47987A}" destId="{E417E9D0-D8A6-4298-A1D6-16C0A7C1BE7C}" srcOrd="1" destOrd="0" parTransId="{8D4DA02F-B436-41B5-BCD8-E6627C25BD99}" sibTransId="{F4F06A03-E688-477F-8AA9-6B1DC4ADC33B}"/>
    <dgm:cxn modelId="{67FF5830-E9B8-49B3-93A8-1A4F995875DC}" type="presOf" srcId="{9FCB422F-BEB5-4383-8C7A-C3A081789021}" destId="{4F5004F3-FEC8-45F1-9BA0-3761D0546195}" srcOrd="0" destOrd="1" presId="urn:microsoft.com/office/officeart/2005/8/layout/vList5"/>
    <dgm:cxn modelId="{FAB864C9-8A84-4F87-83BE-041D4E138639}" type="presOf" srcId="{BD2E85CE-DBB7-464A-9E91-F904E66908AA}" destId="{E0359282-E0FA-465E-AA30-89EB511911B0}" srcOrd="0" destOrd="3" presId="urn:microsoft.com/office/officeart/2005/8/layout/vList5"/>
    <dgm:cxn modelId="{7AEEBF2E-D087-4353-B3A6-62E5EEB4E1F5}" srcId="{3FE35393-213A-4BD2-8F4D-72EBCE47987A}" destId="{CDE53E1C-867C-4278-B99C-CF54EE924FA5}" srcOrd="0" destOrd="0" parTransId="{B29F609F-1A95-45CC-97EA-69768A40EF2C}" sibTransId="{1F1C01FB-4C8B-4054-85B6-E2799BC4654D}"/>
    <dgm:cxn modelId="{9B798008-4EFA-4FC4-A432-037DD6F3D94D}" srcId="{6FA5E75C-0418-4CE8-9B98-2E5A7BBFB8DA}" destId="{EAD45104-0AA1-4443-833E-6ADA3055CE6E}" srcOrd="1" destOrd="0" parTransId="{5D060969-4A97-4B0D-9666-C715EBCCA229}" sibTransId="{1C4BF957-FF3D-4CED-AB3F-94321322B0F3}"/>
    <dgm:cxn modelId="{215598AC-4307-4A26-86B3-8BF6E2E4A13B}" srcId="{6FA5E75C-0418-4CE8-9B98-2E5A7BBFB8DA}" destId="{9B9141D6-F0B3-42CB-BBE0-A062B51FAFF9}" srcOrd="0" destOrd="0" parTransId="{FFBC1212-9254-42FD-97BA-F305C435AE62}" sibTransId="{F7619EAB-1BEB-4071-AF19-6350D739D1F5}"/>
    <dgm:cxn modelId="{84CCDE9C-E8CA-4D4E-999D-188A419C00D5}" type="presOf" srcId="{8FBA0FBC-2060-44CE-BC5D-F2E5AD84C677}" destId="{A045B32C-1A51-4C2E-93B5-9D118BE8B91C}" srcOrd="0" destOrd="2" presId="urn:microsoft.com/office/officeart/2005/8/layout/vList5"/>
    <dgm:cxn modelId="{C2F8E944-3EF2-48D2-99FC-7556A1BC5C4C}" srcId="{920C1953-E6AB-4576-B332-4883EE8C6764}" destId="{A9E63F0F-C12B-4928-90E8-2025AF8C7674}" srcOrd="0" destOrd="0" parTransId="{FD1BB93C-91BD-45BC-9BB4-94302DEDE5C6}" sibTransId="{D9D0B394-9FAF-4DD3-BB67-6CE4D263A95A}"/>
    <dgm:cxn modelId="{268B8457-2260-44E6-B5FD-B998B82EF82B}" srcId="{9FCB422F-BEB5-4383-8C7A-C3A081789021}" destId="{59096F9B-8224-4731-9657-A2F007242832}" srcOrd="1" destOrd="0" parTransId="{424B5ABB-6059-4EC4-8983-938B19BE3B17}" sibTransId="{934743BB-BEE4-4FDA-BC24-D166D90A24DF}"/>
    <dgm:cxn modelId="{C3560E21-D18F-4EA8-9F79-BA2378C1971D}" type="presOf" srcId="{6CFCEC8E-23DF-4BDE-A091-9D59BEB3CD0E}" destId="{54901D00-8FE9-4452-B3B3-A7D0EB938314}" srcOrd="0" destOrd="0" presId="urn:microsoft.com/office/officeart/2005/8/layout/vList5"/>
    <dgm:cxn modelId="{8DBD3326-D22B-469C-9F04-E2876CA6130F}" type="presOf" srcId="{CDE53E1C-867C-4278-B99C-CF54EE924FA5}" destId="{E0359282-E0FA-465E-AA30-89EB511911B0}" srcOrd="0" destOrd="0" presId="urn:microsoft.com/office/officeart/2005/8/layout/vList5"/>
    <dgm:cxn modelId="{D9654559-5BDB-42C0-96A9-69E0E4D45FC1}" srcId="{E417E9D0-D8A6-4298-A1D6-16C0A7C1BE7C}" destId="{B1BD1C6B-60F3-4E81-B49D-8673057B4323}" srcOrd="1" destOrd="0" parTransId="{E6EA7A77-0EBD-4255-8E66-7D9AB4213872}" sibTransId="{2B026CED-FB86-4686-94A1-954536312749}"/>
    <dgm:cxn modelId="{6CE30AE6-7033-4AF2-8432-85FE713CA2F7}" type="presOf" srcId="{9B9141D6-F0B3-42CB-BBE0-A062B51FAFF9}" destId="{A045B32C-1A51-4C2E-93B5-9D118BE8B91C}" srcOrd="0" destOrd="0" presId="urn:microsoft.com/office/officeart/2005/8/layout/vList5"/>
    <dgm:cxn modelId="{4A11C83E-531A-46BC-A25F-86754263AAF6}" type="presOf" srcId="{6FA5E75C-0418-4CE8-9B98-2E5A7BBFB8DA}" destId="{BF68BBF5-CA6C-4008-AE8C-F1FC2A686A11}" srcOrd="0" destOrd="0" presId="urn:microsoft.com/office/officeart/2005/8/layout/vList5"/>
    <dgm:cxn modelId="{9ACC3AA5-A747-4F7F-A0D2-71541C44FDFE}" type="presParOf" srcId="{54901D00-8FE9-4452-B3B3-A7D0EB938314}" destId="{B4E96E27-04FB-458C-B207-C5B310A1AFA0}" srcOrd="0" destOrd="0" presId="urn:microsoft.com/office/officeart/2005/8/layout/vList5"/>
    <dgm:cxn modelId="{31BB8B96-778F-4992-9748-8C4A82A0DDD8}" type="presParOf" srcId="{B4E96E27-04FB-458C-B207-C5B310A1AFA0}" destId="{43D95BFA-7F11-49B2-B60B-6024F542FD4B}" srcOrd="0" destOrd="0" presId="urn:microsoft.com/office/officeart/2005/8/layout/vList5"/>
    <dgm:cxn modelId="{2F9E5E19-7155-4100-A63C-E80A6D1B09AC}" type="presParOf" srcId="{B4E96E27-04FB-458C-B207-C5B310A1AFA0}" destId="{E0359282-E0FA-465E-AA30-89EB511911B0}" srcOrd="1" destOrd="0" presId="urn:microsoft.com/office/officeart/2005/8/layout/vList5"/>
    <dgm:cxn modelId="{3C95C433-96DD-43D4-9B8E-38C815C18C80}" type="presParOf" srcId="{54901D00-8FE9-4452-B3B3-A7D0EB938314}" destId="{885D2F5E-01C3-4788-8952-2255A437266D}" srcOrd="1" destOrd="0" presId="urn:microsoft.com/office/officeart/2005/8/layout/vList5"/>
    <dgm:cxn modelId="{7166B430-93AE-48A7-8699-55CA090C791C}" type="presParOf" srcId="{54901D00-8FE9-4452-B3B3-A7D0EB938314}" destId="{2187350B-9635-4F49-B49A-A671E46753EA}" srcOrd="2" destOrd="0" presId="urn:microsoft.com/office/officeart/2005/8/layout/vList5"/>
    <dgm:cxn modelId="{6D3C45AC-AF6B-443B-86E4-AE046A250789}" type="presParOf" srcId="{2187350B-9635-4F49-B49A-A671E46753EA}" destId="{27658531-EFBE-43CE-AC1D-047938B17F35}" srcOrd="0" destOrd="0" presId="urn:microsoft.com/office/officeart/2005/8/layout/vList5"/>
    <dgm:cxn modelId="{6FD2BE07-42BD-49C6-91FB-B6715ABF45A9}" type="presParOf" srcId="{2187350B-9635-4F49-B49A-A671E46753EA}" destId="{4F5004F3-FEC8-45F1-9BA0-3761D0546195}" srcOrd="1" destOrd="0" presId="urn:microsoft.com/office/officeart/2005/8/layout/vList5"/>
    <dgm:cxn modelId="{BA61C5BB-4AAD-4731-9A28-26ECB372B349}" type="presParOf" srcId="{54901D00-8FE9-4452-B3B3-A7D0EB938314}" destId="{7BEBD1ED-CB0C-47F8-B8F5-16B7288C284E}" srcOrd="3" destOrd="0" presId="urn:microsoft.com/office/officeart/2005/8/layout/vList5"/>
    <dgm:cxn modelId="{84F34099-7F5F-4312-A2A8-EA5833E8A97C}" type="presParOf" srcId="{54901D00-8FE9-4452-B3B3-A7D0EB938314}" destId="{9E272121-F4A4-4BF0-AF93-5AEC2C47CC0F}" srcOrd="4" destOrd="0" presId="urn:microsoft.com/office/officeart/2005/8/layout/vList5"/>
    <dgm:cxn modelId="{EFF5F672-2742-4ED4-AFBA-1680D14F4F7D}" type="presParOf" srcId="{9E272121-F4A4-4BF0-AF93-5AEC2C47CC0F}" destId="{BF68BBF5-CA6C-4008-AE8C-F1FC2A686A11}" srcOrd="0" destOrd="0" presId="urn:microsoft.com/office/officeart/2005/8/layout/vList5"/>
    <dgm:cxn modelId="{F18C4409-69B7-4C53-99D7-AD0741179221}" type="presParOf" srcId="{9E272121-F4A4-4BF0-AF93-5AEC2C47CC0F}" destId="{A045B32C-1A51-4C2E-93B5-9D118BE8B9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2ABB9E-C715-4838-9999-437E831E5325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3E83F8-4F99-4C57-9536-ADB8EB92582B}">
      <dgm:prSet phldrT="[Text]"/>
      <dgm:spPr/>
      <dgm:t>
        <a:bodyPr/>
        <a:lstStyle/>
        <a:p>
          <a:r>
            <a:rPr lang="en-GB" dirty="0" smtClean="0"/>
            <a:t>Transmission Owner (TO)</a:t>
          </a:r>
          <a:endParaRPr lang="en-GB" dirty="0"/>
        </a:p>
      </dgm:t>
    </dgm:pt>
    <dgm:pt modelId="{AB905E95-C427-46EA-8101-DDC46C08A2BE}" type="parTrans" cxnId="{8CBAE2A8-7CA9-46B8-A139-524E9F189B0B}">
      <dgm:prSet/>
      <dgm:spPr/>
      <dgm:t>
        <a:bodyPr/>
        <a:lstStyle/>
        <a:p>
          <a:endParaRPr lang="en-GB"/>
        </a:p>
      </dgm:t>
    </dgm:pt>
    <dgm:pt modelId="{95283C84-4D35-4F4D-A1A2-B263575F8D84}" type="sibTrans" cxnId="{8CBAE2A8-7CA9-46B8-A139-524E9F189B0B}">
      <dgm:prSet/>
      <dgm:spPr/>
      <dgm:t>
        <a:bodyPr/>
        <a:lstStyle/>
        <a:p>
          <a:endParaRPr lang="en-GB"/>
        </a:p>
      </dgm:t>
    </dgm:pt>
    <dgm:pt modelId="{E1C30F0C-4970-4CDE-959D-A5A869079DD4}">
      <dgm:prSet phldrT="[Text]" custT="1"/>
      <dgm:spPr/>
      <dgm:t>
        <a:bodyPr/>
        <a:lstStyle/>
        <a:p>
          <a:r>
            <a:rPr lang="en-GB" sz="2400" dirty="0" smtClean="0"/>
            <a:t>TO Entry Charges</a:t>
          </a:r>
          <a:endParaRPr lang="en-GB" sz="2400" dirty="0"/>
        </a:p>
      </dgm:t>
    </dgm:pt>
    <dgm:pt modelId="{77FB8891-842B-426B-8220-0F0B5C746F6C}" type="parTrans" cxnId="{6A3E9385-EA9F-430F-80CE-80BB054BA95D}">
      <dgm:prSet/>
      <dgm:spPr/>
      <dgm:t>
        <a:bodyPr/>
        <a:lstStyle/>
        <a:p>
          <a:endParaRPr lang="en-GB"/>
        </a:p>
      </dgm:t>
    </dgm:pt>
    <dgm:pt modelId="{1CD1520D-C3F5-4D48-8650-CBB479294048}" type="sibTrans" cxnId="{6A3E9385-EA9F-430F-80CE-80BB054BA95D}">
      <dgm:prSet/>
      <dgm:spPr/>
      <dgm:t>
        <a:bodyPr/>
        <a:lstStyle/>
        <a:p>
          <a:endParaRPr lang="en-GB"/>
        </a:p>
      </dgm:t>
    </dgm:pt>
    <dgm:pt modelId="{4C7166F2-B925-4662-B23F-007A04BE67D8}">
      <dgm:prSet phldrT="[Text]" custT="1"/>
      <dgm:spPr/>
      <dgm:t>
        <a:bodyPr/>
        <a:lstStyle/>
        <a:p>
          <a:r>
            <a:rPr lang="en-GB" sz="2400" dirty="0" smtClean="0"/>
            <a:t>TO Exit Charges</a:t>
          </a:r>
          <a:endParaRPr lang="en-GB" sz="2400" dirty="0"/>
        </a:p>
      </dgm:t>
    </dgm:pt>
    <dgm:pt modelId="{588A3ECD-5181-412F-A089-CBB1DE2F795D}" type="parTrans" cxnId="{CD1DF716-9B92-457E-A90B-3BD1D67BEBC7}">
      <dgm:prSet/>
      <dgm:spPr/>
      <dgm:t>
        <a:bodyPr/>
        <a:lstStyle/>
        <a:p>
          <a:endParaRPr lang="en-GB"/>
        </a:p>
      </dgm:t>
    </dgm:pt>
    <dgm:pt modelId="{F7160EC0-8BF2-42B8-9174-25D002A71775}" type="sibTrans" cxnId="{CD1DF716-9B92-457E-A90B-3BD1D67BEBC7}">
      <dgm:prSet/>
      <dgm:spPr/>
      <dgm:t>
        <a:bodyPr/>
        <a:lstStyle/>
        <a:p>
          <a:endParaRPr lang="en-GB"/>
        </a:p>
      </dgm:t>
    </dgm:pt>
    <dgm:pt modelId="{CD8E2215-86A5-467F-8506-58E01C4A5B4A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System Operator (SO)</a:t>
          </a:r>
          <a:endParaRPr lang="en-GB" dirty="0"/>
        </a:p>
      </dgm:t>
    </dgm:pt>
    <dgm:pt modelId="{9DE1AE86-0B87-4450-8023-A8995964BE70}" type="parTrans" cxnId="{D75FED48-B92C-4FFE-ADC9-5C67FF43EE46}">
      <dgm:prSet/>
      <dgm:spPr/>
      <dgm:t>
        <a:bodyPr/>
        <a:lstStyle/>
        <a:p>
          <a:endParaRPr lang="en-GB"/>
        </a:p>
      </dgm:t>
    </dgm:pt>
    <dgm:pt modelId="{E90B4D3C-314C-4B6E-AC9A-7FDF04055587}" type="sibTrans" cxnId="{D75FED48-B92C-4FFE-ADC9-5C67FF43EE46}">
      <dgm:prSet/>
      <dgm:spPr/>
      <dgm:t>
        <a:bodyPr/>
        <a:lstStyle/>
        <a:p>
          <a:endParaRPr lang="en-GB"/>
        </a:p>
      </dgm:t>
    </dgm:pt>
    <dgm:pt modelId="{9C15796D-F6B6-4B61-BFBF-7CC74821CAC0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600" dirty="0" smtClean="0"/>
            <a:t>SO Entry </a:t>
          </a:r>
          <a:r>
            <a:rPr lang="en-GB" sz="1600" dirty="0" err="1" smtClean="0"/>
            <a:t>Comm</a:t>
          </a:r>
          <a:r>
            <a:rPr lang="en-GB" sz="1600" dirty="0" smtClean="0"/>
            <a:t> </a:t>
          </a:r>
          <a:r>
            <a:rPr lang="en-GB" sz="1600" dirty="0" smtClean="0"/>
            <a:t>Charges*</a:t>
          </a:r>
          <a:endParaRPr lang="en-GB" sz="1600" dirty="0"/>
        </a:p>
      </dgm:t>
    </dgm:pt>
    <dgm:pt modelId="{1DCA13CF-D1E2-4705-93E8-8E01F5FE35F8}" type="parTrans" cxnId="{54307550-79FF-4B50-BD14-1F75EF014961}">
      <dgm:prSet/>
      <dgm:spPr/>
      <dgm:t>
        <a:bodyPr/>
        <a:lstStyle/>
        <a:p>
          <a:endParaRPr lang="en-GB"/>
        </a:p>
      </dgm:t>
    </dgm:pt>
    <dgm:pt modelId="{03AED05C-F85F-4DEE-8598-9F488917BF30}" type="sibTrans" cxnId="{54307550-79FF-4B50-BD14-1F75EF014961}">
      <dgm:prSet/>
      <dgm:spPr/>
      <dgm:t>
        <a:bodyPr/>
        <a:lstStyle/>
        <a:p>
          <a:endParaRPr lang="en-GB"/>
        </a:p>
      </dgm:t>
    </dgm:pt>
    <dgm:pt modelId="{D85CBB43-7057-467D-AF50-40266FF5CD7D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600" dirty="0" smtClean="0"/>
            <a:t>SO Exit </a:t>
          </a:r>
          <a:r>
            <a:rPr lang="en-GB" sz="1600" dirty="0" err="1" smtClean="0"/>
            <a:t>Comm</a:t>
          </a:r>
          <a:r>
            <a:rPr lang="en-GB" sz="1600" dirty="0" smtClean="0"/>
            <a:t> </a:t>
          </a:r>
          <a:r>
            <a:rPr lang="en-GB" sz="1600" dirty="0" smtClean="0"/>
            <a:t>Charges*</a:t>
          </a:r>
          <a:endParaRPr lang="en-GB" sz="1600" dirty="0"/>
        </a:p>
      </dgm:t>
    </dgm:pt>
    <dgm:pt modelId="{05C03406-B0A3-4AA1-98CE-E6A5F18BFD80}" type="parTrans" cxnId="{77CDB50B-6F67-47CC-86C2-7695587642E2}">
      <dgm:prSet/>
      <dgm:spPr/>
      <dgm:t>
        <a:bodyPr/>
        <a:lstStyle/>
        <a:p>
          <a:endParaRPr lang="en-GB"/>
        </a:p>
      </dgm:t>
    </dgm:pt>
    <dgm:pt modelId="{DC67D0F8-AE14-417C-A76C-08EE1B2397DD}" type="sibTrans" cxnId="{77CDB50B-6F67-47CC-86C2-7695587642E2}">
      <dgm:prSet/>
      <dgm:spPr/>
      <dgm:t>
        <a:bodyPr/>
        <a:lstStyle/>
        <a:p>
          <a:endParaRPr lang="en-GB"/>
        </a:p>
      </dgm:t>
    </dgm:pt>
    <dgm:pt modelId="{6CB77544-5A56-4CD7-A97C-EF118EBB60C5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bg1"/>
              </a:solidFill>
            </a:rPr>
            <a:t>TO Entry Capacity Charges</a:t>
          </a:r>
          <a:endParaRPr lang="en-GB" sz="1600" dirty="0">
            <a:solidFill>
              <a:schemeClr val="bg1"/>
            </a:solidFill>
          </a:endParaRPr>
        </a:p>
      </dgm:t>
    </dgm:pt>
    <dgm:pt modelId="{A82EE85E-A77F-418B-93B7-0638EACF4C75}" type="parTrans" cxnId="{57AA5F69-40CF-4B31-9F58-5F43931F493D}">
      <dgm:prSet/>
      <dgm:spPr/>
      <dgm:t>
        <a:bodyPr/>
        <a:lstStyle/>
        <a:p>
          <a:endParaRPr lang="en-GB"/>
        </a:p>
      </dgm:t>
    </dgm:pt>
    <dgm:pt modelId="{0BD8D121-4A58-4296-993C-84ECDEE84956}" type="sibTrans" cxnId="{57AA5F69-40CF-4B31-9F58-5F43931F493D}">
      <dgm:prSet/>
      <dgm:spPr/>
      <dgm:t>
        <a:bodyPr/>
        <a:lstStyle/>
        <a:p>
          <a:endParaRPr lang="en-GB"/>
        </a:p>
      </dgm:t>
    </dgm:pt>
    <dgm:pt modelId="{38AEBA48-DF43-4354-A78B-4983C3381EDF}">
      <dgm:prSet phldrT="[Text]" custT="1"/>
      <dgm:spPr/>
      <dgm:t>
        <a:bodyPr/>
        <a:lstStyle/>
        <a:p>
          <a:r>
            <a:rPr lang="en-GB" sz="1600" dirty="0" smtClean="0"/>
            <a:t>TO Entry </a:t>
          </a:r>
          <a:r>
            <a:rPr lang="en-GB" sz="1600" dirty="0" err="1" smtClean="0"/>
            <a:t>Comm</a:t>
          </a:r>
          <a:r>
            <a:rPr lang="en-GB" sz="1600" dirty="0" smtClean="0"/>
            <a:t> </a:t>
          </a:r>
          <a:r>
            <a:rPr lang="en-GB" sz="1600" dirty="0" smtClean="0"/>
            <a:t>Charges*</a:t>
          </a:r>
          <a:endParaRPr lang="en-GB" sz="1600" dirty="0"/>
        </a:p>
      </dgm:t>
    </dgm:pt>
    <dgm:pt modelId="{8675B44D-43B1-400B-BFC0-AA9303FD98BB}" type="parTrans" cxnId="{C6DEBD98-1AF8-49B3-8AF5-11D20CACCE01}">
      <dgm:prSet/>
      <dgm:spPr/>
      <dgm:t>
        <a:bodyPr/>
        <a:lstStyle/>
        <a:p>
          <a:endParaRPr lang="en-GB"/>
        </a:p>
      </dgm:t>
    </dgm:pt>
    <dgm:pt modelId="{B7F99538-3354-46FD-A9BD-143D0137978E}" type="sibTrans" cxnId="{C6DEBD98-1AF8-49B3-8AF5-11D20CACCE01}">
      <dgm:prSet/>
      <dgm:spPr/>
      <dgm:t>
        <a:bodyPr/>
        <a:lstStyle/>
        <a:p>
          <a:endParaRPr lang="en-GB"/>
        </a:p>
      </dgm:t>
    </dgm:pt>
    <dgm:pt modelId="{476FB990-A171-4FD1-8CF3-AF6CA9A35088}">
      <dgm:prSet phldrT="[Text]" custT="1"/>
      <dgm:spPr/>
      <dgm:t>
        <a:bodyPr/>
        <a:lstStyle/>
        <a:p>
          <a:r>
            <a:rPr lang="en-GB" sz="1600" dirty="0" smtClean="0"/>
            <a:t>TO Exit Capacity Charges</a:t>
          </a:r>
          <a:endParaRPr lang="en-GB" sz="1600" dirty="0"/>
        </a:p>
      </dgm:t>
    </dgm:pt>
    <dgm:pt modelId="{7F4D0161-0AD6-4255-B2A1-7AE24BDFFEE4}" type="parTrans" cxnId="{83129DC8-64D0-4A7D-B12F-5A0EB4E8579D}">
      <dgm:prSet/>
      <dgm:spPr/>
      <dgm:t>
        <a:bodyPr/>
        <a:lstStyle/>
        <a:p>
          <a:endParaRPr lang="en-GB"/>
        </a:p>
      </dgm:t>
    </dgm:pt>
    <dgm:pt modelId="{884E947F-ACE4-4868-88B1-209A8990E495}" type="sibTrans" cxnId="{83129DC8-64D0-4A7D-B12F-5A0EB4E8579D}">
      <dgm:prSet/>
      <dgm:spPr/>
      <dgm:t>
        <a:bodyPr/>
        <a:lstStyle/>
        <a:p>
          <a:endParaRPr lang="en-GB"/>
        </a:p>
      </dgm:t>
    </dgm:pt>
    <dgm:pt modelId="{FD1FDA16-E7AC-4747-A83C-849124A3251D}">
      <dgm:prSet phldrT="[Text]" custT="1"/>
      <dgm:spPr/>
      <dgm:t>
        <a:bodyPr/>
        <a:lstStyle/>
        <a:p>
          <a:r>
            <a:rPr lang="en-GB" sz="1600" dirty="0" smtClean="0"/>
            <a:t>TO Exit </a:t>
          </a:r>
          <a:r>
            <a:rPr lang="en-GB" sz="1600" dirty="0" err="1" smtClean="0"/>
            <a:t>Comm</a:t>
          </a:r>
          <a:r>
            <a:rPr lang="en-GB" sz="1600" dirty="0" smtClean="0"/>
            <a:t> </a:t>
          </a:r>
          <a:r>
            <a:rPr lang="en-GB" sz="1600" dirty="0" smtClean="0"/>
            <a:t>Charges*</a:t>
          </a:r>
          <a:endParaRPr lang="en-GB" sz="1600" dirty="0"/>
        </a:p>
      </dgm:t>
    </dgm:pt>
    <dgm:pt modelId="{5A5B4943-D067-4022-996D-8C065DA2C6CA}" type="parTrans" cxnId="{BB1BE48D-8415-4A8F-B485-A12163FA6CD2}">
      <dgm:prSet/>
      <dgm:spPr/>
      <dgm:t>
        <a:bodyPr/>
        <a:lstStyle/>
        <a:p>
          <a:endParaRPr lang="en-GB"/>
        </a:p>
      </dgm:t>
    </dgm:pt>
    <dgm:pt modelId="{B3BAC1F1-9788-45E2-8752-93EA98A8A4D4}" type="sibTrans" cxnId="{BB1BE48D-8415-4A8F-B485-A12163FA6CD2}">
      <dgm:prSet/>
      <dgm:spPr/>
      <dgm:t>
        <a:bodyPr/>
        <a:lstStyle/>
        <a:p>
          <a:endParaRPr lang="en-GB"/>
        </a:p>
      </dgm:t>
    </dgm:pt>
    <dgm:pt modelId="{123EBA92-FE01-4F8D-AF1D-9A075E4DD92A}">
      <dgm:prSet phldrT="[Text]" custT="1"/>
      <dgm:spPr/>
      <dgm:t>
        <a:bodyPr/>
        <a:lstStyle/>
        <a:p>
          <a:r>
            <a:rPr lang="en-GB" sz="1600" dirty="0" smtClean="0"/>
            <a:t>Other Charges</a:t>
          </a:r>
          <a:endParaRPr lang="en-GB" sz="1600" dirty="0"/>
        </a:p>
      </dgm:t>
    </dgm:pt>
    <dgm:pt modelId="{3DF88B3F-A058-4841-B529-076B8433DA56}" type="parTrans" cxnId="{86BE02EE-CC10-42C0-9144-1F87A0567D95}">
      <dgm:prSet/>
      <dgm:spPr/>
      <dgm:t>
        <a:bodyPr/>
        <a:lstStyle/>
        <a:p>
          <a:endParaRPr lang="en-GB"/>
        </a:p>
      </dgm:t>
    </dgm:pt>
    <dgm:pt modelId="{0CD5074C-F73F-4AA1-8A33-384E30EF2BF9}" type="sibTrans" cxnId="{86BE02EE-CC10-42C0-9144-1F87A0567D95}">
      <dgm:prSet/>
      <dgm:spPr/>
      <dgm:t>
        <a:bodyPr/>
        <a:lstStyle/>
        <a:p>
          <a:endParaRPr lang="en-GB"/>
        </a:p>
      </dgm:t>
    </dgm:pt>
    <dgm:pt modelId="{A38ED8D6-7A51-46AF-8F00-254C0ED04157}">
      <dgm:prSet phldrT="[Text]" custT="1"/>
      <dgm:spPr/>
      <dgm:t>
        <a:bodyPr/>
        <a:lstStyle/>
        <a:p>
          <a:r>
            <a:rPr lang="en-GB" sz="1600" dirty="0" smtClean="0"/>
            <a:t>DN Pensions / Metering</a:t>
          </a:r>
          <a:endParaRPr lang="en-GB" sz="1600" dirty="0"/>
        </a:p>
      </dgm:t>
    </dgm:pt>
    <dgm:pt modelId="{C30AF054-85DB-40E9-B840-20336BC4368F}" type="parTrans" cxnId="{3C51A8AA-54B1-4534-A81A-6E52F84E208A}">
      <dgm:prSet/>
      <dgm:spPr/>
      <dgm:t>
        <a:bodyPr/>
        <a:lstStyle/>
        <a:p>
          <a:endParaRPr lang="en-GB"/>
        </a:p>
      </dgm:t>
    </dgm:pt>
    <dgm:pt modelId="{205F288D-9C4E-450E-B6F7-46BBF4F6A784}" type="sibTrans" cxnId="{3C51A8AA-54B1-4534-A81A-6E52F84E208A}">
      <dgm:prSet/>
      <dgm:spPr/>
      <dgm:t>
        <a:bodyPr/>
        <a:lstStyle/>
        <a:p>
          <a:endParaRPr lang="en-GB"/>
        </a:p>
      </dgm:t>
    </dgm:pt>
    <dgm:pt modelId="{98A7CD00-58AF-46C5-85D8-1D61F75D7C22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Other Charges</a:t>
          </a:r>
          <a:endParaRPr lang="en-GB" dirty="0"/>
        </a:p>
      </dgm:t>
    </dgm:pt>
    <dgm:pt modelId="{E9734647-FFA5-4419-9EBB-493A1A86E571}" type="parTrans" cxnId="{4D021F27-44EF-4E7F-ADC8-C100AE64E179}">
      <dgm:prSet/>
      <dgm:spPr/>
      <dgm:t>
        <a:bodyPr/>
        <a:lstStyle/>
        <a:p>
          <a:endParaRPr lang="en-GB"/>
        </a:p>
      </dgm:t>
    </dgm:pt>
    <dgm:pt modelId="{00DB5A0F-12EC-483B-BCCB-61A1A78CC5D2}" type="sibTrans" cxnId="{4D021F27-44EF-4E7F-ADC8-C100AE64E179}">
      <dgm:prSet/>
      <dgm:spPr/>
      <dgm:t>
        <a:bodyPr/>
        <a:lstStyle/>
        <a:p>
          <a:endParaRPr lang="en-GB"/>
        </a:p>
      </dgm:t>
    </dgm:pt>
    <dgm:pt modelId="{9460F99F-F87B-454E-B5D3-7964BB053708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SO Commodity Charges</a:t>
          </a:r>
          <a:endParaRPr lang="en-GB" dirty="0"/>
        </a:p>
      </dgm:t>
    </dgm:pt>
    <dgm:pt modelId="{71B9B859-6708-4E2B-B213-E4A0C898FBC3}" type="parTrans" cxnId="{6C5BFC6F-D2DF-4360-86CE-0EA40486A50D}">
      <dgm:prSet/>
      <dgm:spPr/>
      <dgm:t>
        <a:bodyPr/>
        <a:lstStyle/>
        <a:p>
          <a:endParaRPr lang="en-GB"/>
        </a:p>
      </dgm:t>
    </dgm:pt>
    <dgm:pt modelId="{2B3BF175-EF0B-4C8B-B9E0-50522318DD74}" type="sibTrans" cxnId="{6C5BFC6F-D2DF-4360-86CE-0EA40486A50D}">
      <dgm:prSet/>
      <dgm:spPr/>
      <dgm:t>
        <a:bodyPr/>
        <a:lstStyle/>
        <a:p>
          <a:endParaRPr lang="en-GB"/>
        </a:p>
      </dgm:t>
    </dgm:pt>
    <dgm:pt modelId="{CD72ED2C-1971-4564-AEA3-CE1027EE5C8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400" dirty="0" smtClean="0"/>
            <a:t>St. Fergus Compression / </a:t>
          </a:r>
          <a:r>
            <a:rPr lang="en-GB" sz="1400" dirty="0" err="1" smtClean="0"/>
            <a:t>Shorthaul</a:t>
          </a:r>
          <a:r>
            <a:rPr lang="en-GB" sz="1400" dirty="0" smtClean="0"/>
            <a:t> / Legacy Capacity</a:t>
          </a:r>
          <a:endParaRPr lang="en-GB" sz="1400" dirty="0"/>
        </a:p>
      </dgm:t>
    </dgm:pt>
    <dgm:pt modelId="{3F3FCD2E-F5D6-45CF-84C0-7DE5CB10E602}" type="parTrans" cxnId="{3DC9301F-4A90-4FFE-A888-ACE7A6EE7CE9}">
      <dgm:prSet/>
      <dgm:spPr/>
      <dgm:t>
        <a:bodyPr/>
        <a:lstStyle/>
        <a:p>
          <a:endParaRPr lang="en-GB"/>
        </a:p>
      </dgm:t>
    </dgm:pt>
    <dgm:pt modelId="{6F81A93C-2E18-49D5-8E42-F9CCBA128488}" type="sibTrans" cxnId="{3DC9301F-4A90-4FFE-A888-ACE7A6EE7CE9}">
      <dgm:prSet/>
      <dgm:spPr/>
      <dgm:t>
        <a:bodyPr/>
        <a:lstStyle/>
        <a:p>
          <a:endParaRPr lang="en-GB"/>
        </a:p>
      </dgm:t>
    </dgm:pt>
    <dgm:pt modelId="{D4B552BE-BEBB-4BBF-AD0D-F700E2BFA7EF}" type="pres">
      <dgm:prSet presAssocID="{122ABB9E-C715-4838-9999-437E831E532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144338B-41B0-40B4-8EF9-1E7B8A06579B}" type="pres">
      <dgm:prSet presAssocID="{D43E83F8-4F99-4C57-9536-ADB8EB92582B}" presName="vertOne" presStyleCnt="0"/>
      <dgm:spPr/>
    </dgm:pt>
    <dgm:pt modelId="{37F502CB-27DB-4559-92E7-8188FD69230E}" type="pres">
      <dgm:prSet presAssocID="{D43E83F8-4F99-4C57-9536-ADB8EB92582B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E5A9DC7-6D53-43C8-AB3A-D2663E1D0B93}" type="pres">
      <dgm:prSet presAssocID="{D43E83F8-4F99-4C57-9536-ADB8EB92582B}" presName="parTransOne" presStyleCnt="0"/>
      <dgm:spPr/>
    </dgm:pt>
    <dgm:pt modelId="{2F350FA2-AD83-43E9-A27F-FBCB5C48A8C3}" type="pres">
      <dgm:prSet presAssocID="{D43E83F8-4F99-4C57-9536-ADB8EB92582B}" presName="horzOne" presStyleCnt="0"/>
      <dgm:spPr/>
    </dgm:pt>
    <dgm:pt modelId="{E7707829-DEB5-478A-BEFD-341E7B08F3B3}" type="pres">
      <dgm:prSet presAssocID="{E1C30F0C-4970-4CDE-959D-A5A869079DD4}" presName="vertTwo" presStyleCnt="0"/>
      <dgm:spPr/>
    </dgm:pt>
    <dgm:pt modelId="{494BAE97-4384-49C3-8314-BA7218CC0D7D}" type="pres">
      <dgm:prSet presAssocID="{E1C30F0C-4970-4CDE-959D-A5A869079DD4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2B2F8C5-84E6-4A3A-A289-5CC33604BE81}" type="pres">
      <dgm:prSet presAssocID="{E1C30F0C-4970-4CDE-959D-A5A869079DD4}" presName="parTransTwo" presStyleCnt="0"/>
      <dgm:spPr/>
    </dgm:pt>
    <dgm:pt modelId="{92E10F1B-A615-43C5-9110-5ECB378605B1}" type="pres">
      <dgm:prSet presAssocID="{E1C30F0C-4970-4CDE-959D-A5A869079DD4}" presName="horzTwo" presStyleCnt="0"/>
      <dgm:spPr/>
    </dgm:pt>
    <dgm:pt modelId="{4EACCA72-1668-4818-A804-38B7BAC0C8AE}" type="pres">
      <dgm:prSet presAssocID="{6CB77544-5A56-4CD7-A97C-EF118EBB60C5}" presName="vertThree" presStyleCnt="0"/>
      <dgm:spPr/>
    </dgm:pt>
    <dgm:pt modelId="{773AC904-DB4B-4157-B007-73ACFFF2A600}" type="pres">
      <dgm:prSet presAssocID="{6CB77544-5A56-4CD7-A97C-EF118EBB60C5}" presName="txThre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D7D46F-88B9-4A32-9F02-7917F2BB6A09}" type="pres">
      <dgm:prSet presAssocID="{6CB77544-5A56-4CD7-A97C-EF118EBB60C5}" presName="horzThree" presStyleCnt="0"/>
      <dgm:spPr/>
    </dgm:pt>
    <dgm:pt modelId="{0D685D46-BCEC-4017-8C47-15003FB7D07E}" type="pres">
      <dgm:prSet presAssocID="{0BD8D121-4A58-4296-993C-84ECDEE84956}" presName="sibSpaceThree" presStyleCnt="0"/>
      <dgm:spPr/>
    </dgm:pt>
    <dgm:pt modelId="{363CDECB-450D-42B2-907A-D33DB7437027}" type="pres">
      <dgm:prSet presAssocID="{38AEBA48-DF43-4354-A78B-4983C3381EDF}" presName="vertThree" presStyleCnt="0"/>
      <dgm:spPr/>
    </dgm:pt>
    <dgm:pt modelId="{292C58BA-05DE-408C-B146-DD318E7D7270}" type="pres">
      <dgm:prSet presAssocID="{38AEBA48-DF43-4354-A78B-4983C3381EDF}" presName="txThre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B1623A0-50A2-4303-9FC8-33BB7DA2ACFF}" type="pres">
      <dgm:prSet presAssocID="{38AEBA48-DF43-4354-A78B-4983C3381EDF}" presName="horzThree" presStyleCnt="0"/>
      <dgm:spPr/>
    </dgm:pt>
    <dgm:pt modelId="{EDC4E4DC-1269-4012-B134-1500097DBA4C}" type="pres">
      <dgm:prSet presAssocID="{1CD1520D-C3F5-4D48-8650-CBB479294048}" presName="sibSpaceTwo" presStyleCnt="0"/>
      <dgm:spPr/>
    </dgm:pt>
    <dgm:pt modelId="{4E05DFCB-6B30-45AF-88DC-6AE8E685F5DE}" type="pres">
      <dgm:prSet presAssocID="{4C7166F2-B925-4662-B23F-007A04BE67D8}" presName="vertTwo" presStyleCnt="0"/>
      <dgm:spPr/>
    </dgm:pt>
    <dgm:pt modelId="{82F4AEF9-A6DA-4DB3-BEBB-317FC6AF0090}" type="pres">
      <dgm:prSet presAssocID="{4C7166F2-B925-4662-B23F-007A04BE67D8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A307791-A86C-466B-8C6E-4D0FE407DB5B}" type="pres">
      <dgm:prSet presAssocID="{4C7166F2-B925-4662-B23F-007A04BE67D8}" presName="parTransTwo" presStyleCnt="0"/>
      <dgm:spPr/>
    </dgm:pt>
    <dgm:pt modelId="{D3500193-AF18-4460-935E-DE36B47A415B}" type="pres">
      <dgm:prSet presAssocID="{4C7166F2-B925-4662-B23F-007A04BE67D8}" presName="horzTwo" presStyleCnt="0"/>
      <dgm:spPr/>
    </dgm:pt>
    <dgm:pt modelId="{669BF3E0-E576-4924-9ACE-F2114AC98C94}" type="pres">
      <dgm:prSet presAssocID="{476FB990-A171-4FD1-8CF3-AF6CA9A35088}" presName="vertThree" presStyleCnt="0"/>
      <dgm:spPr/>
    </dgm:pt>
    <dgm:pt modelId="{60A0EE0F-3C4E-456C-8E46-705DAC77E1C0}" type="pres">
      <dgm:prSet presAssocID="{476FB990-A171-4FD1-8CF3-AF6CA9A35088}" presName="txThre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BB5E7AD-DFAF-41C3-B20D-A697B07BBF00}" type="pres">
      <dgm:prSet presAssocID="{476FB990-A171-4FD1-8CF3-AF6CA9A35088}" presName="horzThree" presStyleCnt="0"/>
      <dgm:spPr/>
    </dgm:pt>
    <dgm:pt modelId="{E9CFC9B2-8711-4589-9969-28C97A14FE95}" type="pres">
      <dgm:prSet presAssocID="{884E947F-ACE4-4868-88B1-209A8990E495}" presName="sibSpaceThree" presStyleCnt="0"/>
      <dgm:spPr/>
    </dgm:pt>
    <dgm:pt modelId="{410766D7-CD16-489E-BAE6-202994B1D85D}" type="pres">
      <dgm:prSet presAssocID="{FD1FDA16-E7AC-4747-A83C-849124A3251D}" presName="vertThree" presStyleCnt="0"/>
      <dgm:spPr/>
    </dgm:pt>
    <dgm:pt modelId="{5139C555-AC7F-46E8-BA72-67174C5784E8}" type="pres">
      <dgm:prSet presAssocID="{FD1FDA16-E7AC-4747-A83C-849124A3251D}" presName="txThre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623938B-D9C6-4A86-9055-EBBA70AF66C9}" type="pres">
      <dgm:prSet presAssocID="{FD1FDA16-E7AC-4747-A83C-849124A3251D}" presName="horzThree" presStyleCnt="0"/>
      <dgm:spPr/>
    </dgm:pt>
    <dgm:pt modelId="{C94A46BA-1457-45E6-8B4C-1D6886258648}" type="pres">
      <dgm:prSet presAssocID="{F7160EC0-8BF2-42B8-9174-25D002A71775}" presName="sibSpaceTwo" presStyleCnt="0"/>
      <dgm:spPr/>
    </dgm:pt>
    <dgm:pt modelId="{EA17B44A-E16B-4FA5-B635-B2BA7E40DC88}" type="pres">
      <dgm:prSet presAssocID="{123EBA92-FE01-4F8D-AF1D-9A075E4DD92A}" presName="vertTwo" presStyleCnt="0"/>
      <dgm:spPr/>
    </dgm:pt>
    <dgm:pt modelId="{C61676D0-51C9-4DAA-91A0-3B8069ABF841}" type="pres">
      <dgm:prSet presAssocID="{123EBA92-FE01-4F8D-AF1D-9A075E4DD92A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F07EAD7-A0AE-421F-B592-A6E732605157}" type="pres">
      <dgm:prSet presAssocID="{123EBA92-FE01-4F8D-AF1D-9A075E4DD92A}" presName="parTransTwo" presStyleCnt="0"/>
      <dgm:spPr/>
    </dgm:pt>
    <dgm:pt modelId="{3316B8BB-2228-48FB-AEA4-7A03F6A3552D}" type="pres">
      <dgm:prSet presAssocID="{123EBA92-FE01-4F8D-AF1D-9A075E4DD92A}" presName="horzTwo" presStyleCnt="0"/>
      <dgm:spPr/>
    </dgm:pt>
    <dgm:pt modelId="{94816894-B0F5-4FD0-BA50-A69760D9858A}" type="pres">
      <dgm:prSet presAssocID="{A38ED8D6-7A51-46AF-8F00-254C0ED04157}" presName="vertThree" presStyleCnt="0"/>
      <dgm:spPr/>
    </dgm:pt>
    <dgm:pt modelId="{EE1C577B-D7DE-4B6F-A6D6-2DDEC491801D}" type="pres">
      <dgm:prSet presAssocID="{A38ED8D6-7A51-46AF-8F00-254C0ED04157}" presName="txThre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DBDF364-E430-4B78-B694-AE98E3755EDB}" type="pres">
      <dgm:prSet presAssocID="{A38ED8D6-7A51-46AF-8F00-254C0ED04157}" presName="horzThree" presStyleCnt="0"/>
      <dgm:spPr/>
    </dgm:pt>
    <dgm:pt modelId="{9AA44A6C-7171-4D25-8C76-DA7F95E54CA3}" type="pres">
      <dgm:prSet presAssocID="{95283C84-4D35-4F4D-A1A2-B263575F8D84}" presName="sibSpaceOne" presStyleCnt="0"/>
      <dgm:spPr/>
    </dgm:pt>
    <dgm:pt modelId="{AA63C174-E4EC-420F-A106-5B617EB0554E}" type="pres">
      <dgm:prSet presAssocID="{CD8E2215-86A5-467F-8506-58E01C4A5B4A}" presName="vertOne" presStyleCnt="0"/>
      <dgm:spPr/>
    </dgm:pt>
    <dgm:pt modelId="{17DD73A4-8098-430F-A3A3-D9C2E6F6BD10}" type="pres">
      <dgm:prSet presAssocID="{CD8E2215-86A5-467F-8506-58E01C4A5B4A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CB31532-4ACB-4F48-9095-0D67F60137A5}" type="pres">
      <dgm:prSet presAssocID="{CD8E2215-86A5-467F-8506-58E01C4A5B4A}" presName="parTransOne" presStyleCnt="0"/>
      <dgm:spPr/>
    </dgm:pt>
    <dgm:pt modelId="{9F94A346-B947-4930-A955-FE88BF9153FD}" type="pres">
      <dgm:prSet presAssocID="{CD8E2215-86A5-467F-8506-58E01C4A5B4A}" presName="horzOne" presStyleCnt="0"/>
      <dgm:spPr/>
    </dgm:pt>
    <dgm:pt modelId="{9AC7E0CC-3293-4D0A-9840-82675140B4BD}" type="pres">
      <dgm:prSet presAssocID="{9460F99F-F87B-454E-B5D3-7964BB053708}" presName="vertTwo" presStyleCnt="0"/>
      <dgm:spPr/>
    </dgm:pt>
    <dgm:pt modelId="{963EAE29-E5FE-411B-8957-9A64C0499AA7}" type="pres">
      <dgm:prSet presAssocID="{9460F99F-F87B-454E-B5D3-7964BB053708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A917432-7D05-4C24-9D7F-B4CD48902844}" type="pres">
      <dgm:prSet presAssocID="{9460F99F-F87B-454E-B5D3-7964BB053708}" presName="parTransTwo" presStyleCnt="0"/>
      <dgm:spPr/>
    </dgm:pt>
    <dgm:pt modelId="{A98F2CAC-385A-4F73-B229-3A0D1CF235B2}" type="pres">
      <dgm:prSet presAssocID="{9460F99F-F87B-454E-B5D3-7964BB053708}" presName="horzTwo" presStyleCnt="0"/>
      <dgm:spPr/>
    </dgm:pt>
    <dgm:pt modelId="{5FA6C5FA-737F-4C52-B915-F10721561670}" type="pres">
      <dgm:prSet presAssocID="{9C15796D-F6B6-4B61-BFBF-7CC74821CAC0}" presName="vertThree" presStyleCnt="0"/>
      <dgm:spPr/>
    </dgm:pt>
    <dgm:pt modelId="{E2A4C4A4-388A-4A25-B110-D74EA510B5F2}" type="pres">
      <dgm:prSet presAssocID="{9C15796D-F6B6-4B61-BFBF-7CC74821CAC0}" presName="txThre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EB5490A-E099-42C1-BAE5-3742DEE5B7B2}" type="pres">
      <dgm:prSet presAssocID="{9C15796D-F6B6-4B61-BFBF-7CC74821CAC0}" presName="horzThree" presStyleCnt="0"/>
      <dgm:spPr/>
    </dgm:pt>
    <dgm:pt modelId="{E57CE0B3-0482-473B-9A7B-C18FA5E09764}" type="pres">
      <dgm:prSet presAssocID="{03AED05C-F85F-4DEE-8598-9F488917BF30}" presName="sibSpaceThree" presStyleCnt="0"/>
      <dgm:spPr/>
    </dgm:pt>
    <dgm:pt modelId="{C9A33730-90D4-46DD-BF96-1AC5D36057D6}" type="pres">
      <dgm:prSet presAssocID="{D85CBB43-7057-467D-AF50-40266FF5CD7D}" presName="vertThree" presStyleCnt="0"/>
      <dgm:spPr/>
    </dgm:pt>
    <dgm:pt modelId="{D7A33857-8F78-4644-B273-A2623013CCE2}" type="pres">
      <dgm:prSet presAssocID="{D85CBB43-7057-467D-AF50-40266FF5CD7D}" presName="txThre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8BFDDB6-C508-49EA-9421-1BAB24EF607E}" type="pres">
      <dgm:prSet presAssocID="{D85CBB43-7057-467D-AF50-40266FF5CD7D}" presName="horzThree" presStyleCnt="0"/>
      <dgm:spPr/>
    </dgm:pt>
    <dgm:pt modelId="{407A6502-48C3-486F-B319-ED9609016390}" type="pres">
      <dgm:prSet presAssocID="{2B3BF175-EF0B-4C8B-B9E0-50522318DD74}" presName="sibSpaceTwo" presStyleCnt="0"/>
      <dgm:spPr/>
    </dgm:pt>
    <dgm:pt modelId="{A7C1B1D0-B7E2-4771-BF2C-35B8AD0F51DC}" type="pres">
      <dgm:prSet presAssocID="{98A7CD00-58AF-46C5-85D8-1D61F75D7C22}" presName="vertTwo" presStyleCnt="0"/>
      <dgm:spPr/>
    </dgm:pt>
    <dgm:pt modelId="{CD938EFA-00C0-45BD-8F23-6ABD23CB4DD6}" type="pres">
      <dgm:prSet presAssocID="{98A7CD00-58AF-46C5-85D8-1D61F75D7C22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7D85FDE-78F3-482B-A2A4-8BEDE0043F4D}" type="pres">
      <dgm:prSet presAssocID="{98A7CD00-58AF-46C5-85D8-1D61F75D7C22}" presName="parTransTwo" presStyleCnt="0"/>
      <dgm:spPr/>
    </dgm:pt>
    <dgm:pt modelId="{F0F6E133-C478-4C72-B5A4-DD32126DA7B9}" type="pres">
      <dgm:prSet presAssocID="{98A7CD00-58AF-46C5-85D8-1D61F75D7C22}" presName="horzTwo" presStyleCnt="0"/>
      <dgm:spPr/>
    </dgm:pt>
    <dgm:pt modelId="{FB82877C-506B-4718-8472-626CC9308939}" type="pres">
      <dgm:prSet presAssocID="{CD72ED2C-1971-4564-AEA3-CE1027EE5C8A}" presName="vertThree" presStyleCnt="0"/>
      <dgm:spPr/>
    </dgm:pt>
    <dgm:pt modelId="{5FCEF315-1EBB-44D6-92D4-7F1D32DE9B75}" type="pres">
      <dgm:prSet presAssocID="{CD72ED2C-1971-4564-AEA3-CE1027EE5C8A}" presName="txThre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5F980BC-7BE5-40EC-8A4A-B1B7CAF70954}" type="pres">
      <dgm:prSet presAssocID="{CD72ED2C-1971-4564-AEA3-CE1027EE5C8A}" presName="horzThree" presStyleCnt="0"/>
      <dgm:spPr/>
    </dgm:pt>
  </dgm:ptLst>
  <dgm:cxnLst>
    <dgm:cxn modelId="{AE2D6B3F-622A-4920-A3DE-243FF2179ECF}" type="presOf" srcId="{9C15796D-F6B6-4B61-BFBF-7CC74821CAC0}" destId="{E2A4C4A4-388A-4A25-B110-D74EA510B5F2}" srcOrd="0" destOrd="0" presId="urn:microsoft.com/office/officeart/2005/8/layout/hierarchy4"/>
    <dgm:cxn modelId="{83129DC8-64D0-4A7D-B12F-5A0EB4E8579D}" srcId="{4C7166F2-B925-4662-B23F-007A04BE67D8}" destId="{476FB990-A171-4FD1-8CF3-AF6CA9A35088}" srcOrd="0" destOrd="0" parTransId="{7F4D0161-0AD6-4255-B2A1-7AE24BDFFEE4}" sibTransId="{884E947F-ACE4-4868-88B1-209A8990E495}"/>
    <dgm:cxn modelId="{3E2A47FA-1BDB-4D06-93B1-72AFF3CA77EB}" type="presOf" srcId="{9460F99F-F87B-454E-B5D3-7964BB053708}" destId="{963EAE29-E5FE-411B-8957-9A64C0499AA7}" srcOrd="0" destOrd="0" presId="urn:microsoft.com/office/officeart/2005/8/layout/hierarchy4"/>
    <dgm:cxn modelId="{4D021F27-44EF-4E7F-ADC8-C100AE64E179}" srcId="{CD8E2215-86A5-467F-8506-58E01C4A5B4A}" destId="{98A7CD00-58AF-46C5-85D8-1D61F75D7C22}" srcOrd="1" destOrd="0" parTransId="{E9734647-FFA5-4419-9EBB-493A1A86E571}" sibTransId="{00DB5A0F-12EC-483B-BCCB-61A1A78CC5D2}"/>
    <dgm:cxn modelId="{8CBAE2A8-7CA9-46B8-A139-524E9F189B0B}" srcId="{122ABB9E-C715-4838-9999-437E831E5325}" destId="{D43E83F8-4F99-4C57-9536-ADB8EB92582B}" srcOrd="0" destOrd="0" parTransId="{AB905E95-C427-46EA-8101-DDC46C08A2BE}" sibTransId="{95283C84-4D35-4F4D-A1A2-B263575F8D84}"/>
    <dgm:cxn modelId="{D75FED48-B92C-4FFE-ADC9-5C67FF43EE46}" srcId="{122ABB9E-C715-4838-9999-437E831E5325}" destId="{CD8E2215-86A5-467F-8506-58E01C4A5B4A}" srcOrd="1" destOrd="0" parTransId="{9DE1AE86-0B87-4450-8023-A8995964BE70}" sibTransId="{E90B4D3C-314C-4B6E-AC9A-7FDF04055587}"/>
    <dgm:cxn modelId="{5DF561D1-4477-457E-9AB7-0C5D3AE18481}" type="presOf" srcId="{122ABB9E-C715-4838-9999-437E831E5325}" destId="{D4B552BE-BEBB-4BBF-AD0D-F700E2BFA7EF}" srcOrd="0" destOrd="0" presId="urn:microsoft.com/office/officeart/2005/8/layout/hierarchy4"/>
    <dgm:cxn modelId="{0EA94A34-E903-41E8-B1C0-51AEB3A971B9}" type="presOf" srcId="{98A7CD00-58AF-46C5-85D8-1D61F75D7C22}" destId="{CD938EFA-00C0-45BD-8F23-6ABD23CB4DD6}" srcOrd="0" destOrd="0" presId="urn:microsoft.com/office/officeart/2005/8/layout/hierarchy4"/>
    <dgm:cxn modelId="{9005CD21-A4AC-43C2-8D2E-CA6A8734892B}" type="presOf" srcId="{4C7166F2-B925-4662-B23F-007A04BE67D8}" destId="{82F4AEF9-A6DA-4DB3-BEBB-317FC6AF0090}" srcOrd="0" destOrd="0" presId="urn:microsoft.com/office/officeart/2005/8/layout/hierarchy4"/>
    <dgm:cxn modelId="{F5C1BACA-F06E-4CE8-AC72-651E47C0AE0D}" type="presOf" srcId="{123EBA92-FE01-4F8D-AF1D-9A075E4DD92A}" destId="{C61676D0-51C9-4DAA-91A0-3B8069ABF841}" srcOrd="0" destOrd="0" presId="urn:microsoft.com/office/officeart/2005/8/layout/hierarchy4"/>
    <dgm:cxn modelId="{86BE02EE-CC10-42C0-9144-1F87A0567D95}" srcId="{D43E83F8-4F99-4C57-9536-ADB8EB92582B}" destId="{123EBA92-FE01-4F8D-AF1D-9A075E4DD92A}" srcOrd="2" destOrd="0" parTransId="{3DF88B3F-A058-4841-B529-076B8433DA56}" sibTransId="{0CD5074C-F73F-4AA1-8A33-384E30EF2BF9}"/>
    <dgm:cxn modelId="{303A0D32-1FDC-4935-8205-084183F117B1}" type="presOf" srcId="{D43E83F8-4F99-4C57-9536-ADB8EB92582B}" destId="{37F502CB-27DB-4559-92E7-8188FD69230E}" srcOrd="0" destOrd="0" presId="urn:microsoft.com/office/officeart/2005/8/layout/hierarchy4"/>
    <dgm:cxn modelId="{232A5F97-9FEE-456C-9CE0-112BB116DC0F}" type="presOf" srcId="{A38ED8D6-7A51-46AF-8F00-254C0ED04157}" destId="{EE1C577B-D7DE-4B6F-A6D6-2DDEC491801D}" srcOrd="0" destOrd="0" presId="urn:microsoft.com/office/officeart/2005/8/layout/hierarchy4"/>
    <dgm:cxn modelId="{54307550-79FF-4B50-BD14-1F75EF014961}" srcId="{9460F99F-F87B-454E-B5D3-7964BB053708}" destId="{9C15796D-F6B6-4B61-BFBF-7CC74821CAC0}" srcOrd="0" destOrd="0" parTransId="{1DCA13CF-D1E2-4705-93E8-8E01F5FE35F8}" sibTransId="{03AED05C-F85F-4DEE-8598-9F488917BF30}"/>
    <dgm:cxn modelId="{CD1DF716-9B92-457E-A90B-3BD1D67BEBC7}" srcId="{D43E83F8-4F99-4C57-9536-ADB8EB92582B}" destId="{4C7166F2-B925-4662-B23F-007A04BE67D8}" srcOrd="1" destOrd="0" parTransId="{588A3ECD-5181-412F-A089-CBB1DE2F795D}" sibTransId="{F7160EC0-8BF2-42B8-9174-25D002A71775}"/>
    <dgm:cxn modelId="{3C51A8AA-54B1-4534-A81A-6E52F84E208A}" srcId="{123EBA92-FE01-4F8D-AF1D-9A075E4DD92A}" destId="{A38ED8D6-7A51-46AF-8F00-254C0ED04157}" srcOrd="0" destOrd="0" parTransId="{C30AF054-85DB-40E9-B840-20336BC4368F}" sibTransId="{205F288D-9C4E-450E-B6F7-46BBF4F6A784}"/>
    <dgm:cxn modelId="{6C5BFC6F-D2DF-4360-86CE-0EA40486A50D}" srcId="{CD8E2215-86A5-467F-8506-58E01C4A5B4A}" destId="{9460F99F-F87B-454E-B5D3-7964BB053708}" srcOrd="0" destOrd="0" parTransId="{71B9B859-6708-4E2B-B213-E4A0C898FBC3}" sibTransId="{2B3BF175-EF0B-4C8B-B9E0-50522318DD74}"/>
    <dgm:cxn modelId="{244740EA-7046-463B-B927-38351E42E6F5}" type="presOf" srcId="{FD1FDA16-E7AC-4747-A83C-849124A3251D}" destId="{5139C555-AC7F-46E8-BA72-67174C5784E8}" srcOrd="0" destOrd="0" presId="urn:microsoft.com/office/officeart/2005/8/layout/hierarchy4"/>
    <dgm:cxn modelId="{A5D9CA6D-6D25-4918-923C-099C8C1F7EE9}" type="presOf" srcId="{D85CBB43-7057-467D-AF50-40266FF5CD7D}" destId="{D7A33857-8F78-4644-B273-A2623013CCE2}" srcOrd="0" destOrd="0" presId="urn:microsoft.com/office/officeart/2005/8/layout/hierarchy4"/>
    <dgm:cxn modelId="{F4D12B5D-3D17-4097-8FBC-E160D0DD8072}" type="presOf" srcId="{E1C30F0C-4970-4CDE-959D-A5A869079DD4}" destId="{494BAE97-4384-49C3-8314-BA7218CC0D7D}" srcOrd="0" destOrd="0" presId="urn:microsoft.com/office/officeart/2005/8/layout/hierarchy4"/>
    <dgm:cxn modelId="{6A3E9385-EA9F-430F-80CE-80BB054BA95D}" srcId="{D43E83F8-4F99-4C57-9536-ADB8EB92582B}" destId="{E1C30F0C-4970-4CDE-959D-A5A869079DD4}" srcOrd="0" destOrd="0" parTransId="{77FB8891-842B-426B-8220-0F0B5C746F6C}" sibTransId="{1CD1520D-C3F5-4D48-8650-CBB479294048}"/>
    <dgm:cxn modelId="{57AA5F69-40CF-4B31-9F58-5F43931F493D}" srcId="{E1C30F0C-4970-4CDE-959D-A5A869079DD4}" destId="{6CB77544-5A56-4CD7-A97C-EF118EBB60C5}" srcOrd="0" destOrd="0" parTransId="{A82EE85E-A77F-418B-93B7-0638EACF4C75}" sibTransId="{0BD8D121-4A58-4296-993C-84ECDEE84956}"/>
    <dgm:cxn modelId="{77CDB50B-6F67-47CC-86C2-7695587642E2}" srcId="{9460F99F-F87B-454E-B5D3-7964BB053708}" destId="{D85CBB43-7057-467D-AF50-40266FF5CD7D}" srcOrd="1" destOrd="0" parTransId="{05C03406-B0A3-4AA1-98CE-E6A5F18BFD80}" sibTransId="{DC67D0F8-AE14-417C-A76C-08EE1B2397DD}"/>
    <dgm:cxn modelId="{26092369-2C05-4A92-947E-D95999150EC0}" type="presOf" srcId="{6CB77544-5A56-4CD7-A97C-EF118EBB60C5}" destId="{773AC904-DB4B-4157-B007-73ACFFF2A600}" srcOrd="0" destOrd="0" presId="urn:microsoft.com/office/officeart/2005/8/layout/hierarchy4"/>
    <dgm:cxn modelId="{6073284A-37A3-4DA9-A3BA-767AC316CDCD}" type="presOf" srcId="{476FB990-A171-4FD1-8CF3-AF6CA9A35088}" destId="{60A0EE0F-3C4E-456C-8E46-705DAC77E1C0}" srcOrd="0" destOrd="0" presId="urn:microsoft.com/office/officeart/2005/8/layout/hierarchy4"/>
    <dgm:cxn modelId="{BB1BE48D-8415-4A8F-B485-A12163FA6CD2}" srcId="{4C7166F2-B925-4662-B23F-007A04BE67D8}" destId="{FD1FDA16-E7AC-4747-A83C-849124A3251D}" srcOrd="1" destOrd="0" parTransId="{5A5B4943-D067-4022-996D-8C065DA2C6CA}" sibTransId="{B3BAC1F1-9788-45E2-8752-93EA98A8A4D4}"/>
    <dgm:cxn modelId="{3DC9301F-4A90-4FFE-A888-ACE7A6EE7CE9}" srcId="{98A7CD00-58AF-46C5-85D8-1D61F75D7C22}" destId="{CD72ED2C-1971-4564-AEA3-CE1027EE5C8A}" srcOrd="0" destOrd="0" parTransId="{3F3FCD2E-F5D6-45CF-84C0-7DE5CB10E602}" sibTransId="{6F81A93C-2E18-49D5-8E42-F9CCBA128488}"/>
    <dgm:cxn modelId="{C6DEBD98-1AF8-49B3-8AF5-11D20CACCE01}" srcId="{E1C30F0C-4970-4CDE-959D-A5A869079DD4}" destId="{38AEBA48-DF43-4354-A78B-4983C3381EDF}" srcOrd="1" destOrd="0" parTransId="{8675B44D-43B1-400B-BFC0-AA9303FD98BB}" sibTransId="{B7F99538-3354-46FD-A9BD-143D0137978E}"/>
    <dgm:cxn modelId="{94EAA7C0-7644-4189-BB6E-39FDCA8FEE1E}" type="presOf" srcId="{38AEBA48-DF43-4354-A78B-4983C3381EDF}" destId="{292C58BA-05DE-408C-B146-DD318E7D7270}" srcOrd="0" destOrd="0" presId="urn:microsoft.com/office/officeart/2005/8/layout/hierarchy4"/>
    <dgm:cxn modelId="{9E7515C7-CE0B-4741-AD77-92263AA3075B}" type="presOf" srcId="{CD8E2215-86A5-467F-8506-58E01C4A5B4A}" destId="{17DD73A4-8098-430F-A3A3-D9C2E6F6BD10}" srcOrd="0" destOrd="0" presId="urn:microsoft.com/office/officeart/2005/8/layout/hierarchy4"/>
    <dgm:cxn modelId="{74F074DE-682D-4EFB-BB4B-9C1825C7D65E}" type="presOf" srcId="{CD72ED2C-1971-4564-AEA3-CE1027EE5C8A}" destId="{5FCEF315-1EBB-44D6-92D4-7F1D32DE9B75}" srcOrd="0" destOrd="0" presId="urn:microsoft.com/office/officeart/2005/8/layout/hierarchy4"/>
    <dgm:cxn modelId="{0186146D-75B8-4E7B-99E6-7BC6B2B498B0}" type="presParOf" srcId="{D4B552BE-BEBB-4BBF-AD0D-F700E2BFA7EF}" destId="{8144338B-41B0-40B4-8EF9-1E7B8A06579B}" srcOrd="0" destOrd="0" presId="urn:microsoft.com/office/officeart/2005/8/layout/hierarchy4"/>
    <dgm:cxn modelId="{448DF6B5-75BB-405D-A135-D044C4FB7762}" type="presParOf" srcId="{8144338B-41B0-40B4-8EF9-1E7B8A06579B}" destId="{37F502CB-27DB-4559-92E7-8188FD69230E}" srcOrd="0" destOrd="0" presId="urn:microsoft.com/office/officeart/2005/8/layout/hierarchy4"/>
    <dgm:cxn modelId="{99FE93AA-A1FB-4F54-9AB5-685822DF1491}" type="presParOf" srcId="{8144338B-41B0-40B4-8EF9-1E7B8A06579B}" destId="{8E5A9DC7-6D53-43C8-AB3A-D2663E1D0B93}" srcOrd="1" destOrd="0" presId="urn:microsoft.com/office/officeart/2005/8/layout/hierarchy4"/>
    <dgm:cxn modelId="{65380F0A-B55B-4BBD-BA67-0443C824CB7A}" type="presParOf" srcId="{8144338B-41B0-40B4-8EF9-1E7B8A06579B}" destId="{2F350FA2-AD83-43E9-A27F-FBCB5C48A8C3}" srcOrd="2" destOrd="0" presId="urn:microsoft.com/office/officeart/2005/8/layout/hierarchy4"/>
    <dgm:cxn modelId="{E79C1E96-3779-4E79-AA02-AAE600CCB975}" type="presParOf" srcId="{2F350FA2-AD83-43E9-A27F-FBCB5C48A8C3}" destId="{E7707829-DEB5-478A-BEFD-341E7B08F3B3}" srcOrd="0" destOrd="0" presId="urn:microsoft.com/office/officeart/2005/8/layout/hierarchy4"/>
    <dgm:cxn modelId="{7AAE5934-8679-4A40-819A-7668F0CC3DEA}" type="presParOf" srcId="{E7707829-DEB5-478A-BEFD-341E7B08F3B3}" destId="{494BAE97-4384-49C3-8314-BA7218CC0D7D}" srcOrd="0" destOrd="0" presId="urn:microsoft.com/office/officeart/2005/8/layout/hierarchy4"/>
    <dgm:cxn modelId="{663DF352-6647-4B1A-B592-4C04309F8512}" type="presParOf" srcId="{E7707829-DEB5-478A-BEFD-341E7B08F3B3}" destId="{62B2F8C5-84E6-4A3A-A289-5CC33604BE81}" srcOrd="1" destOrd="0" presId="urn:microsoft.com/office/officeart/2005/8/layout/hierarchy4"/>
    <dgm:cxn modelId="{98428F22-0BFE-402A-8F31-AD9AF3560241}" type="presParOf" srcId="{E7707829-DEB5-478A-BEFD-341E7B08F3B3}" destId="{92E10F1B-A615-43C5-9110-5ECB378605B1}" srcOrd="2" destOrd="0" presId="urn:microsoft.com/office/officeart/2005/8/layout/hierarchy4"/>
    <dgm:cxn modelId="{9058AA67-7CCD-458D-8BCE-5F202A11CDEF}" type="presParOf" srcId="{92E10F1B-A615-43C5-9110-5ECB378605B1}" destId="{4EACCA72-1668-4818-A804-38B7BAC0C8AE}" srcOrd="0" destOrd="0" presId="urn:microsoft.com/office/officeart/2005/8/layout/hierarchy4"/>
    <dgm:cxn modelId="{0AF3FAEC-00CB-4E3A-BAF9-0BB1A1FCF08E}" type="presParOf" srcId="{4EACCA72-1668-4818-A804-38B7BAC0C8AE}" destId="{773AC904-DB4B-4157-B007-73ACFFF2A600}" srcOrd="0" destOrd="0" presId="urn:microsoft.com/office/officeart/2005/8/layout/hierarchy4"/>
    <dgm:cxn modelId="{0F715C49-DDBD-450E-B489-164E051F2C23}" type="presParOf" srcId="{4EACCA72-1668-4818-A804-38B7BAC0C8AE}" destId="{63D7D46F-88B9-4A32-9F02-7917F2BB6A09}" srcOrd="1" destOrd="0" presId="urn:microsoft.com/office/officeart/2005/8/layout/hierarchy4"/>
    <dgm:cxn modelId="{B4F339B0-D5D8-4EEB-92D4-9274CD0D038C}" type="presParOf" srcId="{92E10F1B-A615-43C5-9110-5ECB378605B1}" destId="{0D685D46-BCEC-4017-8C47-15003FB7D07E}" srcOrd="1" destOrd="0" presId="urn:microsoft.com/office/officeart/2005/8/layout/hierarchy4"/>
    <dgm:cxn modelId="{6B77979B-281D-4CFD-AEEE-18DAB0A2ACAD}" type="presParOf" srcId="{92E10F1B-A615-43C5-9110-5ECB378605B1}" destId="{363CDECB-450D-42B2-907A-D33DB7437027}" srcOrd="2" destOrd="0" presId="urn:microsoft.com/office/officeart/2005/8/layout/hierarchy4"/>
    <dgm:cxn modelId="{F904A39D-336D-4354-B37F-F47FC08CEB96}" type="presParOf" srcId="{363CDECB-450D-42B2-907A-D33DB7437027}" destId="{292C58BA-05DE-408C-B146-DD318E7D7270}" srcOrd="0" destOrd="0" presId="urn:microsoft.com/office/officeart/2005/8/layout/hierarchy4"/>
    <dgm:cxn modelId="{6CB2824E-6628-4834-96C9-253BCCAB4794}" type="presParOf" srcId="{363CDECB-450D-42B2-907A-D33DB7437027}" destId="{BB1623A0-50A2-4303-9FC8-33BB7DA2ACFF}" srcOrd="1" destOrd="0" presId="urn:microsoft.com/office/officeart/2005/8/layout/hierarchy4"/>
    <dgm:cxn modelId="{F1F85C0E-680D-43F9-B0F4-FE768CC5C32C}" type="presParOf" srcId="{2F350FA2-AD83-43E9-A27F-FBCB5C48A8C3}" destId="{EDC4E4DC-1269-4012-B134-1500097DBA4C}" srcOrd="1" destOrd="0" presId="urn:microsoft.com/office/officeart/2005/8/layout/hierarchy4"/>
    <dgm:cxn modelId="{F5DBD8F6-DD2E-42CA-B9E0-A27A919A378D}" type="presParOf" srcId="{2F350FA2-AD83-43E9-A27F-FBCB5C48A8C3}" destId="{4E05DFCB-6B30-45AF-88DC-6AE8E685F5DE}" srcOrd="2" destOrd="0" presId="urn:microsoft.com/office/officeart/2005/8/layout/hierarchy4"/>
    <dgm:cxn modelId="{88469002-6C4B-4EFA-916A-FBCDB4D33D26}" type="presParOf" srcId="{4E05DFCB-6B30-45AF-88DC-6AE8E685F5DE}" destId="{82F4AEF9-A6DA-4DB3-BEBB-317FC6AF0090}" srcOrd="0" destOrd="0" presId="urn:microsoft.com/office/officeart/2005/8/layout/hierarchy4"/>
    <dgm:cxn modelId="{7EE573F3-431A-42DA-96A3-C387E9E056E2}" type="presParOf" srcId="{4E05DFCB-6B30-45AF-88DC-6AE8E685F5DE}" destId="{2A307791-A86C-466B-8C6E-4D0FE407DB5B}" srcOrd="1" destOrd="0" presId="urn:microsoft.com/office/officeart/2005/8/layout/hierarchy4"/>
    <dgm:cxn modelId="{C3E20A6E-0922-4893-AFA6-624E7E44DB93}" type="presParOf" srcId="{4E05DFCB-6B30-45AF-88DC-6AE8E685F5DE}" destId="{D3500193-AF18-4460-935E-DE36B47A415B}" srcOrd="2" destOrd="0" presId="urn:microsoft.com/office/officeart/2005/8/layout/hierarchy4"/>
    <dgm:cxn modelId="{71048A52-EE20-46C1-A904-3659075466DB}" type="presParOf" srcId="{D3500193-AF18-4460-935E-DE36B47A415B}" destId="{669BF3E0-E576-4924-9ACE-F2114AC98C94}" srcOrd="0" destOrd="0" presId="urn:microsoft.com/office/officeart/2005/8/layout/hierarchy4"/>
    <dgm:cxn modelId="{B113F45A-DCD9-48F1-93B0-BDD24EDCFEA7}" type="presParOf" srcId="{669BF3E0-E576-4924-9ACE-F2114AC98C94}" destId="{60A0EE0F-3C4E-456C-8E46-705DAC77E1C0}" srcOrd="0" destOrd="0" presId="urn:microsoft.com/office/officeart/2005/8/layout/hierarchy4"/>
    <dgm:cxn modelId="{8F29950D-E6AE-4ECB-B910-6D3C23E7F295}" type="presParOf" srcId="{669BF3E0-E576-4924-9ACE-F2114AC98C94}" destId="{CBB5E7AD-DFAF-41C3-B20D-A697B07BBF00}" srcOrd="1" destOrd="0" presId="urn:microsoft.com/office/officeart/2005/8/layout/hierarchy4"/>
    <dgm:cxn modelId="{7BC6473D-61AF-4120-A728-D8584424EDEB}" type="presParOf" srcId="{D3500193-AF18-4460-935E-DE36B47A415B}" destId="{E9CFC9B2-8711-4589-9969-28C97A14FE95}" srcOrd="1" destOrd="0" presId="urn:microsoft.com/office/officeart/2005/8/layout/hierarchy4"/>
    <dgm:cxn modelId="{02903176-6CB4-46BA-A9D9-A7CD5465F0E5}" type="presParOf" srcId="{D3500193-AF18-4460-935E-DE36B47A415B}" destId="{410766D7-CD16-489E-BAE6-202994B1D85D}" srcOrd="2" destOrd="0" presId="urn:microsoft.com/office/officeart/2005/8/layout/hierarchy4"/>
    <dgm:cxn modelId="{214EFA08-E77E-48DB-9613-50451E2FE0DB}" type="presParOf" srcId="{410766D7-CD16-489E-BAE6-202994B1D85D}" destId="{5139C555-AC7F-46E8-BA72-67174C5784E8}" srcOrd="0" destOrd="0" presId="urn:microsoft.com/office/officeart/2005/8/layout/hierarchy4"/>
    <dgm:cxn modelId="{A7F8BAA2-0C91-4ACB-A49B-AE72361B8F80}" type="presParOf" srcId="{410766D7-CD16-489E-BAE6-202994B1D85D}" destId="{6623938B-D9C6-4A86-9055-EBBA70AF66C9}" srcOrd="1" destOrd="0" presId="urn:microsoft.com/office/officeart/2005/8/layout/hierarchy4"/>
    <dgm:cxn modelId="{55B6D69E-685A-49F8-AE2A-1BC5117F1311}" type="presParOf" srcId="{2F350FA2-AD83-43E9-A27F-FBCB5C48A8C3}" destId="{C94A46BA-1457-45E6-8B4C-1D6886258648}" srcOrd="3" destOrd="0" presId="urn:microsoft.com/office/officeart/2005/8/layout/hierarchy4"/>
    <dgm:cxn modelId="{DE111C73-59CB-42B9-9FAE-D561A30C35BF}" type="presParOf" srcId="{2F350FA2-AD83-43E9-A27F-FBCB5C48A8C3}" destId="{EA17B44A-E16B-4FA5-B635-B2BA7E40DC88}" srcOrd="4" destOrd="0" presId="urn:microsoft.com/office/officeart/2005/8/layout/hierarchy4"/>
    <dgm:cxn modelId="{F400CA1A-D98D-44DC-A4E9-D698C37E3797}" type="presParOf" srcId="{EA17B44A-E16B-4FA5-B635-B2BA7E40DC88}" destId="{C61676D0-51C9-4DAA-91A0-3B8069ABF841}" srcOrd="0" destOrd="0" presId="urn:microsoft.com/office/officeart/2005/8/layout/hierarchy4"/>
    <dgm:cxn modelId="{A662C44E-4AA1-4AD1-BB31-33AF2C5CC651}" type="presParOf" srcId="{EA17B44A-E16B-4FA5-B635-B2BA7E40DC88}" destId="{BF07EAD7-A0AE-421F-B592-A6E732605157}" srcOrd="1" destOrd="0" presId="urn:microsoft.com/office/officeart/2005/8/layout/hierarchy4"/>
    <dgm:cxn modelId="{752F4D9F-47D9-4C07-A127-712FE1C6213F}" type="presParOf" srcId="{EA17B44A-E16B-4FA5-B635-B2BA7E40DC88}" destId="{3316B8BB-2228-48FB-AEA4-7A03F6A3552D}" srcOrd="2" destOrd="0" presId="urn:microsoft.com/office/officeart/2005/8/layout/hierarchy4"/>
    <dgm:cxn modelId="{77F22002-6B38-49F6-A26B-45BA9E9978E1}" type="presParOf" srcId="{3316B8BB-2228-48FB-AEA4-7A03F6A3552D}" destId="{94816894-B0F5-4FD0-BA50-A69760D9858A}" srcOrd="0" destOrd="0" presId="urn:microsoft.com/office/officeart/2005/8/layout/hierarchy4"/>
    <dgm:cxn modelId="{C68CAA97-1868-4FDB-A73D-DF89CFC6F2E8}" type="presParOf" srcId="{94816894-B0F5-4FD0-BA50-A69760D9858A}" destId="{EE1C577B-D7DE-4B6F-A6D6-2DDEC491801D}" srcOrd="0" destOrd="0" presId="urn:microsoft.com/office/officeart/2005/8/layout/hierarchy4"/>
    <dgm:cxn modelId="{D61C9EA6-E61F-41D5-9CE9-E9E0DA6480F7}" type="presParOf" srcId="{94816894-B0F5-4FD0-BA50-A69760D9858A}" destId="{FDBDF364-E430-4B78-B694-AE98E3755EDB}" srcOrd="1" destOrd="0" presId="urn:microsoft.com/office/officeart/2005/8/layout/hierarchy4"/>
    <dgm:cxn modelId="{7AB74536-997F-4118-BC6E-0846154202C5}" type="presParOf" srcId="{D4B552BE-BEBB-4BBF-AD0D-F700E2BFA7EF}" destId="{9AA44A6C-7171-4D25-8C76-DA7F95E54CA3}" srcOrd="1" destOrd="0" presId="urn:microsoft.com/office/officeart/2005/8/layout/hierarchy4"/>
    <dgm:cxn modelId="{D146193B-3A51-4E41-AE81-F272D31DB451}" type="presParOf" srcId="{D4B552BE-BEBB-4BBF-AD0D-F700E2BFA7EF}" destId="{AA63C174-E4EC-420F-A106-5B617EB0554E}" srcOrd="2" destOrd="0" presId="urn:microsoft.com/office/officeart/2005/8/layout/hierarchy4"/>
    <dgm:cxn modelId="{95293A46-68BB-44C1-A74D-DAD5A7C6E3B2}" type="presParOf" srcId="{AA63C174-E4EC-420F-A106-5B617EB0554E}" destId="{17DD73A4-8098-430F-A3A3-D9C2E6F6BD10}" srcOrd="0" destOrd="0" presId="urn:microsoft.com/office/officeart/2005/8/layout/hierarchy4"/>
    <dgm:cxn modelId="{0F9A0EE5-AB70-4655-82E5-665E8F8CDB83}" type="presParOf" srcId="{AA63C174-E4EC-420F-A106-5B617EB0554E}" destId="{CCB31532-4ACB-4F48-9095-0D67F60137A5}" srcOrd="1" destOrd="0" presId="urn:microsoft.com/office/officeart/2005/8/layout/hierarchy4"/>
    <dgm:cxn modelId="{A2C9A193-4F58-4E10-A509-0EBC35E5EDD1}" type="presParOf" srcId="{AA63C174-E4EC-420F-A106-5B617EB0554E}" destId="{9F94A346-B947-4930-A955-FE88BF9153FD}" srcOrd="2" destOrd="0" presId="urn:microsoft.com/office/officeart/2005/8/layout/hierarchy4"/>
    <dgm:cxn modelId="{CD891841-FDF7-4B69-B66F-A9313903747D}" type="presParOf" srcId="{9F94A346-B947-4930-A955-FE88BF9153FD}" destId="{9AC7E0CC-3293-4D0A-9840-82675140B4BD}" srcOrd="0" destOrd="0" presId="urn:microsoft.com/office/officeart/2005/8/layout/hierarchy4"/>
    <dgm:cxn modelId="{7540A3B1-B308-4217-81B8-980756A6B2D8}" type="presParOf" srcId="{9AC7E0CC-3293-4D0A-9840-82675140B4BD}" destId="{963EAE29-E5FE-411B-8957-9A64C0499AA7}" srcOrd="0" destOrd="0" presId="urn:microsoft.com/office/officeart/2005/8/layout/hierarchy4"/>
    <dgm:cxn modelId="{18D0C0D7-A8D4-4F0E-A8A1-964F4D238246}" type="presParOf" srcId="{9AC7E0CC-3293-4D0A-9840-82675140B4BD}" destId="{FA917432-7D05-4C24-9D7F-B4CD48902844}" srcOrd="1" destOrd="0" presId="urn:microsoft.com/office/officeart/2005/8/layout/hierarchy4"/>
    <dgm:cxn modelId="{152ADCE9-BB9C-40BA-8F2E-E917C037F5A7}" type="presParOf" srcId="{9AC7E0CC-3293-4D0A-9840-82675140B4BD}" destId="{A98F2CAC-385A-4F73-B229-3A0D1CF235B2}" srcOrd="2" destOrd="0" presId="urn:microsoft.com/office/officeart/2005/8/layout/hierarchy4"/>
    <dgm:cxn modelId="{1488CB9A-C031-4E82-A1A3-0B47799B5AB1}" type="presParOf" srcId="{A98F2CAC-385A-4F73-B229-3A0D1CF235B2}" destId="{5FA6C5FA-737F-4C52-B915-F10721561670}" srcOrd="0" destOrd="0" presId="urn:microsoft.com/office/officeart/2005/8/layout/hierarchy4"/>
    <dgm:cxn modelId="{056371C6-0926-400B-9D19-B3988F86961D}" type="presParOf" srcId="{5FA6C5FA-737F-4C52-B915-F10721561670}" destId="{E2A4C4A4-388A-4A25-B110-D74EA510B5F2}" srcOrd="0" destOrd="0" presId="urn:microsoft.com/office/officeart/2005/8/layout/hierarchy4"/>
    <dgm:cxn modelId="{CCE1B195-E6E0-4EE3-A022-6D265A202A37}" type="presParOf" srcId="{5FA6C5FA-737F-4C52-B915-F10721561670}" destId="{DEB5490A-E099-42C1-BAE5-3742DEE5B7B2}" srcOrd="1" destOrd="0" presId="urn:microsoft.com/office/officeart/2005/8/layout/hierarchy4"/>
    <dgm:cxn modelId="{5125BBCC-B31C-4CB1-9950-3AA99295BB38}" type="presParOf" srcId="{A98F2CAC-385A-4F73-B229-3A0D1CF235B2}" destId="{E57CE0B3-0482-473B-9A7B-C18FA5E09764}" srcOrd="1" destOrd="0" presId="urn:microsoft.com/office/officeart/2005/8/layout/hierarchy4"/>
    <dgm:cxn modelId="{82AC13D8-656C-438D-841E-BCF936CA11D2}" type="presParOf" srcId="{A98F2CAC-385A-4F73-B229-3A0D1CF235B2}" destId="{C9A33730-90D4-46DD-BF96-1AC5D36057D6}" srcOrd="2" destOrd="0" presId="urn:microsoft.com/office/officeart/2005/8/layout/hierarchy4"/>
    <dgm:cxn modelId="{CFA20C3C-2186-4614-8813-1FCF6E841EAF}" type="presParOf" srcId="{C9A33730-90D4-46DD-BF96-1AC5D36057D6}" destId="{D7A33857-8F78-4644-B273-A2623013CCE2}" srcOrd="0" destOrd="0" presId="urn:microsoft.com/office/officeart/2005/8/layout/hierarchy4"/>
    <dgm:cxn modelId="{A72C032E-C088-4724-B928-F4FD9F08CAB2}" type="presParOf" srcId="{C9A33730-90D4-46DD-BF96-1AC5D36057D6}" destId="{88BFDDB6-C508-49EA-9421-1BAB24EF607E}" srcOrd="1" destOrd="0" presId="urn:microsoft.com/office/officeart/2005/8/layout/hierarchy4"/>
    <dgm:cxn modelId="{DEEEFABA-43CA-48BB-9344-B54565AE28E4}" type="presParOf" srcId="{9F94A346-B947-4930-A955-FE88BF9153FD}" destId="{407A6502-48C3-486F-B319-ED9609016390}" srcOrd="1" destOrd="0" presId="urn:microsoft.com/office/officeart/2005/8/layout/hierarchy4"/>
    <dgm:cxn modelId="{E10692A1-E9A4-4EAB-AD13-6095F9486887}" type="presParOf" srcId="{9F94A346-B947-4930-A955-FE88BF9153FD}" destId="{A7C1B1D0-B7E2-4771-BF2C-35B8AD0F51DC}" srcOrd="2" destOrd="0" presId="urn:microsoft.com/office/officeart/2005/8/layout/hierarchy4"/>
    <dgm:cxn modelId="{80936E5B-4F9D-48DB-88D1-E659B97267A4}" type="presParOf" srcId="{A7C1B1D0-B7E2-4771-BF2C-35B8AD0F51DC}" destId="{CD938EFA-00C0-45BD-8F23-6ABD23CB4DD6}" srcOrd="0" destOrd="0" presId="urn:microsoft.com/office/officeart/2005/8/layout/hierarchy4"/>
    <dgm:cxn modelId="{A18CD6DE-7DFE-4EBC-9C4F-B5FC28F7F4D3}" type="presParOf" srcId="{A7C1B1D0-B7E2-4771-BF2C-35B8AD0F51DC}" destId="{F7D85FDE-78F3-482B-A2A4-8BEDE0043F4D}" srcOrd="1" destOrd="0" presId="urn:microsoft.com/office/officeart/2005/8/layout/hierarchy4"/>
    <dgm:cxn modelId="{5E915C10-9139-4868-8D80-32254DFF0BFE}" type="presParOf" srcId="{A7C1B1D0-B7E2-4771-BF2C-35B8AD0F51DC}" destId="{F0F6E133-C478-4C72-B5A4-DD32126DA7B9}" srcOrd="2" destOrd="0" presId="urn:microsoft.com/office/officeart/2005/8/layout/hierarchy4"/>
    <dgm:cxn modelId="{55883A1C-D301-4CC7-8757-C994827D0895}" type="presParOf" srcId="{F0F6E133-C478-4C72-B5A4-DD32126DA7B9}" destId="{FB82877C-506B-4718-8472-626CC9308939}" srcOrd="0" destOrd="0" presId="urn:microsoft.com/office/officeart/2005/8/layout/hierarchy4"/>
    <dgm:cxn modelId="{3E2DE3CD-2BA3-4701-A41B-07E23FEEF282}" type="presParOf" srcId="{FB82877C-506B-4718-8472-626CC9308939}" destId="{5FCEF315-1EBB-44D6-92D4-7F1D32DE9B75}" srcOrd="0" destOrd="0" presId="urn:microsoft.com/office/officeart/2005/8/layout/hierarchy4"/>
    <dgm:cxn modelId="{6D1BD9CA-27E2-4EF6-B86A-18F9BAC0165C}" type="presParOf" srcId="{FB82877C-506B-4718-8472-626CC9308939}" destId="{E5F980BC-7BE5-40EC-8A4A-B1B7CAF7095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2ABB9E-C715-4838-9999-437E831E5325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3E83F8-4F99-4C57-9536-ADB8EB92582B}">
      <dgm:prSet phldrT="[Text]"/>
      <dgm:spPr/>
      <dgm:t>
        <a:bodyPr/>
        <a:lstStyle/>
        <a:p>
          <a:r>
            <a:rPr lang="en-GB" dirty="0" smtClean="0"/>
            <a:t>Transmission Owner (TO)</a:t>
          </a:r>
          <a:endParaRPr lang="en-GB" dirty="0"/>
        </a:p>
      </dgm:t>
    </dgm:pt>
    <dgm:pt modelId="{AB905E95-C427-46EA-8101-DDC46C08A2BE}" type="parTrans" cxnId="{8CBAE2A8-7CA9-46B8-A139-524E9F189B0B}">
      <dgm:prSet/>
      <dgm:spPr/>
      <dgm:t>
        <a:bodyPr/>
        <a:lstStyle/>
        <a:p>
          <a:endParaRPr lang="en-GB"/>
        </a:p>
      </dgm:t>
    </dgm:pt>
    <dgm:pt modelId="{95283C84-4D35-4F4D-A1A2-B263575F8D84}" type="sibTrans" cxnId="{8CBAE2A8-7CA9-46B8-A139-524E9F189B0B}">
      <dgm:prSet/>
      <dgm:spPr/>
      <dgm:t>
        <a:bodyPr/>
        <a:lstStyle/>
        <a:p>
          <a:endParaRPr lang="en-GB"/>
        </a:p>
      </dgm:t>
    </dgm:pt>
    <dgm:pt modelId="{E1C30F0C-4970-4CDE-959D-A5A869079DD4}">
      <dgm:prSet phldrT="[Text]" custT="1"/>
      <dgm:spPr/>
      <dgm:t>
        <a:bodyPr/>
        <a:lstStyle/>
        <a:p>
          <a:r>
            <a:rPr lang="en-GB" sz="2800" dirty="0" smtClean="0"/>
            <a:t>TO Entry Charges</a:t>
          </a:r>
          <a:endParaRPr lang="en-GB" sz="2800" dirty="0"/>
        </a:p>
      </dgm:t>
    </dgm:pt>
    <dgm:pt modelId="{77FB8891-842B-426B-8220-0F0B5C746F6C}" type="parTrans" cxnId="{6A3E9385-EA9F-430F-80CE-80BB054BA95D}">
      <dgm:prSet/>
      <dgm:spPr/>
      <dgm:t>
        <a:bodyPr/>
        <a:lstStyle/>
        <a:p>
          <a:endParaRPr lang="en-GB"/>
        </a:p>
      </dgm:t>
    </dgm:pt>
    <dgm:pt modelId="{1CD1520D-C3F5-4D48-8650-CBB479294048}" type="sibTrans" cxnId="{6A3E9385-EA9F-430F-80CE-80BB054BA95D}">
      <dgm:prSet/>
      <dgm:spPr/>
      <dgm:t>
        <a:bodyPr/>
        <a:lstStyle/>
        <a:p>
          <a:endParaRPr lang="en-GB"/>
        </a:p>
      </dgm:t>
    </dgm:pt>
    <dgm:pt modelId="{4C7166F2-B925-4662-B23F-007A04BE67D8}">
      <dgm:prSet phldrT="[Text]" custT="1"/>
      <dgm:spPr/>
      <dgm:t>
        <a:bodyPr/>
        <a:lstStyle/>
        <a:p>
          <a:r>
            <a:rPr lang="en-GB" sz="2800" dirty="0" smtClean="0"/>
            <a:t>TO Exit Charges</a:t>
          </a:r>
          <a:endParaRPr lang="en-GB" sz="2800" dirty="0"/>
        </a:p>
      </dgm:t>
    </dgm:pt>
    <dgm:pt modelId="{588A3ECD-5181-412F-A089-CBB1DE2F795D}" type="parTrans" cxnId="{CD1DF716-9B92-457E-A90B-3BD1D67BEBC7}">
      <dgm:prSet/>
      <dgm:spPr/>
      <dgm:t>
        <a:bodyPr/>
        <a:lstStyle/>
        <a:p>
          <a:endParaRPr lang="en-GB"/>
        </a:p>
      </dgm:t>
    </dgm:pt>
    <dgm:pt modelId="{F7160EC0-8BF2-42B8-9174-25D002A71775}" type="sibTrans" cxnId="{CD1DF716-9B92-457E-A90B-3BD1D67BEBC7}">
      <dgm:prSet/>
      <dgm:spPr/>
      <dgm:t>
        <a:bodyPr/>
        <a:lstStyle/>
        <a:p>
          <a:endParaRPr lang="en-GB"/>
        </a:p>
      </dgm:t>
    </dgm:pt>
    <dgm:pt modelId="{CD8E2215-86A5-467F-8506-58E01C4A5B4A}">
      <dgm:prSet phldrT="[Text]"/>
      <dgm:spPr>
        <a:solidFill>
          <a:srgbClr val="CBA9E5"/>
        </a:solidFill>
      </dgm:spPr>
      <dgm:t>
        <a:bodyPr/>
        <a:lstStyle/>
        <a:p>
          <a:r>
            <a:rPr lang="en-GB" dirty="0" smtClean="0"/>
            <a:t>System Operator (SO)</a:t>
          </a:r>
          <a:endParaRPr lang="en-GB" dirty="0"/>
        </a:p>
      </dgm:t>
    </dgm:pt>
    <dgm:pt modelId="{9DE1AE86-0B87-4450-8023-A8995964BE70}" type="parTrans" cxnId="{D75FED48-B92C-4FFE-ADC9-5C67FF43EE46}">
      <dgm:prSet/>
      <dgm:spPr/>
      <dgm:t>
        <a:bodyPr/>
        <a:lstStyle/>
        <a:p>
          <a:endParaRPr lang="en-GB"/>
        </a:p>
      </dgm:t>
    </dgm:pt>
    <dgm:pt modelId="{E90B4D3C-314C-4B6E-AC9A-7FDF04055587}" type="sibTrans" cxnId="{D75FED48-B92C-4FFE-ADC9-5C67FF43EE46}">
      <dgm:prSet/>
      <dgm:spPr/>
      <dgm:t>
        <a:bodyPr/>
        <a:lstStyle/>
        <a:p>
          <a:endParaRPr lang="en-GB"/>
        </a:p>
      </dgm:t>
    </dgm:pt>
    <dgm:pt modelId="{9C15796D-F6B6-4B61-BFBF-7CC74821CAC0}">
      <dgm:prSet phldrT="[Text]" custT="1"/>
      <dgm:spPr>
        <a:solidFill>
          <a:srgbClr val="CBA9E5"/>
        </a:solidFill>
      </dgm:spPr>
      <dgm:t>
        <a:bodyPr/>
        <a:lstStyle/>
        <a:p>
          <a:r>
            <a:rPr lang="en-GB" sz="1600" dirty="0" smtClean="0"/>
            <a:t>SO Entry </a:t>
          </a:r>
          <a:r>
            <a:rPr lang="en-GB" sz="1600" dirty="0" err="1" smtClean="0"/>
            <a:t>Comm</a:t>
          </a:r>
          <a:r>
            <a:rPr lang="en-GB" sz="1600" dirty="0" smtClean="0"/>
            <a:t> </a:t>
          </a:r>
          <a:r>
            <a:rPr lang="en-GB" sz="1600" dirty="0" smtClean="0"/>
            <a:t>Charges*</a:t>
          </a:r>
          <a:endParaRPr lang="en-GB" sz="1600" dirty="0"/>
        </a:p>
      </dgm:t>
    </dgm:pt>
    <dgm:pt modelId="{1DCA13CF-D1E2-4705-93E8-8E01F5FE35F8}" type="parTrans" cxnId="{54307550-79FF-4B50-BD14-1F75EF014961}">
      <dgm:prSet/>
      <dgm:spPr/>
      <dgm:t>
        <a:bodyPr/>
        <a:lstStyle/>
        <a:p>
          <a:endParaRPr lang="en-GB"/>
        </a:p>
      </dgm:t>
    </dgm:pt>
    <dgm:pt modelId="{03AED05C-F85F-4DEE-8598-9F488917BF30}" type="sibTrans" cxnId="{54307550-79FF-4B50-BD14-1F75EF014961}">
      <dgm:prSet/>
      <dgm:spPr/>
      <dgm:t>
        <a:bodyPr/>
        <a:lstStyle/>
        <a:p>
          <a:endParaRPr lang="en-GB"/>
        </a:p>
      </dgm:t>
    </dgm:pt>
    <dgm:pt modelId="{D85CBB43-7057-467D-AF50-40266FF5CD7D}">
      <dgm:prSet phldrT="[Text]" custT="1"/>
      <dgm:spPr>
        <a:solidFill>
          <a:srgbClr val="CBA9E5"/>
        </a:solidFill>
      </dgm:spPr>
      <dgm:t>
        <a:bodyPr/>
        <a:lstStyle/>
        <a:p>
          <a:r>
            <a:rPr lang="en-GB" sz="1600" dirty="0" smtClean="0"/>
            <a:t>SO Exit </a:t>
          </a:r>
          <a:r>
            <a:rPr lang="en-GB" sz="1600" dirty="0" err="1" smtClean="0"/>
            <a:t>Comm</a:t>
          </a:r>
          <a:r>
            <a:rPr lang="en-GB" sz="1600" dirty="0" smtClean="0"/>
            <a:t> </a:t>
          </a:r>
          <a:r>
            <a:rPr lang="en-GB" sz="1600" dirty="0" smtClean="0"/>
            <a:t>Charges*</a:t>
          </a:r>
          <a:endParaRPr lang="en-GB" sz="1600" dirty="0"/>
        </a:p>
      </dgm:t>
    </dgm:pt>
    <dgm:pt modelId="{05C03406-B0A3-4AA1-98CE-E6A5F18BFD80}" type="parTrans" cxnId="{77CDB50B-6F67-47CC-86C2-7695587642E2}">
      <dgm:prSet/>
      <dgm:spPr/>
      <dgm:t>
        <a:bodyPr/>
        <a:lstStyle/>
        <a:p>
          <a:endParaRPr lang="en-GB"/>
        </a:p>
      </dgm:t>
    </dgm:pt>
    <dgm:pt modelId="{DC67D0F8-AE14-417C-A76C-08EE1B2397DD}" type="sibTrans" cxnId="{77CDB50B-6F67-47CC-86C2-7695587642E2}">
      <dgm:prSet/>
      <dgm:spPr/>
      <dgm:t>
        <a:bodyPr/>
        <a:lstStyle/>
        <a:p>
          <a:endParaRPr lang="en-GB"/>
        </a:p>
      </dgm:t>
    </dgm:pt>
    <dgm:pt modelId="{6CB77544-5A56-4CD7-A97C-EF118EBB60C5}">
      <dgm:prSet phldrT="[Text]" custT="1"/>
      <dgm:spPr/>
      <dgm:t>
        <a:bodyPr/>
        <a:lstStyle/>
        <a:p>
          <a:r>
            <a:rPr lang="en-GB" sz="1600" dirty="0" smtClean="0"/>
            <a:t>TO Entry Capacity Charges</a:t>
          </a:r>
          <a:endParaRPr lang="en-GB" sz="1600" dirty="0"/>
        </a:p>
      </dgm:t>
    </dgm:pt>
    <dgm:pt modelId="{A82EE85E-A77F-418B-93B7-0638EACF4C75}" type="parTrans" cxnId="{57AA5F69-40CF-4B31-9F58-5F43931F493D}">
      <dgm:prSet/>
      <dgm:spPr/>
      <dgm:t>
        <a:bodyPr/>
        <a:lstStyle/>
        <a:p>
          <a:endParaRPr lang="en-GB"/>
        </a:p>
      </dgm:t>
    </dgm:pt>
    <dgm:pt modelId="{0BD8D121-4A58-4296-993C-84ECDEE84956}" type="sibTrans" cxnId="{57AA5F69-40CF-4B31-9F58-5F43931F493D}">
      <dgm:prSet/>
      <dgm:spPr/>
      <dgm:t>
        <a:bodyPr/>
        <a:lstStyle/>
        <a:p>
          <a:endParaRPr lang="en-GB"/>
        </a:p>
      </dgm:t>
    </dgm:pt>
    <dgm:pt modelId="{38AEBA48-DF43-4354-A78B-4983C3381EDF}">
      <dgm:prSet phldrT="[Text]" custT="1"/>
      <dgm:spPr>
        <a:solidFill>
          <a:srgbClr val="99CCFF"/>
        </a:solidFill>
      </dgm:spPr>
      <dgm:t>
        <a:bodyPr/>
        <a:lstStyle/>
        <a:p>
          <a:r>
            <a:rPr lang="en-GB" sz="1600" dirty="0" smtClean="0"/>
            <a:t>TO Entry </a:t>
          </a:r>
          <a:r>
            <a:rPr lang="en-GB" sz="1600" dirty="0" err="1" smtClean="0"/>
            <a:t>Comm</a:t>
          </a:r>
          <a:r>
            <a:rPr lang="en-GB" sz="1600" dirty="0" smtClean="0"/>
            <a:t> </a:t>
          </a:r>
          <a:r>
            <a:rPr lang="en-GB" sz="1600" dirty="0" smtClean="0"/>
            <a:t>Charges*</a:t>
          </a:r>
          <a:endParaRPr lang="en-GB" sz="1600" dirty="0"/>
        </a:p>
      </dgm:t>
    </dgm:pt>
    <dgm:pt modelId="{8675B44D-43B1-400B-BFC0-AA9303FD98BB}" type="parTrans" cxnId="{C6DEBD98-1AF8-49B3-8AF5-11D20CACCE01}">
      <dgm:prSet/>
      <dgm:spPr/>
      <dgm:t>
        <a:bodyPr/>
        <a:lstStyle/>
        <a:p>
          <a:endParaRPr lang="en-GB"/>
        </a:p>
      </dgm:t>
    </dgm:pt>
    <dgm:pt modelId="{B7F99538-3354-46FD-A9BD-143D0137978E}" type="sibTrans" cxnId="{C6DEBD98-1AF8-49B3-8AF5-11D20CACCE01}">
      <dgm:prSet/>
      <dgm:spPr/>
      <dgm:t>
        <a:bodyPr/>
        <a:lstStyle/>
        <a:p>
          <a:endParaRPr lang="en-GB"/>
        </a:p>
      </dgm:t>
    </dgm:pt>
    <dgm:pt modelId="{476FB990-A171-4FD1-8CF3-AF6CA9A35088}">
      <dgm:prSet phldrT="[Text]" custT="1"/>
      <dgm:spPr/>
      <dgm:t>
        <a:bodyPr/>
        <a:lstStyle/>
        <a:p>
          <a:r>
            <a:rPr lang="en-GB" sz="1600" dirty="0" smtClean="0"/>
            <a:t>TO Exit Capacity Charges</a:t>
          </a:r>
          <a:endParaRPr lang="en-GB" sz="1600" dirty="0"/>
        </a:p>
      </dgm:t>
    </dgm:pt>
    <dgm:pt modelId="{7F4D0161-0AD6-4255-B2A1-7AE24BDFFEE4}" type="parTrans" cxnId="{83129DC8-64D0-4A7D-B12F-5A0EB4E8579D}">
      <dgm:prSet/>
      <dgm:spPr/>
      <dgm:t>
        <a:bodyPr/>
        <a:lstStyle/>
        <a:p>
          <a:endParaRPr lang="en-GB"/>
        </a:p>
      </dgm:t>
    </dgm:pt>
    <dgm:pt modelId="{884E947F-ACE4-4868-88B1-209A8990E495}" type="sibTrans" cxnId="{83129DC8-64D0-4A7D-B12F-5A0EB4E8579D}">
      <dgm:prSet/>
      <dgm:spPr/>
      <dgm:t>
        <a:bodyPr/>
        <a:lstStyle/>
        <a:p>
          <a:endParaRPr lang="en-GB"/>
        </a:p>
      </dgm:t>
    </dgm:pt>
    <dgm:pt modelId="{FD1FDA16-E7AC-4747-A83C-849124A3251D}">
      <dgm:prSet phldrT="[Text]" custT="1"/>
      <dgm:spPr>
        <a:solidFill>
          <a:srgbClr val="99CCFF"/>
        </a:solidFill>
      </dgm:spPr>
      <dgm:t>
        <a:bodyPr/>
        <a:lstStyle/>
        <a:p>
          <a:r>
            <a:rPr lang="en-GB" sz="1600" dirty="0" smtClean="0"/>
            <a:t>TO Exit </a:t>
          </a:r>
          <a:r>
            <a:rPr lang="en-GB" sz="1600" dirty="0" err="1" smtClean="0"/>
            <a:t>Comm</a:t>
          </a:r>
          <a:r>
            <a:rPr lang="en-GB" sz="1600" dirty="0" smtClean="0"/>
            <a:t> charges</a:t>
          </a:r>
          <a:r>
            <a:rPr lang="en-GB" sz="1600" dirty="0" smtClean="0"/>
            <a:t>*</a:t>
          </a:r>
          <a:endParaRPr lang="en-GB" sz="1600" dirty="0"/>
        </a:p>
      </dgm:t>
    </dgm:pt>
    <dgm:pt modelId="{5A5B4943-D067-4022-996D-8C065DA2C6CA}" type="parTrans" cxnId="{BB1BE48D-8415-4A8F-B485-A12163FA6CD2}">
      <dgm:prSet/>
      <dgm:spPr/>
      <dgm:t>
        <a:bodyPr/>
        <a:lstStyle/>
        <a:p>
          <a:endParaRPr lang="en-GB"/>
        </a:p>
      </dgm:t>
    </dgm:pt>
    <dgm:pt modelId="{B3BAC1F1-9788-45E2-8752-93EA98A8A4D4}" type="sibTrans" cxnId="{BB1BE48D-8415-4A8F-B485-A12163FA6CD2}">
      <dgm:prSet/>
      <dgm:spPr/>
      <dgm:t>
        <a:bodyPr/>
        <a:lstStyle/>
        <a:p>
          <a:endParaRPr lang="en-GB"/>
        </a:p>
      </dgm:t>
    </dgm:pt>
    <dgm:pt modelId="{123EBA92-FE01-4F8D-AF1D-9A075E4DD92A}">
      <dgm:prSet phldrT="[Text]"/>
      <dgm:spPr>
        <a:solidFill>
          <a:srgbClr val="99CCFF"/>
        </a:solidFill>
      </dgm:spPr>
      <dgm:t>
        <a:bodyPr/>
        <a:lstStyle/>
        <a:p>
          <a:r>
            <a:rPr lang="en-GB" dirty="0" smtClean="0"/>
            <a:t>Other Charges</a:t>
          </a:r>
          <a:endParaRPr lang="en-GB" dirty="0"/>
        </a:p>
      </dgm:t>
    </dgm:pt>
    <dgm:pt modelId="{3DF88B3F-A058-4841-B529-076B8433DA56}" type="parTrans" cxnId="{86BE02EE-CC10-42C0-9144-1F87A0567D95}">
      <dgm:prSet/>
      <dgm:spPr/>
      <dgm:t>
        <a:bodyPr/>
        <a:lstStyle/>
        <a:p>
          <a:endParaRPr lang="en-GB"/>
        </a:p>
      </dgm:t>
    </dgm:pt>
    <dgm:pt modelId="{0CD5074C-F73F-4AA1-8A33-384E30EF2BF9}" type="sibTrans" cxnId="{86BE02EE-CC10-42C0-9144-1F87A0567D95}">
      <dgm:prSet/>
      <dgm:spPr/>
      <dgm:t>
        <a:bodyPr/>
        <a:lstStyle/>
        <a:p>
          <a:endParaRPr lang="en-GB"/>
        </a:p>
      </dgm:t>
    </dgm:pt>
    <dgm:pt modelId="{A38ED8D6-7A51-46AF-8F00-254C0ED04157}">
      <dgm:prSet phldrT="[Text]" custT="1"/>
      <dgm:spPr>
        <a:solidFill>
          <a:srgbClr val="99CCFF"/>
        </a:solidFill>
      </dgm:spPr>
      <dgm:t>
        <a:bodyPr/>
        <a:lstStyle/>
        <a:p>
          <a:r>
            <a:rPr lang="en-GB" sz="1600" dirty="0" smtClean="0"/>
            <a:t>DN Pensions / Metering</a:t>
          </a:r>
          <a:endParaRPr lang="en-GB" sz="1600" dirty="0"/>
        </a:p>
      </dgm:t>
    </dgm:pt>
    <dgm:pt modelId="{C30AF054-85DB-40E9-B840-20336BC4368F}" type="parTrans" cxnId="{3C51A8AA-54B1-4534-A81A-6E52F84E208A}">
      <dgm:prSet/>
      <dgm:spPr/>
      <dgm:t>
        <a:bodyPr/>
        <a:lstStyle/>
        <a:p>
          <a:endParaRPr lang="en-GB"/>
        </a:p>
      </dgm:t>
    </dgm:pt>
    <dgm:pt modelId="{205F288D-9C4E-450E-B6F7-46BBF4F6A784}" type="sibTrans" cxnId="{3C51A8AA-54B1-4534-A81A-6E52F84E208A}">
      <dgm:prSet/>
      <dgm:spPr/>
      <dgm:t>
        <a:bodyPr/>
        <a:lstStyle/>
        <a:p>
          <a:endParaRPr lang="en-GB"/>
        </a:p>
      </dgm:t>
    </dgm:pt>
    <dgm:pt modelId="{98A7CD00-58AF-46C5-85D8-1D61F75D7C22}">
      <dgm:prSet phldrT="[Text]"/>
      <dgm:spPr>
        <a:solidFill>
          <a:srgbClr val="CBA9E5"/>
        </a:solidFill>
      </dgm:spPr>
      <dgm:t>
        <a:bodyPr/>
        <a:lstStyle/>
        <a:p>
          <a:r>
            <a:rPr lang="en-GB" dirty="0" smtClean="0"/>
            <a:t>Other Charges</a:t>
          </a:r>
          <a:endParaRPr lang="en-GB" dirty="0"/>
        </a:p>
      </dgm:t>
    </dgm:pt>
    <dgm:pt modelId="{E9734647-FFA5-4419-9EBB-493A1A86E571}" type="parTrans" cxnId="{4D021F27-44EF-4E7F-ADC8-C100AE64E179}">
      <dgm:prSet/>
      <dgm:spPr/>
      <dgm:t>
        <a:bodyPr/>
        <a:lstStyle/>
        <a:p>
          <a:endParaRPr lang="en-GB"/>
        </a:p>
      </dgm:t>
    </dgm:pt>
    <dgm:pt modelId="{00DB5A0F-12EC-483B-BCCB-61A1A78CC5D2}" type="sibTrans" cxnId="{4D021F27-44EF-4E7F-ADC8-C100AE64E179}">
      <dgm:prSet/>
      <dgm:spPr/>
      <dgm:t>
        <a:bodyPr/>
        <a:lstStyle/>
        <a:p>
          <a:endParaRPr lang="en-GB"/>
        </a:p>
      </dgm:t>
    </dgm:pt>
    <dgm:pt modelId="{9460F99F-F87B-454E-B5D3-7964BB053708}">
      <dgm:prSet phldrT="[Text]" custT="1"/>
      <dgm:spPr>
        <a:solidFill>
          <a:srgbClr val="CBA9E5"/>
        </a:solidFill>
      </dgm:spPr>
      <dgm:t>
        <a:bodyPr/>
        <a:lstStyle/>
        <a:p>
          <a:r>
            <a:rPr lang="en-GB" sz="2400" dirty="0" smtClean="0"/>
            <a:t>SO Commodity Charges</a:t>
          </a:r>
          <a:endParaRPr lang="en-GB" sz="2400" dirty="0"/>
        </a:p>
      </dgm:t>
    </dgm:pt>
    <dgm:pt modelId="{71B9B859-6708-4E2B-B213-E4A0C898FBC3}" type="parTrans" cxnId="{6C5BFC6F-D2DF-4360-86CE-0EA40486A50D}">
      <dgm:prSet/>
      <dgm:spPr/>
      <dgm:t>
        <a:bodyPr/>
        <a:lstStyle/>
        <a:p>
          <a:endParaRPr lang="en-GB"/>
        </a:p>
      </dgm:t>
    </dgm:pt>
    <dgm:pt modelId="{2B3BF175-EF0B-4C8B-B9E0-50522318DD74}" type="sibTrans" cxnId="{6C5BFC6F-D2DF-4360-86CE-0EA40486A50D}">
      <dgm:prSet/>
      <dgm:spPr/>
      <dgm:t>
        <a:bodyPr/>
        <a:lstStyle/>
        <a:p>
          <a:endParaRPr lang="en-GB"/>
        </a:p>
      </dgm:t>
    </dgm:pt>
    <dgm:pt modelId="{CD72ED2C-1971-4564-AEA3-CE1027EE5C8A}">
      <dgm:prSet phldrT="[Text]" custT="1"/>
      <dgm:spPr>
        <a:solidFill>
          <a:srgbClr val="CBA9E5"/>
        </a:solidFill>
      </dgm:spPr>
      <dgm:t>
        <a:bodyPr/>
        <a:lstStyle/>
        <a:p>
          <a:r>
            <a:rPr lang="en-GB" sz="1400" dirty="0" smtClean="0"/>
            <a:t>St. Fergus Compression / </a:t>
          </a:r>
          <a:r>
            <a:rPr lang="en-GB" sz="1400" dirty="0" err="1" smtClean="0"/>
            <a:t>Shorthaul</a:t>
          </a:r>
          <a:r>
            <a:rPr lang="en-GB" sz="1400" dirty="0" smtClean="0"/>
            <a:t> / Legacy Capacity</a:t>
          </a:r>
          <a:endParaRPr lang="en-GB" sz="1400" dirty="0"/>
        </a:p>
      </dgm:t>
    </dgm:pt>
    <dgm:pt modelId="{3F3FCD2E-F5D6-45CF-84C0-7DE5CB10E602}" type="parTrans" cxnId="{3DC9301F-4A90-4FFE-A888-ACE7A6EE7CE9}">
      <dgm:prSet/>
      <dgm:spPr/>
      <dgm:t>
        <a:bodyPr/>
        <a:lstStyle/>
        <a:p>
          <a:endParaRPr lang="en-GB"/>
        </a:p>
      </dgm:t>
    </dgm:pt>
    <dgm:pt modelId="{6F81A93C-2E18-49D5-8E42-F9CCBA128488}" type="sibTrans" cxnId="{3DC9301F-4A90-4FFE-A888-ACE7A6EE7CE9}">
      <dgm:prSet/>
      <dgm:spPr/>
      <dgm:t>
        <a:bodyPr/>
        <a:lstStyle/>
        <a:p>
          <a:endParaRPr lang="en-GB"/>
        </a:p>
      </dgm:t>
    </dgm:pt>
    <dgm:pt modelId="{D4B552BE-BEBB-4BBF-AD0D-F700E2BFA7EF}" type="pres">
      <dgm:prSet presAssocID="{122ABB9E-C715-4838-9999-437E831E532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144338B-41B0-40B4-8EF9-1E7B8A06579B}" type="pres">
      <dgm:prSet presAssocID="{D43E83F8-4F99-4C57-9536-ADB8EB92582B}" presName="vertOne" presStyleCnt="0"/>
      <dgm:spPr/>
    </dgm:pt>
    <dgm:pt modelId="{37F502CB-27DB-4559-92E7-8188FD69230E}" type="pres">
      <dgm:prSet presAssocID="{D43E83F8-4F99-4C57-9536-ADB8EB92582B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E5A9DC7-6D53-43C8-AB3A-D2663E1D0B93}" type="pres">
      <dgm:prSet presAssocID="{D43E83F8-4F99-4C57-9536-ADB8EB92582B}" presName="parTransOne" presStyleCnt="0"/>
      <dgm:spPr/>
    </dgm:pt>
    <dgm:pt modelId="{2F350FA2-AD83-43E9-A27F-FBCB5C48A8C3}" type="pres">
      <dgm:prSet presAssocID="{D43E83F8-4F99-4C57-9536-ADB8EB92582B}" presName="horzOne" presStyleCnt="0"/>
      <dgm:spPr/>
    </dgm:pt>
    <dgm:pt modelId="{E7707829-DEB5-478A-BEFD-341E7B08F3B3}" type="pres">
      <dgm:prSet presAssocID="{E1C30F0C-4970-4CDE-959D-A5A869079DD4}" presName="vertTwo" presStyleCnt="0"/>
      <dgm:spPr/>
    </dgm:pt>
    <dgm:pt modelId="{494BAE97-4384-49C3-8314-BA7218CC0D7D}" type="pres">
      <dgm:prSet presAssocID="{E1C30F0C-4970-4CDE-959D-A5A869079DD4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2B2F8C5-84E6-4A3A-A289-5CC33604BE81}" type="pres">
      <dgm:prSet presAssocID="{E1C30F0C-4970-4CDE-959D-A5A869079DD4}" presName="parTransTwo" presStyleCnt="0"/>
      <dgm:spPr/>
    </dgm:pt>
    <dgm:pt modelId="{92E10F1B-A615-43C5-9110-5ECB378605B1}" type="pres">
      <dgm:prSet presAssocID="{E1C30F0C-4970-4CDE-959D-A5A869079DD4}" presName="horzTwo" presStyleCnt="0"/>
      <dgm:spPr/>
    </dgm:pt>
    <dgm:pt modelId="{4EACCA72-1668-4818-A804-38B7BAC0C8AE}" type="pres">
      <dgm:prSet presAssocID="{6CB77544-5A56-4CD7-A97C-EF118EBB60C5}" presName="vertThree" presStyleCnt="0"/>
      <dgm:spPr/>
    </dgm:pt>
    <dgm:pt modelId="{773AC904-DB4B-4157-B007-73ACFFF2A600}" type="pres">
      <dgm:prSet presAssocID="{6CB77544-5A56-4CD7-A97C-EF118EBB60C5}" presName="txThre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D7D46F-88B9-4A32-9F02-7917F2BB6A09}" type="pres">
      <dgm:prSet presAssocID="{6CB77544-5A56-4CD7-A97C-EF118EBB60C5}" presName="horzThree" presStyleCnt="0"/>
      <dgm:spPr/>
    </dgm:pt>
    <dgm:pt modelId="{0D685D46-BCEC-4017-8C47-15003FB7D07E}" type="pres">
      <dgm:prSet presAssocID="{0BD8D121-4A58-4296-993C-84ECDEE84956}" presName="sibSpaceThree" presStyleCnt="0"/>
      <dgm:spPr/>
    </dgm:pt>
    <dgm:pt modelId="{363CDECB-450D-42B2-907A-D33DB7437027}" type="pres">
      <dgm:prSet presAssocID="{38AEBA48-DF43-4354-A78B-4983C3381EDF}" presName="vertThree" presStyleCnt="0"/>
      <dgm:spPr/>
    </dgm:pt>
    <dgm:pt modelId="{292C58BA-05DE-408C-B146-DD318E7D7270}" type="pres">
      <dgm:prSet presAssocID="{38AEBA48-DF43-4354-A78B-4983C3381EDF}" presName="txThre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B1623A0-50A2-4303-9FC8-33BB7DA2ACFF}" type="pres">
      <dgm:prSet presAssocID="{38AEBA48-DF43-4354-A78B-4983C3381EDF}" presName="horzThree" presStyleCnt="0"/>
      <dgm:spPr/>
    </dgm:pt>
    <dgm:pt modelId="{EDC4E4DC-1269-4012-B134-1500097DBA4C}" type="pres">
      <dgm:prSet presAssocID="{1CD1520D-C3F5-4D48-8650-CBB479294048}" presName="sibSpaceTwo" presStyleCnt="0"/>
      <dgm:spPr/>
    </dgm:pt>
    <dgm:pt modelId="{4E05DFCB-6B30-45AF-88DC-6AE8E685F5DE}" type="pres">
      <dgm:prSet presAssocID="{4C7166F2-B925-4662-B23F-007A04BE67D8}" presName="vertTwo" presStyleCnt="0"/>
      <dgm:spPr/>
    </dgm:pt>
    <dgm:pt modelId="{82F4AEF9-A6DA-4DB3-BEBB-317FC6AF0090}" type="pres">
      <dgm:prSet presAssocID="{4C7166F2-B925-4662-B23F-007A04BE67D8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A307791-A86C-466B-8C6E-4D0FE407DB5B}" type="pres">
      <dgm:prSet presAssocID="{4C7166F2-B925-4662-B23F-007A04BE67D8}" presName="parTransTwo" presStyleCnt="0"/>
      <dgm:spPr/>
    </dgm:pt>
    <dgm:pt modelId="{D3500193-AF18-4460-935E-DE36B47A415B}" type="pres">
      <dgm:prSet presAssocID="{4C7166F2-B925-4662-B23F-007A04BE67D8}" presName="horzTwo" presStyleCnt="0"/>
      <dgm:spPr/>
    </dgm:pt>
    <dgm:pt modelId="{669BF3E0-E576-4924-9ACE-F2114AC98C94}" type="pres">
      <dgm:prSet presAssocID="{476FB990-A171-4FD1-8CF3-AF6CA9A35088}" presName="vertThree" presStyleCnt="0"/>
      <dgm:spPr/>
    </dgm:pt>
    <dgm:pt modelId="{60A0EE0F-3C4E-456C-8E46-705DAC77E1C0}" type="pres">
      <dgm:prSet presAssocID="{476FB990-A171-4FD1-8CF3-AF6CA9A35088}" presName="txThre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BB5E7AD-DFAF-41C3-B20D-A697B07BBF00}" type="pres">
      <dgm:prSet presAssocID="{476FB990-A171-4FD1-8CF3-AF6CA9A35088}" presName="horzThree" presStyleCnt="0"/>
      <dgm:spPr/>
    </dgm:pt>
    <dgm:pt modelId="{E9CFC9B2-8711-4589-9969-28C97A14FE95}" type="pres">
      <dgm:prSet presAssocID="{884E947F-ACE4-4868-88B1-209A8990E495}" presName="sibSpaceThree" presStyleCnt="0"/>
      <dgm:spPr/>
    </dgm:pt>
    <dgm:pt modelId="{410766D7-CD16-489E-BAE6-202994B1D85D}" type="pres">
      <dgm:prSet presAssocID="{FD1FDA16-E7AC-4747-A83C-849124A3251D}" presName="vertThree" presStyleCnt="0"/>
      <dgm:spPr/>
    </dgm:pt>
    <dgm:pt modelId="{5139C555-AC7F-46E8-BA72-67174C5784E8}" type="pres">
      <dgm:prSet presAssocID="{FD1FDA16-E7AC-4747-A83C-849124A3251D}" presName="txThre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623938B-D9C6-4A86-9055-EBBA70AF66C9}" type="pres">
      <dgm:prSet presAssocID="{FD1FDA16-E7AC-4747-A83C-849124A3251D}" presName="horzThree" presStyleCnt="0"/>
      <dgm:spPr/>
    </dgm:pt>
    <dgm:pt modelId="{C94A46BA-1457-45E6-8B4C-1D6886258648}" type="pres">
      <dgm:prSet presAssocID="{F7160EC0-8BF2-42B8-9174-25D002A71775}" presName="sibSpaceTwo" presStyleCnt="0"/>
      <dgm:spPr/>
    </dgm:pt>
    <dgm:pt modelId="{EA17B44A-E16B-4FA5-B635-B2BA7E40DC88}" type="pres">
      <dgm:prSet presAssocID="{123EBA92-FE01-4F8D-AF1D-9A075E4DD92A}" presName="vertTwo" presStyleCnt="0"/>
      <dgm:spPr/>
    </dgm:pt>
    <dgm:pt modelId="{C61676D0-51C9-4DAA-91A0-3B8069ABF841}" type="pres">
      <dgm:prSet presAssocID="{123EBA92-FE01-4F8D-AF1D-9A075E4DD92A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F07EAD7-A0AE-421F-B592-A6E732605157}" type="pres">
      <dgm:prSet presAssocID="{123EBA92-FE01-4F8D-AF1D-9A075E4DD92A}" presName="parTransTwo" presStyleCnt="0"/>
      <dgm:spPr/>
    </dgm:pt>
    <dgm:pt modelId="{3316B8BB-2228-48FB-AEA4-7A03F6A3552D}" type="pres">
      <dgm:prSet presAssocID="{123EBA92-FE01-4F8D-AF1D-9A075E4DD92A}" presName="horzTwo" presStyleCnt="0"/>
      <dgm:spPr/>
    </dgm:pt>
    <dgm:pt modelId="{94816894-B0F5-4FD0-BA50-A69760D9858A}" type="pres">
      <dgm:prSet presAssocID="{A38ED8D6-7A51-46AF-8F00-254C0ED04157}" presName="vertThree" presStyleCnt="0"/>
      <dgm:spPr/>
    </dgm:pt>
    <dgm:pt modelId="{EE1C577B-D7DE-4B6F-A6D6-2DDEC491801D}" type="pres">
      <dgm:prSet presAssocID="{A38ED8D6-7A51-46AF-8F00-254C0ED04157}" presName="txThre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DBDF364-E430-4B78-B694-AE98E3755EDB}" type="pres">
      <dgm:prSet presAssocID="{A38ED8D6-7A51-46AF-8F00-254C0ED04157}" presName="horzThree" presStyleCnt="0"/>
      <dgm:spPr/>
    </dgm:pt>
    <dgm:pt modelId="{9AA44A6C-7171-4D25-8C76-DA7F95E54CA3}" type="pres">
      <dgm:prSet presAssocID="{95283C84-4D35-4F4D-A1A2-B263575F8D84}" presName="sibSpaceOne" presStyleCnt="0"/>
      <dgm:spPr/>
    </dgm:pt>
    <dgm:pt modelId="{AA63C174-E4EC-420F-A106-5B617EB0554E}" type="pres">
      <dgm:prSet presAssocID="{CD8E2215-86A5-467F-8506-58E01C4A5B4A}" presName="vertOne" presStyleCnt="0"/>
      <dgm:spPr/>
    </dgm:pt>
    <dgm:pt modelId="{17DD73A4-8098-430F-A3A3-D9C2E6F6BD10}" type="pres">
      <dgm:prSet presAssocID="{CD8E2215-86A5-467F-8506-58E01C4A5B4A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CB31532-4ACB-4F48-9095-0D67F60137A5}" type="pres">
      <dgm:prSet presAssocID="{CD8E2215-86A5-467F-8506-58E01C4A5B4A}" presName="parTransOne" presStyleCnt="0"/>
      <dgm:spPr/>
    </dgm:pt>
    <dgm:pt modelId="{9F94A346-B947-4930-A955-FE88BF9153FD}" type="pres">
      <dgm:prSet presAssocID="{CD8E2215-86A5-467F-8506-58E01C4A5B4A}" presName="horzOne" presStyleCnt="0"/>
      <dgm:spPr/>
    </dgm:pt>
    <dgm:pt modelId="{9AC7E0CC-3293-4D0A-9840-82675140B4BD}" type="pres">
      <dgm:prSet presAssocID="{9460F99F-F87B-454E-B5D3-7964BB053708}" presName="vertTwo" presStyleCnt="0"/>
      <dgm:spPr/>
    </dgm:pt>
    <dgm:pt modelId="{963EAE29-E5FE-411B-8957-9A64C0499AA7}" type="pres">
      <dgm:prSet presAssocID="{9460F99F-F87B-454E-B5D3-7964BB053708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A917432-7D05-4C24-9D7F-B4CD48902844}" type="pres">
      <dgm:prSet presAssocID="{9460F99F-F87B-454E-B5D3-7964BB053708}" presName="parTransTwo" presStyleCnt="0"/>
      <dgm:spPr/>
    </dgm:pt>
    <dgm:pt modelId="{A98F2CAC-385A-4F73-B229-3A0D1CF235B2}" type="pres">
      <dgm:prSet presAssocID="{9460F99F-F87B-454E-B5D3-7964BB053708}" presName="horzTwo" presStyleCnt="0"/>
      <dgm:spPr/>
    </dgm:pt>
    <dgm:pt modelId="{5FA6C5FA-737F-4C52-B915-F10721561670}" type="pres">
      <dgm:prSet presAssocID="{9C15796D-F6B6-4B61-BFBF-7CC74821CAC0}" presName="vertThree" presStyleCnt="0"/>
      <dgm:spPr/>
    </dgm:pt>
    <dgm:pt modelId="{E2A4C4A4-388A-4A25-B110-D74EA510B5F2}" type="pres">
      <dgm:prSet presAssocID="{9C15796D-F6B6-4B61-BFBF-7CC74821CAC0}" presName="txThre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EB5490A-E099-42C1-BAE5-3742DEE5B7B2}" type="pres">
      <dgm:prSet presAssocID="{9C15796D-F6B6-4B61-BFBF-7CC74821CAC0}" presName="horzThree" presStyleCnt="0"/>
      <dgm:spPr/>
    </dgm:pt>
    <dgm:pt modelId="{E57CE0B3-0482-473B-9A7B-C18FA5E09764}" type="pres">
      <dgm:prSet presAssocID="{03AED05C-F85F-4DEE-8598-9F488917BF30}" presName="sibSpaceThree" presStyleCnt="0"/>
      <dgm:spPr/>
    </dgm:pt>
    <dgm:pt modelId="{C9A33730-90D4-46DD-BF96-1AC5D36057D6}" type="pres">
      <dgm:prSet presAssocID="{D85CBB43-7057-467D-AF50-40266FF5CD7D}" presName="vertThree" presStyleCnt="0"/>
      <dgm:spPr/>
    </dgm:pt>
    <dgm:pt modelId="{D7A33857-8F78-4644-B273-A2623013CCE2}" type="pres">
      <dgm:prSet presAssocID="{D85CBB43-7057-467D-AF50-40266FF5CD7D}" presName="txThre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8BFDDB6-C508-49EA-9421-1BAB24EF607E}" type="pres">
      <dgm:prSet presAssocID="{D85CBB43-7057-467D-AF50-40266FF5CD7D}" presName="horzThree" presStyleCnt="0"/>
      <dgm:spPr/>
    </dgm:pt>
    <dgm:pt modelId="{407A6502-48C3-486F-B319-ED9609016390}" type="pres">
      <dgm:prSet presAssocID="{2B3BF175-EF0B-4C8B-B9E0-50522318DD74}" presName="sibSpaceTwo" presStyleCnt="0"/>
      <dgm:spPr/>
    </dgm:pt>
    <dgm:pt modelId="{A7C1B1D0-B7E2-4771-BF2C-35B8AD0F51DC}" type="pres">
      <dgm:prSet presAssocID="{98A7CD00-58AF-46C5-85D8-1D61F75D7C22}" presName="vertTwo" presStyleCnt="0"/>
      <dgm:spPr/>
    </dgm:pt>
    <dgm:pt modelId="{CD938EFA-00C0-45BD-8F23-6ABD23CB4DD6}" type="pres">
      <dgm:prSet presAssocID="{98A7CD00-58AF-46C5-85D8-1D61F75D7C22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7D85FDE-78F3-482B-A2A4-8BEDE0043F4D}" type="pres">
      <dgm:prSet presAssocID="{98A7CD00-58AF-46C5-85D8-1D61F75D7C22}" presName="parTransTwo" presStyleCnt="0"/>
      <dgm:spPr/>
    </dgm:pt>
    <dgm:pt modelId="{F0F6E133-C478-4C72-B5A4-DD32126DA7B9}" type="pres">
      <dgm:prSet presAssocID="{98A7CD00-58AF-46C5-85D8-1D61F75D7C22}" presName="horzTwo" presStyleCnt="0"/>
      <dgm:spPr/>
    </dgm:pt>
    <dgm:pt modelId="{FB82877C-506B-4718-8472-626CC9308939}" type="pres">
      <dgm:prSet presAssocID="{CD72ED2C-1971-4564-AEA3-CE1027EE5C8A}" presName="vertThree" presStyleCnt="0"/>
      <dgm:spPr/>
    </dgm:pt>
    <dgm:pt modelId="{5FCEF315-1EBB-44D6-92D4-7F1D32DE9B75}" type="pres">
      <dgm:prSet presAssocID="{CD72ED2C-1971-4564-AEA3-CE1027EE5C8A}" presName="txThre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5F980BC-7BE5-40EC-8A4A-B1B7CAF70954}" type="pres">
      <dgm:prSet presAssocID="{CD72ED2C-1971-4564-AEA3-CE1027EE5C8A}" presName="horzThree" presStyleCnt="0"/>
      <dgm:spPr/>
    </dgm:pt>
  </dgm:ptLst>
  <dgm:cxnLst>
    <dgm:cxn modelId="{7CB8410A-8EF1-422C-9570-18B3A2E24E84}" type="presOf" srcId="{98A7CD00-58AF-46C5-85D8-1D61F75D7C22}" destId="{CD938EFA-00C0-45BD-8F23-6ABD23CB4DD6}" srcOrd="0" destOrd="0" presId="urn:microsoft.com/office/officeart/2005/8/layout/hierarchy4"/>
    <dgm:cxn modelId="{68ED329E-5947-4001-B54C-C4425C14D0A3}" type="presOf" srcId="{38AEBA48-DF43-4354-A78B-4983C3381EDF}" destId="{292C58BA-05DE-408C-B146-DD318E7D7270}" srcOrd="0" destOrd="0" presId="urn:microsoft.com/office/officeart/2005/8/layout/hierarchy4"/>
    <dgm:cxn modelId="{83129DC8-64D0-4A7D-B12F-5A0EB4E8579D}" srcId="{4C7166F2-B925-4662-B23F-007A04BE67D8}" destId="{476FB990-A171-4FD1-8CF3-AF6CA9A35088}" srcOrd="0" destOrd="0" parTransId="{7F4D0161-0AD6-4255-B2A1-7AE24BDFFEE4}" sibTransId="{884E947F-ACE4-4868-88B1-209A8990E495}"/>
    <dgm:cxn modelId="{416E357D-4001-4059-A8D9-F44807468B78}" type="presOf" srcId="{A38ED8D6-7A51-46AF-8F00-254C0ED04157}" destId="{EE1C577B-D7DE-4B6F-A6D6-2DDEC491801D}" srcOrd="0" destOrd="0" presId="urn:microsoft.com/office/officeart/2005/8/layout/hierarchy4"/>
    <dgm:cxn modelId="{4D021F27-44EF-4E7F-ADC8-C100AE64E179}" srcId="{CD8E2215-86A5-467F-8506-58E01C4A5B4A}" destId="{98A7CD00-58AF-46C5-85D8-1D61F75D7C22}" srcOrd="1" destOrd="0" parTransId="{E9734647-FFA5-4419-9EBB-493A1A86E571}" sibTransId="{00DB5A0F-12EC-483B-BCCB-61A1A78CC5D2}"/>
    <dgm:cxn modelId="{8CBAE2A8-7CA9-46B8-A139-524E9F189B0B}" srcId="{122ABB9E-C715-4838-9999-437E831E5325}" destId="{D43E83F8-4F99-4C57-9536-ADB8EB92582B}" srcOrd="0" destOrd="0" parTransId="{AB905E95-C427-46EA-8101-DDC46C08A2BE}" sibTransId="{95283C84-4D35-4F4D-A1A2-B263575F8D84}"/>
    <dgm:cxn modelId="{1183FD89-2DFE-41E9-81D6-5D30AA5EDEEF}" type="presOf" srcId="{9C15796D-F6B6-4B61-BFBF-7CC74821CAC0}" destId="{E2A4C4A4-388A-4A25-B110-D74EA510B5F2}" srcOrd="0" destOrd="0" presId="urn:microsoft.com/office/officeart/2005/8/layout/hierarchy4"/>
    <dgm:cxn modelId="{D75FED48-B92C-4FFE-ADC9-5C67FF43EE46}" srcId="{122ABB9E-C715-4838-9999-437E831E5325}" destId="{CD8E2215-86A5-467F-8506-58E01C4A5B4A}" srcOrd="1" destOrd="0" parTransId="{9DE1AE86-0B87-4450-8023-A8995964BE70}" sibTransId="{E90B4D3C-314C-4B6E-AC9A-7FDF04055587}"/>
    <dgm:cxn modelId="{379B549B-30BD-451F-A335-026B88128883}" type="presOf" srcId="{122ABB9E-C715-4838-9999-437E831E5325}" destId="{D4B552BE-BEBB-4BBF-AD0D-F700E2BFA7EF}" srcOrd="0" destOrd="0" presId="urn:microsoft.com/office/officeart/2005/8/layout/hierarchy4"/>
    <dgm:cxn modelId="{EE8D056F-B05D-4C74-92E1-8DB3FC8D1E80}" type="presOf" srcId="{CD8E2215-86A5-467F-8506-58E01C4A5B4A}" destId="{17DD73A4-8098-430F-A3A3-D9C2E6F6BD10}" srcOrd="0" destOrd="0" presId="urn:microsoft.com/office/officeart/2005/8/layout/hierarchy4"/>
    <dgm:cxn modelId="{86BE02EE-CC10-42C0-9144-1F87A0567D95}" srcId="{D43E83F8-4F99-4C57-9536-ADB8EB92582B}" destId="{123EBA92-FE01-4F8D-AF1D-9A075E4DD92A}" srcOrd="2" destOrd="0" parTransId="{3DF88B3F-A058-4841-B529-076B8433DA56}" sibTransId="{0CD5074C-F73F-4AA1-8A33-384E30EF2BF9}"/>
    <dgm:cxn modelId="{54307550-79FF-4B50-BD14-1F75EF014961}" srcId="{9460F99F-F87B-454E-B5D3-7964BB053708}" destId="{9C15796D-F6B6-4B61-BFBF-7CC74821CAC0}" srcOrd="0" destOrd="0" parTransId="{1DCA13CF-D1E2-4705-93E8-8E01F5FE35F8}" sibTransId="{03AED05C-F85F-4DEE-8598-9F488917BF30}"/>
    <dgm:cxn modelId="{CD1DF716-9B92-457E-A90B-3BD1D67BEBC7}" srcId="{D43E83F8-4F99-4C57-9536-ADB8EB92582B}" destId="{4C7166F2-B925-4662-B23F-007A04BE67D8}" srcOrd="1" destOrd="0" parTransId="{588A3ECD-5181-412F-A089-CBB1DE2F795D}" sibTransId="{F7160EC0-8BF2-42B8-9174-25D002A71775}"/>
    <dgm:cxn modelId="{3C51A8AA-54B1-4534-A81A-6E52F84E208A}" srcId="{123EBA92-FE01-4F8D-AF1D-9A075E4DD92A}" destId="{A38ED8D6-7A51-46AF-8F00-254C0ED04157}" srcOrd="0" destOrd="0" parTransId="{C30AF054-85DB-40E9-B840-20336BC4368F}" sibTransId="{205F288D-9C4E-450E-B6F7-46BBF4F6A784}"/>
    <dgm:cxn modelId="{9D3E41FD-260B-46BD-9D0D-86A20C647352}" type="presOf" srcId="{6CB77544-5A56-4CD7-A97C-EF118EBB60C5}" destId="{773AC904-DB4B-4157-B007-73ACFFF2A600}" srcOrd="0" destOrd="0" presId="urn:microsoft.com/office/officeart/2005/8/layout/hierarchy4"/>
    <dgm:cxn modelId="{6C5BFC6F-D2DF-4360-86CE-0EA40486A50D}" srcId="{CD8E2215-86A5-467F-8506-58E01C4A5B4A}" destId="{9460F99F-F87B-454E-B5D3-7964BB053708}" srcOrd="0" destOrd="0" parTransId="{71B9B859-6708-4E2B-B213-E4A0C898FBC3}" sibTransId="{2B3BF175-EF0B-4C8B-B9E0-50522318DD74}"/>
    <dgm:cxn modelId="{FF25091B-7B4E-4652-B058-FF22F6658990}" type="presOf" srcId="{E1C30F0C-4970-4CDE-959D-A5A869079DD4}" destId="{494BAE97-4384-49C3-8314-BA7218CC0D7D}" srcOrd="0" destOrd="0" presId="urn:microsoft.com/office/officeart/2005/8/layout/hierarchy4"/>
    <dgm:cxn modelId="{6A3E9385-EA9F-430F-80CE-80BB054BA95D}" srcId="{D43E83F8-4F99-4C57-9536-ADB8EB92582B}" destId="{E1C30F0C-4970-4CDE-959D-A5A869079DD4}" srcOrd="0" destOrd="0" parTransId="{77FB8891-842B-426B-8220-0F0B5C746F6C}" sibTransId="{1CD1520D-C3F5-4D48-8650-CBB479294048}"/>
    <dgm:cxn modelId="{57AA5F69-40CF-4B31-9F58-5F43931F493D}" srcId="{E1C30F0C-4970-4CDE-959D-A5A869079DD4}" destId="{6CB77544-5A56-4CD7-A97C-EF118EBB60C5}" srcOrd="0" destOrd="0" parTransId="{A82EE85E-A77F-418B-93B7-0638EACF4C75}" sibTransId="{0BD8D121-4A58-4296-993C-84ECDEE84956}"/>
    <dgm:cxn modelId="{77CDB50B-6F67-47CC-86C2-7695587642E2}" srcId="{9460F99F-F87B-454E-B5D3-7964BB053708}" destId="{D85CBB43-7057-467D-AF50-40266FF5CD7D}" srcOrd="1" destOrd="0" parTransId="{05C03406-B0A3-4AA1-98CE-E6A5F18BFD80}" sibTransId="{DC67D0F8-AE14-417C-A76C-08EE1B2397DD}"/>
    <dgm:cxn modelId="{BEC69275-9CC3-4F05-999A-4093269E9B36}" type="presOf" srcId="{FD1FDA16-E7AC-4747-A83C-849124A3251D}" destId="{5139C555-AC7F-46E8-BA72-67174C5784E8}" srcOrd="0" destOrd="0" presId="urn:microsoft.com/office/officeart/2005/8/layout/hierarchy4"/>
    <dgm:cxn modelId="{A6EC497F-8FD0-42AC-A85F-0887F84D95F5}" type="presOf" srcId="{4C7166F2-B925-4662-B23F-007A04BE67D8}" destId="{82F4AEF9-A6DA-4DB3-BEBB-317FC6AF0090}" srcOrd="0" destOrd="0" presId="urn:microsoft.com/office/officeart/2005/8/layout/hierarchy4"/>
    <dgm:cxn modelId="{24A3B83C-3139-44ED-83E8-3B49526662F5}" type="presOf" srcId="{123EBA92-FE01-4F8D-AF1D-9A075E4DD92A}" destId="{C61676D0-51C9-4DAA-91A0-3B8069ABF841}" srcOrd="0" destOrd="0" presId="urn:microsoft.com/office/officeart/2005/8/layout/hierarchy4"/>
    <dgm:cxn modelId="{860AE0D0-567D-4D01-BB76-CC6E4E0285D3}" type="presOf" srcId="{476FB990-A171-4FD1-8CF3-AF6CA9A35088}" destId="{60A0EE0F-3C4E-456C-8E46-705DAC77E1C0}" srcOrd="0" destOrd="0" presId="urn:microsoft.com/office/officeart/2005/8/layout/hierarchy4"/>
    <dgm:cxn modelId="{BB1BE48D-8415-4A8F-B485-A12163FA6CD2}" srcId="{4C7166F2-B925-4662-B23F-007A04BE67D8}" destId="{FD1FDA16-E7AC-4747-A83C-849124A3251D}" srcOrd="1" destOrd="0" parTransId="{5A5B4943-D067-4022-996D-8C065DA2C6CA}" sibTransId="{B3BAC1F1-9788-45E2-8752-93EA98A8A4D4}"/>
    <dgm:cxn modelId="{2BDA3C48-1B0F-49EC-9960-16A25CFDF574}" type="presOf" srcId="{D85CBB43-7057-467D-AF50-40266FF5CD7D}" destId="{D7A33857-8F78-4644-B273-A2623013CCE2}" srcOrd="0" destOrd="0" presId="urn:microsoft.com/office/officeart/2005/8/layout/hierarchy4"/>
    <dgm:cxn modelId="{C7410B7A-3A3A-4D8B-9FB5-2C07D76C049E}" type="presOf" srcId="{CD72ED2C-1971-4564-AEA3-CE1027EE5C8A}" destId="{5FCEF315-1EBB-44D6-92D4-7F1D32DE9B75}" srcOrd="0" destOrd="0" presId="urn:microsoft.com/office/officeart/2005/8/layout/hierarchy4"/>
    <dgm:cxn modelId="{3DC9301F-4A90-4FFE-A888-ACE7A6EE7CE9}" srcId="{98A7CD00-58AF-46C5-85D8-1D61F75D7C22}" destId="{CD72ED2C-1971-4564-AEA3-CE1027EE5C8A}" srcOrd="0" destOrd="0" parTransId="{3F3FCD2E-F5D6-45CF-84C0-7DE5CB10E602}" sibTransId="{6F81A93C-2E18-49D5-8E42-F9CCBA128488}"/>
    <dgm:cxn modelId="{C6DEBD98-1AF8-49B3-8AF5-11D20CACCE01}" srcId="{E1C30F0C-4970-4CDE-959D-A5A869079DD4}" destId="{38AEBA48-DF43-4354-A78B-4983C3381EDF}" srcOrd="1" destOrd="0" parTransId="{8675B44D-43B1-400B-BFC0-AA9303FD98BB}" sibTransId="{B7F99538-3354-46FD-A9BD-143D0137978E}"/>
    <dgm:cxn modelId="{A92FCA21-60C0-495D-99FE-F50E62F3A8C0}" type="presOf" srcId="{D43E83F8-4F99-4C57-9536-ADB8EB92582B}" destId="{37F502CB-27DB-4559-92E7-8188FD69230E}" srcOrd="0" destOrd="0" presId="urn:microsoft.com/office/officeart/2005/8/layout/hierarchy4"/>
    <dgm:cxn modelId="{113AD224-8E53-4DF8-9014-35AD6A7BEBE2}" type="presOf" srcId="{9460F99F-F87B-454E-B5D3-7964BB053708}" destId="{963EAE29-E5FE-411B-8957-9A64C0499AA7}" srcOrd="0" destOrd="0" presId="urn:microsoft.com/office/officeart/2005/8/layout/hierarchy4"/>
    <dgm:cxn modelId="{AFAFCB76-EEDC-4747-A65F-708628185595}" type="presParOf" srcId="{D4B552BE-BEBB-4BBF-AD0D-F700E2BFA7EF}" destId="{8144338B-41B0-40B4-8EF9-1E7B8A06579B}" srcOrd="0" destOrd="0" presId="urn:microsoft.com/office/officeart/2005/8/layout/hierarchy4"/>
    <dgm:cxn modelId="{90DF6E4E-729F-4258-98F6-6CA9191940D7}" type="presParOf" srcId="{8144338B-41B0-40B4-8EF9-1E7B8A06579B}" destId="{37F502CB-27DB-4559-92E7-8188FD69230E}" srcOrd="0" destOrd="0" presId="urn:microsoft.com/office/officeart/2005/8/layout/hierarchy4"/>
    <dgm:cxn modelId="{3FEEEDC7-5E02-4B64-B6F5-43410E5CEA8B}" type="presParOf" srcId="{8144338B-41B0-40B4-8EF9-1E7B8A06579B}" destId="{8E5A9DC7-6D53-43C8-AB3A-D2663E1D0B93}" srcOrd="1" destOrd="0" presId="urn:microsoft.com/office/officeart/2005/8/layout/hierarchy4"/>
    <dgm:cxn modelId="{A6FEEC38-C322-4230-A2AB-FEE982B7A50A}" type="presParOf" srcId="{8144338B-41B0-40B4-8EF9-1E7B8A06579B}" destId="{2F350FA2-AD83-43E9-A27F-FBCB5C48A8C3}" srcOrd="2" destOrd="0" presId="urn:microsoft.com/office/officeart/2005/8/layout/hierarchy4"/>
    <dgm:cxn modelId="{434C1FBA-B2F6-446F-B9A3-9BFACEDCFEB9}" type="presParOf" srcId="{2F350FA2-AD83-43E9-A27F-FBCB5C48A8C3}" destId="{E7707829-DEB5-478A-BEFD-341E7B08F3B3}" srcOrd="0" destOrd="0" presId="urn:microsoft.com/office/officeart/2005/8/layout/hierarchy4"/>
    <dgm:cxn modelId="{32A70BFD-3B72-49F7-A1FA-709812AE4BDD}" type="presParOf" srcId="{E7707829-DEB5-478A-BEFD-341E7B08F3B3}" destId="{494BAE97-4384-49C3-8314-BA7218CC0D7D}" srcOrd="0" destOrd="0" presId="urn:microsoft.com/office/officeart/2005/8/layout/hierarchy4"/>
    <dgm:cxn modelId="{784B7D86-3DB7-401E-BA5C-D05A002B096C}" type="presParOf" srcId="{E7707829-DEB5-478A-BEFD-341E7B08F3B3}" destId="{62B2F8C5-84E6-4A3A-A289-5CC33604BE81}" srcOrd="1" destOrd="0" presId="urn:microsoft.com/office/officeart/2005/8/layout/hierarchy4"/>
    <dgm:cxn modelId="{E0F68F1C-90AA-4293-9D82-A840236AD6E8}" type="presParOf" srcId="{E7707829-DEB5-478A-BEFD-341E7B08F3B3}" destId="{92E10F1B-A615-43C5-9110-5ECB378605B1}" srcOrd="2" destOrd="0" presId="urn:microsoft.com/office/officeart/2005/8/layout/hierarchy4"/>
    <dgm:cxn modelId="{4142F8E1-FE61-43D9-BF9E-84CC195BDB62}" type="presParOf" srcId="{92E10F1B-A615-43C5-9110-5ECB378605B1}" destId="{4EACCA72-1668-4818-A804-38B7BAC0C8AE}" srcOrd="0" destOrd="0" presId="urn:microsoft.com/office/officeart/2005/8/layout/hierarchy4"/>
    <dgm:cxn modelId="{EA939E16-7789-4A31-A6E9-701DD142ED9A}" type="presParOf" srcId="{4EACCA72-1668-4818-A804-38B7BAC0C8AE}" destId="{773AC904-DB4B-4157-B007-73ACFFF2A600}" srcOrd="0" destOrd="0" presId="urn:microsoft.com/office/officeart/2005/8/layout/hierarchy4"/>
    <dgm:cxn modelId="{3DE2C392-4785-4525-934D-C5B3E0D91550}" type="presParOf" srcId="{4EACCA72-1668-4818-A804-38B7BAC0C8AE}" destId="{63D7D46F-88B9-4A32-9F02-7917F2BB6A09}" srcOrd="1" destOrd="0" presId="urn:microsoft.com/office/officeart/2005/8/layout/hierarchy4"/>
    <dgm:cxn modelId="{B8929ACE-E2B7-407B-A189-940FAD6D27A4}" type="presParOf" srcId="{92E10F1B-A615-43C5-9110-5ECB378605B1}" destId="{0D685D46-BCEC-4017-8C47-15003FB7D07E}" srcOrd="1" destOrd="0" presId="urn:microsoft.com/office/officeart/2005/8/layout/hierarchy4"/>
    <dgm:cxn modelId="{FFD64C15-0A67-4BEE-8822-8F57DB5B53AB}" type="presParOf" srcId="{92E10F1B-A615-43C5-9110-5ECB378605B1}" destId="{363CDECB-450D-42B2-907A-D33DB7437027}" srcOrd="2" destOrd="0" presId="urn:microsoft.com/office/officeart/2005/8/layout/hierarchy4"/>
    <dgm:cxn modelId="{1F987CA3-D1BC-4572-9236-9453F48CFD0C}" type="presParOf" srcId="{363CDECB-450D-42B2-907A-D33DB7437027}" destId="{292C58BA-05DE-408C-B146-DD318E7D7270}" srcOrd="0" destOrd="0" presId="urn:microsoft.com/office/officeart/2005/8/layout/hierarchy4"/>
    <dgm:cxn modelId="{4D055AFA-08C8-4EA6-AA99-BD9F824A8608}" type="presParOf" srcId="{363CDECB-450D-42B2-907A-D33DB7437027}" destId="{BB1623A0-50A2-4303-9FC8-33BB7DA2ACFF}" srcOrd="1" destOrd="0" presId="urn:microsoft.com/office/officeart/2005/8/layout/hierarchy4"/>
    <dgm:cxn modelId="{BD5080D8-24A0-47CF-9BED-9120E67CA252}" type="presParOf" srcId="{2F350FA2-AD83-43E9-A27F-FBCB5C48A8C3}" destId="{EDC4E4DC-1269-4012-B134-1500097DBA4C}" srcOrd="1" destOrd="0" presId="urn:microsoft.com/office/officeart/2005/8/layout/hierarchy4"/>
    <dgm:cxn modelId="{F751B73D-174C-4E96-8593-44755003E5CF}" type="presParOf" srcId="{2F350FA2-AD83-43E9-A27F-FBCB5C48A8C3}" destId="{4E05DFCB-6B30-45AF-88DC-6AE8E685F5DE}" srcOrd="2" destOrd="0" presId="urn:microsoft.com/office/officeart/2005/8/layout/hierarchy4"/>
    <dgm:cxn modelId="{5C71372C-31CA-4794-9A88-63923500DFAE}" type="presParOf" srcId="{4E05DFCB-6B30-45AF-88DC-6AE8E685F5DE}" destId="{82F4AEF9-A6DA-4DB3-BEBB-317FC6AF0090}" srcOrd="0" destOrd="0" presId="urn:microsoft.com/office/officeart/2005/8/layout/hierarchy4"/>
    <dgm:cxn modelId="{969847E5-3A06-41A2-AF6D-CF10719E4159}" type="presParOf" srcId="{4E05DFCB-6B30-45AF-88DC-6AE8E685F5DE}" destId="{2A307791-A86C-466B-8C6E-4D0FE407DB5B}" srcOrd="1" destOrd="0" presId="urn:microsoft.com/office/officeart/2005/8/layout/hierarchy4"/>
    <dgm:cxn modelId="{2377282F-9B0C-4941-A2F1-F14DF67ACA92}" type="presParOf" srcId="{4E05DFCB-6B30-45AF-88DC-6AE8E685F5DE}" destId="{D3500193-AF18-4460-935E-DE36B47A415B}" srcOrd="2" destOrd="0" presId="urn:microsoft.com/office/officeart/2005/8/layout/hierarchy4"/>
    <dgm:cxn modelId="{C63E57AE-08D9-42A1-AB26-14182D77B5ED}" type="presParOf" srcId="{D3500193-AF18-4460-935E-DE36B47A415B}" destId="{669BF3E0-E576-4924-9ACE-F2114AC98C94}" srcOrd="0" destOrd="0" presId="urn:microsoft.com/office/officeart/2005/8/layout/hierarchy4"/>
    <dgm:cxn modelId="{B841E730-49E4-4D60-90B7-1D81EE86751A}" type="presParOf" srcId="{669BF3E0-E576-4924-9ACE-F2114AC98C94}" destId="{60A0EE0F-3C4E-456C-8E46-705DAC77E1C0}" srcOrd="0" destOrd="0" presId="urn:microsoft.com/office/officeart/2005/8/layout/hierarchy4"/>
    <dgm:cxn modelId="{FE6D9845-BE9C-499F-BF26-A24CCCE68D1D}" type="presParOf" srcId="{669BF3E0-E576-4924-9ACE-F2114AC98C94}" destId="{CBB5E7AD-DFAF-41C3-B20D-A697B07BBF00}" srcOrd="1" destOrd="0" presId="urn:microsoft.com/office/officeart/2005/8/layout/hierarchy4"/>
    <dgm:cxn modelId="{4808D4C0-ABE8-494A-ACE5-6BD876DCC623}" type="presParOf" srcId="{D3500193-AF18-4460-935E-DE36B47A415B}" destId="{E9CFC9B2-8711-4589-9969-28C97A14FE95}" srcOrd="1" destOrd="0" presId="urn:microsoft.com/office/officeart/2005/8/layout/hierarchy4"/>
    <dgm:cxn modelId="{25575D40-4A86-42A6-A2CF-72A2A0C6524A}" type="presParOf" srcId="{D3500193-AF18-4460-935E-DE36B47A415B}" destId="{410766D7-CD16-489E-BAE6-202994B1D85D}" srcOrd="2" destOrd="0" presId="urn:microsoft.com/office/officeart/2005/8/layout/hierarchy4"/>
    <dgm:cxn modelId="{53715619-20C9-4207-8016-FE2893ABC0AE}" type="presParOf" srcId="{410766D7-CD16-489E-BAE6-202994B1D85D}" destId="{5139C555-AC7F-46E8-BA72-67174C5784E8}" srcOrd="0" destOrd="0" presId="urn:microsoft.com/office/officeart/2005/8/layout/hierarchy4"/>
    <dgm:cxn modelId="{1815EC5A-D911-4698-B9C9-FE0B40D670D8}" type="presParOf" srcId="{410766D7-CD16-489E-BAE6-202994B1D85D}" destId="{6623938B-D9C6-4A86-9055-EBBA70AF66C9}" srcOrd="1" destOrd="0" presId="urn:microsoft.com/office/officeart/2005/8/layout/hierarchy4"/>
    <dgm:cxn modelId="{3751EFD6-202A-447B-9BE0-7AC2E8CDA674}" type="presParOf" srcId="{2F350FA2-AD83-43E9-A27F-FBCB5C48A8C3}" destId="{C94A46BA-1457-45E6-8B4C-1D6886258648}" srcOrd="3" destOrd="0" presId="urn:microsoft.com/office/officeart/2005/8/layout/hierarchy4"/>
    <dgm:cxn modelId="{E7304202-8E4E-4C6C-9722-A153CBF9873E}" type="presParOf" srcId="{2F350FA2-AD83-43E9-A27F-FBCB5C48A8C3}" destId="{EA17B44A-E16B-4FA5-B635-B2BA7E40DC88}" srcOrd="4" destOrd="0" presId="urn:microsoft.com/office/officeart/2005/8/layout/hierarchy4"/>
    <dgm:cxn modelId="{BA3C1BC3-E3D3-4473-8D1B-C4FA9C7F800A}" type="presParOf" srcId="{EA17B44A-E16B-4FA5-B635-B2BA7E40DC88}" destId="{C61676D0-51C9-4DAA-91A0-3B8069ABF841}" srcOrd="0" destOrd="0" presId="urn:microsoft.com/office/officeart/2005/8/layout/hierarchy4"/>
    <dgm:cxn modelId="{C0D4D8D6-EEE6-491E-B84E-5FCE7C087014}" type="presParOf" srcId="{EA17B44A-E16B-4FA5-B635-B2BA7E40DC88}" destId="{BF07EAD7-A0AE-421F-B592-A6E732605157}" srcOrd="1" destOrd="0" presId="urn:microsoft.com/office/officeart/2005/8/layout/hierarchy4"/>
    <dgm:cxn modelId="{591C9414-37C8-48C0-9A23-721DE52902CA}" type="presParOf" srcId="{EA17B44A-E16B-4FA5-B635-B2BA7E40DC88}" destId="{3316B8BB-2228-48FB-AEA4-7A03F6A3552D}" srcOrd="2" destOrd="0" presId="urn:microsoft.com/office/officeart/2005/8/layout/hierarchy4"/>
    <dgm:cxn modelId="{B3C3C82A-968D-40EB-9DBE-135331FD0B18}" type="presParOf" srcId="{3316B8BB-2228-48FB-AEA4-7A03F6A3552D}" destId="{94816894-B0F5-4FD0-BA50-A69760D9858A}" srcOrd="0" destOrd="0" presId="urn:microsoft.com/office/officeart/2005/8/layout/hierarchy4"/>
    <dgm:cxn modelId="{13E4C365-D4E0-40A7-AC77-D2017689F429}" type="presParOf" srcId="{94816894-B0F5-4FD0-BA50-A69760D9858A}" destId="{EE1C577B-D7DE-4B6F-A6D6-2DDEC491801D}" srcOrd="0" destOrd="0" presId="urn:microsoft.com/office/officeart/2005/8/layout/hierarchy4"/>
    <dgm:cxn modelId="{7AC16805-46F9-4DAE-B61A-4777E7328A7E}" type="presParOf" srcId="{94816894-B0F5-4FD0-BA50-A69760D9858A}" destId="{FDBDF364-E430-4B78-B694-AE98E3755EDB}" srcOrd="1" destOrd="0" presId="urn:microsoft.com/office/officeart/2005/8/layout/hierarchy4"/>
    <dgm:cxn modelId="{362874D9-897E-448D-B50D-54DB671A68C6}" type="presParOf" srcId="{D4B552BE-BEBB-4BBF-AD0D-F700E2BFA7EF}" destId="{9AA44A6C-7171-4D25-8C76-DA7F95E54CA3}" srcOrd="1" destOrd="0" presId="urn:microsoft.com/office/officeart/2005/8/layout/hierarchy4"/>
    <dgm:cxn modelId="{D47780D4-7E8A-4B7F-A3E6-3B274061FC98}" type="presParOf" srcId="{D4B552BE-BEBB-4BBF-AD0D-F700E2BFA7EF}" destId="{AA63C174-E4EC-420F-A106-5B617EB0554E}" srcOrd="2" destOrd="0" presId="urn:microsoft.com/office/officeart/2005/8/layout/hierarchy4"/>
    <dgm:cxn modelId="{4E7AA882-A841-49A1-8AD5-0A5BEC9718CB}" type="presParOf" srcId="{AA63C174-E4EC-420F-A106-5B617EB0554E}" destId="{17DD73A4-8098-430F-A3A3-D9C2E6F6BD10}" srcOrd="0" destOrd="0" presId="urn:microsoft.com/office/officeart/2005/8/layout/hierarchy4"/>
    <dgm:cxn modelId="{812D9698-5D79-4731-B950-6E0CE38CE4E1}" type="presParOf" srcId="{AA63C174-E4EC-420F-A106-5B617EB0554E}" destId="{CCB31532-4ACB-4F48-9095-0D67F60137A5}" srcOrd="1" destOrd="0" presId="urn:microsoft.com/office/officeart/2005/8/layout/hierarchy4"/>
    <dgm:cxn modelId="{5080699B-AFF4-487F-8927-222B98685B19}" type="presParOf" srcId="{AA63C174-E4EC-420F-A106-5B617EB0554E}" destId="{9F94A346-B947-4930-A955-FE88BF9153FD}" srcOrd="2" destOrd="0" presId="urn:microsoft.com/office/officeart/2005/8/layout/hierarchy4"/>
    <dgm:cxn modelId="{1E6A4357-3B36-447F-A6DE-792FB50EF76C}" type="presParOf" srcId="{9F94A346-B947-4930-A955-FE88BF9153FD}" destId="{9AC7E0CC-3293-4D0A-9840-82675140B4BD}" srcOrd="0" destOrd="0" presId="urn:microsoft.com/office/officeart/2005/8/layout/hierarchy4"/>
    <dgm:cxn modelId="{CD5F03FB-6EA8-43FA-BCA5-A4A15143A35A}" type="presParOf" srcId="{9AC7E0CC-3293-4D0A-9840-82675140B4BD}" destId="{963EAE29-E5FE-411B-8957-9A64C0499AA7}" srcOrd="0" destOrd="0" presId="urn:microsoft.com/office/officeart/2005/8/layout/hierarchy4"/>
    <dgm:cxn modelId="{F14C2E74-2288-4F5A-852D-CC7CC71E5DE0}" type="presParOf" srcId="{9AC7E0CC-3293-4D0A-9840-82675140B4BD}" destId="{FA917432-7D05-4C24-9D7F-B4CD48902844}" srcOrd="1" destOrd="0" presId="urn:microsoft.com/office/officeart/2005/8/layout/hierarchy4"/>
    <dgm:cxn modelId="{92206515-C36E-4185-8248-1FD6FEEFB297}" type="presParOf" srcId="{9AC7E0CC-3293-4D0A-9840-82675140B4BD}" destId="{A98F2CAC-385A-4F73-B229-3A0D1CF235B2}" srcOrd="2" destOrd="0" presId="urn:microsoft.com/office/officeart/2005/8/layout/hierarchy4"/>
    <dgm:cxn modelId="{BBE79B81-4860-42BF-A46A-24BDEFD48705}" type="presParOf" srcId="{A98F2CAC-385A-4F73-B229-3A0D1CF235B2}" destId="{5FA6C5FA-737F-4C52-B915-F10721561670}" srcOrd="0" destOrd="0" presId="urn:microsoft.com/office/officeart/2005/8/layout/hierarchy4"/>
    <dgm:cxn modelId="{058CFE88-1C58-4ECA-812E-FDDE0A309CA9}" type="presParOf" srcId="{5FA6C5FA-737F-4C52-B915-F10721561670}" destId="{E2A4C4A4-388A-4A25-B110-D74EA510B5F2}" srcOrd="0" destOrd="0" presId="urn:microsoft.com/office/officeart/2005/8/layout/hierarchy4"/>
    <dgm:cxn modelId="{A55B2A87-6412-4461-A258-819571CCC714}" type="presParOf" srcId="{5FA6C5FA-737F-4C52-B915-F10721561670}" destId="{DEB5490A-E099-42C1-BAE5-3742DEE5B7B2}" srcOrd="1" destOrd="0" presId="urn:microsoft.com/office/officeart/2005/8/layout/hierarchy4"/>
    <dgm:cxn modelId="{5106C8C2-7969-4DCE-8FD7-0EBF627ECDE0}" type="presParOf" srcId="{A98F2CAC-385A-4F73-B229-3A0D1CF235B2}" destId="{E57CE0B3-0482-473B-9A7B-C18FA5E09764}" srcOrd="1" destOrd="0" presId="urn:microsoft.com/office/officeart/2005/8/layout/hierarchy4"/>
    <dgm:cxn modelId="{8C90C251-150F-4F59-AC26-97B63BC36F3B}" type="presParOf" srcId="{A98F2CAC-385A-4F73-B229-3A0D1CF235B2}" destId="{C9A33730-90D4-46DD-BF96-1AC5D36057D6}" srcOrd="2" destOrd="0" presId="urn:microsoft.com/office/officeart/2005/8/layout/hierarchy4"/>
    <dgm:cxn modelId="{159861BC-62A3-4078-A347-E4E1E3B73E98}" type="presParOf" srcId="{C9A33730-90D4-46DD-BF96-1AC5D36057D6}" destId="{D7A33857-8F78-4644-B273-A2623013CCE2}" srcOrd="0" destOrd="0" presId="urn:microsoft.com/office/officeart/2005/8/layout/hierarchy4"/>
    <dgm:cxn modelId="{C86A7687-B9C2-494E-975F-5D892FA097D2}" type="presParOf" srcId="{C9A33730-90D4-46DD-BF96-1AC5D36057D6}" destId="{88BFDDB6-C508-49EA-9421-1BAB24EF607E}" srcOrd="1" destOrd="0" presId="urn:microsoft.com/office/officeart/2005/8/layout/hierarchy4"/>
    <dgm:cxn modelId="{AE8C8582-53C5-4182-869C-E36FE42B470E}" type="presParOf" srcId="{9F94A346-B947-4930-A955-FE88BF9153FD}" destId="{407A6502-48C3-486F-B319-ED9609016390}" srcOrd="1" destOrd="0" presId="urn:microsoft.com/office/officeart/2005/8/layout/hierarchy4"/>
    <dgm:cxn modelId="{7037FF93-1858-43C4-9038-6F8E03642E73}" type="presParOf" srcId="{9F94A346-B947-4930-A955-FE88BF9153FD}" destId="{A7C1B1D0-B7E2-4771-BF2C-35B8AD0F51DC}" srcOrd="2" destOrd="0" presId="urn:microsoft.com/office/officeart/2005/8/layout/hierarchy4"/>
    <dgm:cxn modelId="{02B63E1C-850C-404A-B605-B7232FA8CBF4}" type="presParOf" srcId="{A7C1B1D0-B7E2-4771-BF2C-35B8AD0F51DC}" destId="{CD938EFA-00C0-45BD-8F23-6ABD23CB4DD6}" srcOrd="0" destOrd="0" presId="urn:microsoft.com/office/officeart/2005/8/layout/hierarchy4"/>
    <dgm:cxn modelId="{DC4B0182-9E47-4926-B034-A0E96F8BD841}" type="presParOf" srcId="{A7C1B1D0-B7E2-4771-BF2C-35B8AD0F51DC}" destId="{F7D85FDE-78F3-482B-A2A4-8BEDE0043F4D}" srcOrd="1" destOrd="0" presId="urn:microsoft.com/office/officeart/2005/8/layout/hierarchy4"/>
    <dgm:cxn modelId="{1D93BCBC-E2B4-45FF-8F12-DB5AE5BDF8BF}" type="presParOf" srcId="{A7C1B1D0-B7E2-4771-BF2C-35B8AD0F51DC}" destId="{F0F6E133-C478-4C72-B5A4-DD32126DA7B9}" srcOrd="2" destOrd="0" presId="urn:microsoft.com/office/officeart/2005/8/layout/hierarchy4"/>
    <dgm:cxn modelId="{D57B050D-4B41-4A28-B99D-5FD57DFF6B1C}" type="presParOf" srcId="{F0F6E133-C478-4C72-B5A4-DD32126DA7B9}" destId="{FB82877C-506B-4718-8472-626CC9308939}" srcOrd="0" destOrd="0" presId="urn:microsoft.com/office/officeart/2005/8/layout/hierarchy4"/>
    <dgm:cxn modelId="{96EB469B-1D25-4EA1-B4A7-0C03CAE4E90B}" type="presParOf" srcId="{FB82877C-506B-4718-8472-626CC9308939}" destId="{5FCEF315-1EBB-44D6-92D4-7F1D32DE9B75}" srcOrd="0" destOrd="0" presId="urn:microsoft.com/office/officeart/2005/8/layout/hierarchy4"/>
    <dgm:cxn modelId="{685737EE-224E-4009-8A43-767B9E1C28E4}" type="presParOf" srcId="{FB82877C-506B-4718-8472-626CC9308939}" destId="{E5F980BC-7BE5-40EC-8A4A-B1B7CAF7095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E55F95-E54A-4091-880E-F56D050B72E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3A79044-92FA-445F-B032-4DFCF900FA9F}">
      <dgm:prSet phldrT="[Text]"/>
      <dgm:spPr>
        <a:solidFill>
          <a:srgbClr val="0070C0"/>
        </a:solidFill>
      </dgm:spPr>
      <dgm:t>
        <a:bodyPr/>
        <a:lstStyle/>
        <a:p>
          <a:r>
            <a:rPr lang="en-GB" dirty="0" smtClean="0"/>
            <a:t>Capacity Charges</a:t>
          </a:r>
          <a:endParaRPr lang="en-GB" dirty="0"/>
        </a:p>
      </dgm:t>
    </dgm:pt>
    <dgm:pt modelId="{11E6B57F-7791-42B7-97F8-C044F437CACA}" type="parTrans" cxnId="{2806ED22-A56A-4B83-958E-A1AF96D2F6C1}">
      <dgm:prSet/>
      <dgm:spPr/>
      <dgm:t>
        <a:bodyPr/>
        <a:lstStyle/>
        <a:p>
          <a:endParaRPr lang="en-GB"/>
        </a:p>
      </dgm:t>
    </dgm:pt>
    <dgm:pt modelId="{21F810BE-0680-4E39-9F48-8C8B9722F6A3}" type="sibTrans" cxnId="{2806ED22-A56A-4B83-958E-A1AF96D2F6C1}">
      <dgm:prSet/>
      <dgm:spPr/>
      <dgm:t>
        <a:bodyPr/>
        <a:lstStyle/>
        <a:p>
          <a:endParaRPr lang="en-GB"/>
        </a:p>
      </dgm:t>
    </dgm:pt>
    <dgm:pt modelId="{C4D20725-15B7-44F1-8D7B-100D4A4DB356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Supply</a:t>
          </a:r>
          <a:endParaRPr lang="en-GB" dirty="0"/>
        </a:p>
      </dgm:t>
    </dgm:pt>
    <dgm:pt modelId="{78DA84F5-99FC-43C4-9E84-15B347748A76}" type="parTrans" cxnId="{2F9C1585-C24F-474B-892A-DEB15637123F}">
      <dgm:prSet/>
      <dgm:spPr/>
      <dgm:t>
        <a:bodyPr/>
        <a:lstStyle/>
        <a:p>
          <a:endParaRPr lang="en-GB"/>
        </a:p>
      </dgm:t>
    </dgm:pt>
    <dgm:pt modelId="{6DCA3355-F87E-4AC2-9E2C-A1BD3BC7CCA1}" type="sibTrans" cxnId="{2F9C1585-C24F-474B-892A-DEB15637123F}">
      <dgm:prSet/>
      <dgm:spPr/>
      <dgm:t>
        <a:bodyPr/>
        <a:lstStyle/>
        <a:p>
          <a:endParaRPr lang="en-GB"/>
        </a:p>
      </dgm:t>
    </dgm:pt>
    <dgm:pt modelId="{13C75C66-81C0-4DD0-9F9E-48EC84599D7B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Demand</a:t>
          </a:r>
          <a:endParaRPr lang="en-GB" dirty="0"/>
        </a:p>
      </dgm:t>
    </dgm:pt>
    <dgm:pt modelId="{CDC9B180-7F9C-40DB-9D44-C59D8C8C6651}" type="parTrans" cxnId="{A90D8553-3700-4718-BB1C-830AA58B477F}">
      <dgm:prSet/>
      <dgm:spPr/>
      <dgm:t>
        <a:bodyPr/>
        <a:lstStyle/>
        <a:p>
          <a:endParaRPr lang="en-GB"/>
        </a:p>
      </dgm:t>
    </dgm:pt>
    <dgm:pt modelId="{F2F18D92-47B0-4017-8AFE-9F13330C3E99}" type="sibTrans" cxnId="{A90D8553-3700-4718-BB1C-830AA58B477F}">
      <dgm:prSet/>
      <dgm:spPr/>
      <dgm:t>
        <a:bodyPr/>
        <a:lstStyle/>
        <a:p>
          <a:endParaRPr lang="en-GB"/>
        </a:p>
      </dgm:t>
    </dgm:pt>
    <dgm:pt modelId="{42583AAE-E956-4AEB-B371-744DCC4F76BC}">
      <dgm:prSet phldrT="[Text]"/>
      <dgm:spPr>
        <a:solidFill>
          <a:srgbClr val="FF9900"/>
        </a:solidFill>
      </dgm:spPr>
      <dgm:t>
        <a:bodyPr/>
        <a:lstStyle/>
        <a:p>
          <a:r>
            <a:rPr lang="en-GB" dirty="0" smtClean="0"/>
            <a:t>Revenue</a:t>
          </a:r>
          <a:endParaRPr lang="en-GB" dirty="0"/>
        </a:p>
      </dgm:t>
    </dgm:pt>
    <dgm:pt modelId="{8AEE36F8-C3A1-4116-8071-62BDA7E9F80D}" type="parTrans" cxnId="{7505E984-3010-4D88-8071-429720B0717E}">
      <dgm:prSet/>
      <dgm:spPr/>
      <dgm:t>
        <a:bodyPr/>
        <a:lstStyle/>
        <a:p>
          <a:endParaRPr lang="en-GB"/>
        </a:p>
      </dgm:t>
    </dgm:pt>
    <dgm:pt modelId="{B6D6A2EF-AB02-4762-815E-3F34D910CD1D}" type="sibTrans" cxnId="{7505E984-3010-4D88-8071-429720B0717E}">
      <dgm:prSet/>
      <dgm:spPr/>
      <dgm:t>
        <a:bodyPr/>
        <a:lstStyle/>
        <a:p>
          <a:endParaRPr lang="en-GB"/>
        </a:p>
      </dgm:t>
    </dgm:pt>
    <dgm:pt modelId="{A5FD2399-0A20-42B4-B195-38FE47B3D3BA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 smtClean="0"/>
            <a:t>Costs</a:t>
          </a:r>
          <a:endParaRPr lang="en-GB" dirty="0"/>
        </a:p>
      </dgm:t>
    </dgm:pt>
    <dgm:pt modelId="{9D7314CD-A198-4F8F-81D4-D982BB25E63B}" type="parTrans" cxnId="{FA19C897-3ECC-4129-A23B-DD91FDBBDAEA}">
      <dgm:prSet/>
      <dgm:spPr/>
      <dgm:t>
        <a:bodyPr/>
        <a:lstStyle/>
        <a:p>
          <a:endParaRPr lang="en-GB"/>
        </a:p>
      </dgm:t>
    </dgm:pt>
    <dgm:pt modelId="{5A1109C8-D052-4BAE-A745-2487218941BA}" type="sibTrans" cxnId="{FA19C897-3ECC-4129-A23B-DD91FDBBDAEA}">
      <dgm:prSet/>
      <dgm:spPr/>
      <dgm:t>
        <a:bodyPr/>
        <a:lstStyle/>
        <a:p>
          <a:endParaRPr lang="en-GB"/>
        </a:p>
      </dgm:t>
    </dgm:pt>
    <dgm:pt modelId="{76030348-E62C-45D6-B7C5-B479882449E9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 smtClean="0"/>
            <a:t>Network</a:t>
          </a:r>
          <a:endParaRPr lang="en-GB" dirty="0"/>
        </a:p>
      </dgm:t>
    </dgm:pt>
    <dgm:pt modelId="{F655FF6A-F8CB-428C-82D2-3EA60EB0C638}" type="parTrans" cxnId="{4BDA76F9-6086-4D3E-BCBF-064C12F0CFB1}">
      <dgm:prSet/>
      <dgm:spPr/>
      <dgm:t>
        <a:bodyPr/>
        <a:lstStyle/>
        <a:p>
          <a:endParaRPr lang="en-GB"/>
        </a:p>
      </dgm:t>
    </dgm:pt>
    <dgm:pt modelId="{62B5ECBF-64FB-4264-B68D-AE2AB68245B5}" type="sibTrans" cxnId="{4BDA76F9-6086-4D3E-BCBF-064C12F0CFB1}">
      <dgm:prSet/>
      <dgm:spPr/>
      <dgm:t>
        <a:bodyPr/>
        <a:lstStyle/>
        <a:p>
          <a:endParaRPr lang="en-GB"/>
        </a:p>
      </dgm:t>
    </dgm:pt>
    <dgm:pt modelId="{3EA85CDD-53E5-4124-8B19-4CC4634A62F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Entry / Exit Split</a:t>
          </a:r>
          <a:endParaRPr lang="en-GB" dirty="0"/>
        </a:p>
      </dgm:t>
    </dgm:pt>
    <dgm:pt modelId="{088723C1-4A18-4D1E-84DA-6B74F1DDBF41}" type="parTrans" cxnId="{7C8D1FA6-FA15-47CC-BA20-DF4452E0FBDC}">
      <dgm:prSet/>
      <dgm:spPr/>
      <dgm:t>
        <a:bodyPr/>
        <a:lstStyle/>
        <a:p>
          <a:endParaRPr lang="en-GB"/>
        </a:p>
      </dgm:t>
    </dgm:pt>
    <dgm:pt modelId="{533901AB-C067-4DAF-8B90-3810AF74191C}" type="sibTrans" cxnId="{7C8D1FA6-FA15-47CC-BA20-DF4452E0FBDC}">
      <dgm:prSet/>
      <dgm:spPr/>
      <dgm:t>
        <a:bodyPr/>
        <a:lstStyle/>
        <a:p>
          <a:endParaRPr lang="en-GB"/>
        </a:p>
      </dgm:t>
    </dgm:pt>
    <dgm:pt modelId="{09CD4F49-015C-4042-82D0-F3C147B99967}" type="pres">
      <dgm:prSet presAssocID="{BDE55F95-E54A-4091-880E-F56D050B72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384FD93-F81D-460E-85CC-0F93E78E8353}" type="pres">
      <dgm:prSet presAssocID="{03A79044-92FA-445F-B032-4DFCF900FA9F}" presName="centerShape" presStyleLbl="node0" presStyleIdx="0" presStyleCnt="1"/>
      <dgm:spPr/>
      <dgm:t>
        <a:bodyPr/>
        <a:lstStyle/>
        <a:p>
          <a:endParaRPr lang="en-GB"/>
        </a:p>
      </dgm:t>
    </dgm:pt>
    <dgm:pt modelId="{9477337A-AA7B-4C99-A291-3473FB096536}" type="pres">
      <dgm:prSet presAssocID="{78DA84F5-99FC-43C4-9E84-15B347748A76}" presName="Name9" presStyleLbl="parChTrans1D2" presStyleIdx="0" presStyleCnt="6"/>
      <dgm:spPr/>
      <dgm:t>
        <a:bodyPr/>
        <a:lstStyle/>
        <a:p>
          <a:endParaRPr lang="en-GB"/>
        </a:p>
      </dgm:t>
    </dgm:pt>
    <dgm:pt modelId="{70113000-1104-4106-993A-2A9AB85BB555}" type="pres">
      <dgm:prSet presAssocID="{78DA84F5-99FC-43C4-9E84-15B347748A76}" presName="connTx" presStyleLbl="parChTrans1D2" presStyleIdx="0" presStyleCnt="6"/>
      <dgm:spPr/>
      <dgm:t>
        <a:bodyPr/>
        <a:lstStyle/>
        <a:p>
          <a:endParaRPr lang="en-GB"/>
        </a:p>
      </dgm:t>
    </dgm:pt>
    <dgm:pt modelId="{55CC2B53-91ED-4A6C-BF94-BB5D1BB8E9AB}" type="pres">
      <dgm:prSet presAssocID="{C4D20725-15B7-44F1-8D7B-100D4A4DB35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6FCFA0-78E6-45A7-B6B8-2E4F24E76B8D}" type="pres">
      <dgm:prSet presAssocID="{CDC9B180-7F9C-40DB-9D44-C59D8C8C6651}" presName="Name9" presStyleLbl="parChTrans1D2" presStyleIdx="1" presStyleCnt="6"/>
      <dgm:spPr/>
      <dgm:t>
        <a:bodyPr/>
        <a:lstStyle/>
        <a:p>
          <a:endParaRPr lang="en-GB"/>
        </a:p>
      </dgm:t>
    </dgm:pt>
    <dgm:pt modelId="{7881A5D5-3203-47C9-A772-8A77DB3EAA67}" type="pres">
      <dgm:prSet presAssocID="{CDC9B180-7F9C-40DB-9D44-C59D8C8C6651}" presName="connTx" presStyleLbl="parChTrans1D2" presStyleIdx="1" presStyleCnt="6"/>
      <dgm:spPr/>
      <dgm:t>
        <a:bodyPr/>
        <a:lstStyle/>
        <a:p>
          <a:endParaRPr lang="en-GB"/>
        </a:p>
      </dgm:t>
    </dgm:pt>
    <dgm:pt modelId="{21FE7E25-E9FB-4C84-B327-85A77D6FC5BF}" type="pres">
      <dgm:prSet presAssocID="{13C75C66-81C0-4DD0-9F9E-48EC84599D7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88A494-AF4B-484C-B310-E62AAC7CB290}" type="pres">
      <dgm:prSet presAssocID="{8AEE36F8-C3A1-4116-8071-62BDA7E9F80D}" presName="Name9" presStyleLbl="parChTrans1D2" presStyleIdx="2" presStyleCnt="6"/>
      <dgm:spPr/>
      <dgm:t>
        <a:bodyPr/>
        <a:lstStyle/>
        <a:p>
          <a:endParaRPr lang="en-GB"/>
        </a:p>
      </dgm:t>
    </dgm:pt>
    <dgm:pt modelId="{2BB523A3-56C9-4593-AFA2-70917155044A}" type="pres">
      <dgm:prSet presAssocID="{8AEE36F8-C3A1-4116-8071-62BDA7E9F80D}" presName="connTx" presStyleLbl="parChTrans1D2" presStyleIdx="2" presStyleCnt="6"/>
      <dgm:spPr/>
      <dgm:t>
        <a:bodyPr/>
        <a:lstStyle/>
        <a:p>
          <a:endParaRPr lang="en-GB"/>
        </a:p>
      </dgm:t>
    </dgm:pt>
    <dgm:pt modelId="{9373F7DF-45C7-4A5C-B211-3AE2845CB6E8}" type="pres">
      <dgm:prSet presAssocID="{42583AAE-E956-4AEB-B371-744DCC4F76B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3DEBC1-6838-4F7B-97DD-E876417EBEFD}" type="pres">
      <dgm:prSet presAssocID="{9D7314CD-A198-4F8F-81D4-D982BB25E63B}" presName="Name9" presStyleLbl="parChTrans1D2" presStyleIdx="3" presStyleCnt="6"/>
      <dgm:spPr/>
      <dgm:t>
        <a:bodyPr/>
        <a:lstStyle/>
        <a:p>
          <a:endParaRPr lang="en-GB"/>
        </a:p>
      </dgm:t>
    </dgm:pt>
    <dgm:pt modelId="{6EBC9642-AB87-4019-9EBC-089961BC65BA}" type="pres">
      <dgm:prSet presAssocID="{9D7314CD-A198-4F8F-81D4-D982BB25E63B}" presName="connTx" presStyleLbl="parChTrans1D2" presStyleIdx="3" presStyleCnt="6"/>
      <dgm:spPr/>
      <dgm:t>
        <a:bodyPr/>
        <a:lstStyle/>
        <a:p>
          <a:endParaRPr lang="en-GB"/>
        </a:p>
      </dgm:t>
    </dgm:pt>
    <dgm:pt modelId="{F39B4C4F-2EDB-4DFA-B4E0-7A9E6D230E17}" type="pres">
      <dgm:prSet presAssocID="{A5FD2399-0A20-42B4-B195-38FE47B3D3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F976DD-F60D-4C58-8563-E148F4BF2946}" type="pres">
      <dgm:prSet presAssocID="{F655FF6A-F8CB-428C-82D2-3EA60EB0C638}" presName="Name9" presStyleLbl="parChTrans1D2" presStyleIdx="4" presStyleCnt="6"/>
      <dgm:spPr/>
      <dgm:t>
        <a:bodyPr/>
        <a:lstStyle/>
        <a:p>
          <a:endParaRPr lang="en-GB"/>
        </a:p>
      </dgm:t>
    </dgm:pt>
    <dgm:pt modelId="{E6F37693-1FDD-40CB-A179-F91F6A019B69}" type="pres">
      <dgm:prSet presAssocID="{F655FF6A-F8CB-428C-82D2-3EA60EB0C638}" presName="connTx" presStyleLbl="parChTrans1D2" presStyleIdx="4" presStyleCnt="6"/>
      <dgm:spPr/>
      <dgm:t>
        <a:bodyPr/>
        <a:lstStyle/>
        <a:p>
          <a:endParaRPr lang="en-GB"/>
        </a:p>
      </dgm:t>
    </dgm:pt>
    <dgm:pt modelId="{36C10F83-3BC1-4B71-A8E6-B3B58CD82BE3}" type="pres">
      <dgm:prSet presAssocID="{76030348-E62C-45D6-B7C5-B479882449E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0114FB-E933-428B-91BC-B8EC3EC25EDB}" type="pres">
      <dgm:prSet presAssocID="{088723C1-4A18-4D1E-84DA-6B74F1DDBF41}" presName="Name9" presStyleLbl="parChTrans1D2" presStyleIdx="5" presStyleCnt="6"/>
      <dgm:spPr/>
      <dgm:t>
        <a:bodyPr/>
        <a:lstStyle/>
        <a:p>
          <a:endParaRPr lang="en-GB"/>
        </a:p>
      </dgm:t>
    </dgm:pt>
    <dgm:pt modelId="{C2FE2F15-D112-4271-A03C-43573FB0EAD1}" type="pres">
      <dgm:prSet presAssocID="{088723C1-4A18-4D1E-84DA-6B74F1DDBF41}" presName="connTx" presStyleLbl="parChTrans1D2" presStyleIdx="5" presStyleCnt="6"/>
      <dgm:spPr/>
      <dgm:t>
        <a:bodyPr/>
        <a:lstStyle/>
        <a:p>
          <a:endParaRPr lang="en-GB"/>
        </a:p>
      </dgm:t>
    </dgm:pt>
    <dgm:pt modelId="{53D460BC-C236-4146-B011-D941BECC07E7}" type="pres">
      <dgm:prSet presAssocID="{3EA85CDD-53E5-4124-8B19-4CC4634A62F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9F76230-032C-458E-9388-A15612533695}" type="presOf" srcId="{088723C1-4A18-4D1E-84DA-6B74F1DDBF41}" destId="{FF0114FB-E933-428B-91BC-B8EC3EC25EDB}" srcOrd="0" destOrd="0" presId="urn:microsoft.com/office/officeart/2005/8/layout/radial1"/>
    <dgm:cxn modelId="{5E60FCFE-763A-4FAB-8D34-CED7319588F5}" type="presOf" srcId="{088723C1-4A18-4D1E-84DA-6B74F1DDBF41}" destId="{C2FE2F15-D112-4271-A03C-43573FB0EAD1}" srcOrd="1" destOrd="0" presId="urn:microsoft.com/office/officeart/2005/8/layout/radial1"/>
    <dgm:cxn modelId="{0F3978C8-AF48-4F55-AB26-11CC6303A41E}" type="presOf" srcId="{3EA85CDD-53E5-4124-8B19-4CC4634A62FF}" destId="{53D460BC-C236-4146-B011-D941BECC07E7}" srcOrd="0" destOrd="0" presId="urn:microsoft.com/office/officeart/2005/8/layout/radial1"/>
    <dgm:cxn modelId="{BD6207F2-5183-450D-96B5-E7BA54FC872B}" type="presOf" srcId="{78DA84F5-99FC-43C4-9E84-15B347748A76}" destId="{70113000-1104-4106-993A-2A9AB85BB555}" srcOrd="1" destOrd="0" presId="urn:microsoft.com/office/officeart/2005/8/layout/radial1"/>
    <dgm:cxn modelId="{52F23BEA-3AE5-498B-8E31-C8ADE0CAA627}" type="presOf" srcId="{9D7314CD-A198-4F8F-81D4-D982BB25E63B}" destId="{713DEBC1-6838-4F7B-97DD-E876417EBEFD}" srcOrd="0" destOrd="0" presId="urn:microsoft.com/office/officeart/2005/8/layout/radial1"/>
    <dgm:cxn modelId="{7427501B-CED7-4CBD-8696-AC691F5EE1F4}" type="presOf" srcId="{C4D20725-15B7-44F1-8D7B-100D4A4DB356}" destId="{55CC2B53-91ED-4A6C-BF94-BB5D1BB8E9AB}" srcOrd="0" destOrd="0" presId="urn:microsoft.com/office/officeart/2005/8/layout/radial1"/>
    <dgm:cxn modelId="{34C02C8F-67A0-495E-A37A-389EFC357F73}" type="presOf" srcId="{78DA84F5-99FC-43C4-9E84-15B347748A76}" destId="{9477337A-AA7B-4C99-A291-3473FB096536}" srcOrd="0" destOrd="0" presId="urn:microsoft.com/office/officeart/2005/8/layout/radial1"/>
    <dgm:cxn modelId="{3F60E3E8-06B2-499A-AA73-41B3B9F5CA9D}" type="presOf" srcId="{13C75C66-81C0-4DD0-9F9E-48EC84599D7B}" destId="{21FE7E25-E9FB-4C84-B327-85A77D6FC5BF}" srcOrd="0" destOrd="0" presId="urn:microsoft.com/office/officeart/2005/8/layout/radial1"/>
    <dgm:cxn modelId="{A90D8553-3700-4718-BB1C-830AA58B477F}" srcId="{03A79044-92FA-445F-B032-4DFCF900FA9F}" destId="{13C75C66-81C0-4DD0-9F9E-48EC84599D7B}" srcOrd="1" destOrd="0" parTransId="{CDC9B180-7F9C-40DB-9D44-C59D8C8C6651}" sibTransId="{F2F18D92-47B0-4017-8AFE-9F13330C3E99}"/>
    <dgm:cxn modelId="{7C8D1FA6-FA15-47CC-BA20-DF4452E0FBDC}" srcId="{03A79044-92FA-445F-B032-4DFCF900FA9F}" destId="{3EA85CDD-53E5-4124-8B19-4CC4634A62FF}" srcOrd="5" destOrd="0" parTransId="{088723C1-4A18-4D1E-84DA-6B74F1DDBF41}" sibTransId="{533901AB-C067-4DAF-8B90-3810AF74191C}"/>
    <dgm:cxn modelId="{9DFB2128-9AEA-4E12-8400-EDB3BC7964D6}" type="presOf" srcId="{8AEE36F8-C3A1-4116-8071-62BDA7E9F80D}" destId="{DD88A494-AF4B-484C-B310-E62AAC7CB290}" srcOrd="0" destOrd="0" presId="urn:microsoft.com/office/officeart/2005/8/layout/radial1"/>
    <dgm:cxn modelId="{4BDA76F9-6086-4D3E-BCBF-064C12F0CFB1}" srcId="{03A79044-92FA-445F-B032-4DFCF900FA9F}" destId="{76030348-E62C-45D6-B7C5-B479882449E9}" srcOrd="4" destOrd="0" parTransId="{F655FF6A-F8CB-428C-82D2-3EA60EB0C638}" sibTransId="{62B5ECBF-64FB-4264-B68D-AE2AB68245B5}"/>
    <dgm:cxn modelId="{937AC470-0872-447D-B622-8289B024A367}" type="presOf" srcId="{F655FF6A-F8CB-428C-82D2-3EA60EB0C638}" destId="{E6F37693-1FDD-40CB-A179-F91F6A019B69}" srcOrd="1" destOrd="0" presId="urn:microsoft.com/office/officeart/2005/8/layout/radial1"/>
    <dgm:cxn modelId="{F99D561C-A320-4B2F-A12D-A4304158E477}" type="presOf" srcId="{CDC9B180-7F9C-40DB-9D44-C59D8C8C6651}" destId="{7881A5D5-3203-47C9-A772-8A77DB3EAA67}" srcOrd="1" destOrd="0" presId="urn:microsoft.com/office/officeart/2005/8/layout/radial1"/>
    <dgm:cxn modelId="{FA19C897-3ECC-4129-A23B-DD91FDBBDAEA}" srcId="{03A79044-92FA-445F-B032-4DFCF900FA9F}" destId="{A5FD2399-0A20-42B4-B195-38FE47B3D3BA}" srcOrd="3" destOrd="0" parTransId="{9D7314CD-A198-4F8F-81D4-D982BB25E63B}" sibTransId="{5A1109C8-D052-4BAE-A745-2487218941BA}"/>
    <dgm:cxn modelId="{2A7F874E-3228-4B03-859E-D845CFD0642F}" type="presOf" srcId="{9D7314CD-A198-4F8F-81D4-D982BB25E63B}" destId="{6EBC9642-AB87-4019-9EBC-089961BC65BA}" srcOrd="1" destOrd="0" presId="urn:microsoft.com/office/officeart/2005/8/layout/radial1"/>
    <dgm:cxn modelId="{2F9C1585-C24F-474B-892A-DEB15637123F}" srcId="{03A79044-92FA-445F-B032-4DFCF900FA9F}" destId="{C4D20725-15B7-44F1-8D7B-100D4A4DB356}" srcOrd="0" destOrd="0" parTransId="{78DA84F5-99FC-43C4-9E84-15B347748A76}" sibTransId="{6DCA3355-F87E-4AC2-9E2C-A1BD3BC7CCA1}"/>
    <dgm:cxn modelId="{E9A53DED-D16A-47CA-9A03-C04B1D3C8CD0}" type="presOf" srcId="{8AEE36F8-C3A1-4116-8071-62BDA7E9F80D}" destId="{2BB523A3-56C9-4593-AFA2-70917155044A}" srcOrd="1" destOrd="0" presId="urn:microsoft.com/office/officeart/2005/8/layout/radial1"/>
    <dgm:cxn modelId="{BCB696B1-8B7F-46E7-8359-CAE377C53F15}" type="presOf" srcId="{A5FD2399-0A20-42B4-B195-38FE47B3D3BA}" destId="{F39B4C4F-2EDB-4DFA-B4E0-7A9E6D230E17}" srcOrd="0" destOrd="0" presId="urn:microsoft.com/office/officeart/2005/8/layout/radial1"/>
    <dgm:cxn modelId="{E1F99A4A-A10C-4FF6-8CFD-39A35CC09174}" type="presOf" srcId="{F655FF6A-F8CB-428C-82D2-3EA60EB0C638}" destId="{4AF976DD-F60D-4C58-8563-E148F4BF2946}" srcOrd="0" destOrd="0" presId="urn:microsoft.com/office/officeart/2005/8/layout/radial1"/>
    <dgm:cxn modelId="{B108B0DD-373A-4FF5-ACF7-7C23E30B75A7}" type="presOf" srcId="{CDC9B180-7F9C-40DB-9D44-C59D8C8C6651}" destId="{C36FCFA0-78E6-45A7-B6B8-2E4F24E76B8D}" srcOrd="0" destOrd="0" presId="urn:microsoft.com/office/officeart/2005/8/layout/radial1"/>
    <dgm:cxn modelId="{56EF60E7-5B31-4310-AD28-B6695FF56DB0}" type="presOf" srcId="{BDE55F95-E54A-4091-880E-F56D050B72E1}" destId="{09CD4F49-015C-4042-82D0-F3C147B99967}" srcOrd="0" destOrd="0" presId="urn:microsoft.com/office/officeart/2005/8/layout/radial1"/>
    <dgm:cxn modelId="{7505E984-3010-4D88-8071-429720B0717E}" srcId="{03A79044-92FA-445F-B032-4DFCF900FA9F}" destId="{42583AAE-E956-4AEB-B371-744DCC4F76BC}" srcOrd="2" destOrd="0" parTransId="{8AEE36F8-C3A1-4116-8071-62BDA7E9F80D}" sibTransId="{B6D6A2EF-AB02-4762-815E-3F34D910CD1D}"/>
    <dgm:cxn modelId="{BC203843-DB76-4E44-AF2B-7FD97B3C04D7}" type="presOf" srcId="{76030348-E62C-45D6-B7C5-B479882449E9}" destId="{36C10F83-3BC1-4B71-A8E6-B3B58CD82BE3}" srcOrd="0" destOrd="0" presId="urn:microsoft.com/office/officeart/2005/8/layout/radial1"/>
    <dgm:cxn modelId="{2806ED22-A56A-4B83-958E-A1AF96D2F6C1}" srcId="{BDE55F95-E54A-4091-880E-F56D050B72E1}" destId="{03A79044-92FA-445F-B032-4DFCF900FA9F}" srcOrd="0" destOrd="0" parTransId="{11E6B57F-7791-42B7-97F8-C044F437CACA}" sibTransId="{21F810BE-0680-4E39-9F48-8C8B9722F6A3}"/>
    <dgm:cxn modelId="{22087852-04EE-4D02-8C8B-0023FC1F32B8}" type="presOf" srcId="{03A79044-92FA-445F-B032-4DFCF900FA9F}" destId="{6384FD93-F81D-460E-85CC-0F93E78E8353}" srcOrd="0" destOrd="0" presId="urn:microsoft.com/office/officeart/2005/8/layout/radial1"/>
    <dgm:cxn modelId="{432ABA39-6812-4A5C-B6C0-694567B0C162}" type="presOf" srcId="{42583AAE-E956-4AEB-B371-744DCC4F76BC}" destId="{9373F7DF-45C7-4A5C-B211-3AE2845CB6E8}" srcOrd="0" destOrd="0" presId="urn:microsoft.com/office/officeart/2005/8/layout/radial1"/>
    <dgm:cxn modelId="{A152A8A4-E5AD-42C9-A8DD-07D93C1F6A5E}" type="presParOf" srcId="{09CD4F49-015C-4042-82D0-F3C147B99967}" destId="{6384FD93-F81D-460E-85CC-0F93E78E8353}" srcOrd="0" destOrd="0" presId="urn:microsoft.com/office/officeart/2005/8/layout/radial1"/>
    <dgm:cxn modelId="{D96392DA-70ED-4E96-A449-A77F12006A81}" type="presParOf" srcId="{09CD4F49-015C-4042-82D0-F3C147B99967}" destId="{9477337A-AA7B-4C99-A291-3473FB096536}" srcOrd="1" destOrd="0" presId="urn:microsoft.com/office/officeart/2005/8/layout/radial1"/>
    <dgm:cxn modelId="{198B01A4-559A-4FB2-9077-D1B21BEF6875}" type="presParOf" srcId="{9477337A-AA7B-4C99-A291-3473FB096536}" destId="{70113000-1104-4106-993A-2A9AB85BB555}" srcOrd="0" destOrd="0" presId="urn:microsoft.com/office/officeart/2005/8/layout/radial1"/>
    <dgm:cxn modelId="{FBCA58B7-D3D6-4A3E-8901-55A70149C05B}" type="presParOf" srcId="{09CD4F49-015C-4042-82D0-F3C147B99967}" destId="{55CC2B53-91ED-4A6C-BF94-BB5D1BB8E9AB}" srcOrd="2" destOrd="0" presId="urn:microsoft.com/office/officeart/2005/8/layout/radial1"/>
    <dgm:cxn modelId="{78871833-44AE-4003-8553-32532A3F2C73}" type="presParOf" srcId="{09CD4F49-015C-4042-82D0-F3C147B99967}" destId="{C36FCFA0-78E6-45A7-B6B8-2E4F24E76B8D}" srcOrd="3" destOrd="0" presId="urn:microsoft.com/office/officeart/2005/8/layout/radial1"/>
    <dgm:cxn modelId="{35B479A0-3D19-4D0D-B5D6-FB6C3B804DF3}" type="presParOf" srcId="{C36FCFA0-78E6-45A7-B6B8-2E4F24E76B8D}" destId="{7881A5D5-3203-47C9-A772-8A77DB3EAA67}" srcOrd="0" destOrd="0" presId="urn:microsoft.com/office/officeart/2005/8/layout/radial1"/>
    <dgm:cxn modelId="{9668D00E-397D-4879-B79E-AA16882A03CB}" type="presParOf" srcId="{09CD4F49-015C-4042-82D0-F3C147B99967}" destId="{21FE7E25-E9FB-4C84-B327-85A77D6FC5BF}" srcOrd="4" destOrd="0" presId="urn:microsoft.com/office/officeart/2005/8/layout/radial1"/>
    <dgm:cxn modelId="{44FDF961-35FD-4F40-B9EC-1AA5EAD7FDFF}" type="presParOf" srcId="{09CD4F49-015C-4042-82D0-F3C147B99967}" destId="{DD88A494-AF4B-484C-B310-E62AAC7CB290}" srcOrd="5" destOrd="0" presId="urn:microsoft.com/office/officeart/2005/8/layout/radial1"/>
    <dgm:cxn modelId="{CEAE3148-9B16-4890-81C1-B246F275373F}" type="presParOf" srcId="{DD88A494-AF4B-484C-B310-E62AAC7CB290}" destId="{2BB523A3-56C9-4593-AFA2-70917155044A}" srcOrd="0" destOrd="0" presId="urn:microsoft.com/office/officeart/2005/8/layout/radial1"/>
    <dgm:cxn modelId="{738C82F8-15CC-4303-8D18-E2B23D2A8BA0}" type="presParOf" srcId="{09CD4F49-015C-4042-82D0-F3C147B99967}" destId="{9373F7DF-45C7-4A5C-B211-3AE2845CB6E8}" srcOrd="6" destOrd="0" presId="urn:microsoft.com/office/officeart/2005/8/layout/radial1"/>
    <dgm:cxn modelId="{72803EF1-564D-44F1-87E2-839F3547CBDB}" type="presParOf" srcId="{09CD4F49-015C-4042-82D0-F3C147B99967}" destId="{713DEBC1-6838-4F7B-97DD-E876417EBEFD}" srcOrd="7" destOrd="0" presId="urn:microsoft.com/office/officeart/2005/8/layout/radial1"/>
    <dgm:cxn modelId="{4542F432-23D5-448B-AFBB-86C7D005B608}" type="presParOf" srcId="{713DEBC1-6838-4F7B-97DD-E876417EBEFD}" destId="{6EBC9642-AB87-4019-9EBC-089961BC65BA}" srcOrd="0" destOrd="0" presId="urn:microsoft.com/office/officeart/2005/8/layout/radial1"/>
    <dgm:cxn modelId="{2FB971EC-59A9-4D46-964D-11C1FC728724}" type="presParOf" srcId="{09CD4F49-015C-4042-82D0-F3C147B99967}" destId="{F39B4C4F-2EDB-4DFA-B4E0-7A9E6D230E17}" srcOrd="8" destOrd="0" presId="urn:microsoft.com/office/officeart/2005/8/layout/radial1"/>
    <dgm:cxn modelId="{850DBC7B-F7AC-42EF-A10F-E47E04C72D71}" type="presParOf" srcId="{09CD4F49-015C-4042-82D0-F3C147B99967}" destId="{4AF976DD-F60D-4C58-8563-E148F4BF2946}" srcOrd="9" destOrd="0" presId="urn:microsoft.com/office/officeart/2005/8/layout/radial1"/>
    <dgm:cxn modelId="{621399CC-419C-43E7-8FD2-B00D0679CF2F}" type="presParOf" srcId="{4AF976DD-F60D-4C58-8563-E148F4BF2946}" destId="{E6F37693-1FDD-40CB-A179-F91F6A019B69}" srcOrd="0" destOrd="0" presId="urn:microsoft.com/office/officeart/2005/8/layout/radial1"/>
    <dgm:cxn modelId="{8134372B-355E-4D07-9E6E-B984DC576085}" type="presParOf" srcId="{09CD4F49-015C-4042-82D0-F3C147B99967}" destId="{36C10F83-3BC1-4B71-A8E6-B3B58CD82BE3}" srcOrd="10" destOrd="0" presId="urn:microsoft.com/office/officeart/2005/8/layout/radial1"/>
    <dgm:cxn modelId="{3DD71814-05BA-4065-8AC8-8E878EDA4778}" type="presParOf" srcId="{09CD4F49-015C-4042-82D0-F3C147B99967}" destId="{FF0114FB-E933-428B-91BC-B8EC3EC25EDB}" srcOrd="11" destOrd="0" presId="urn:microsoft.com/office/officeart/2005/8/layout/radial1"/>
    <dgm:cxn modelId="{740F817A-9922-4743-A30B-94B5AB0AACC8}" type="presParOf" srcId="{FF0114FB-E933-428B-91BC-B8EC3EC25EDB}" destId="{C2FE2F15-D112-4271-A03C-43573FB0EAD1}" srcOrd="0" destOrd="0" presId="urn:microsoft.com/office/officeart/2005/8/layout/radial1"/>
    <dgm:cxn modelId="{B06C3765-CED2-4C3E-A7DF-55A9733216EA}" type="presParOf" srcId="{09CD4F49-015C-4042-82D0-F3C147B99967}" destId="{53D460BC-C236-4146-B011-D941BECC07E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F21AA8-2711-43AA-98C8-EC5995E15F3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EC6DB6-55EB-4D97-B002-CB41FBD13C1C}">
      <dgm:prSet phldrT="[Text]"/>
      <dgm:spPr/>
      <dgm:t>
        <a:bodyPr/>
        <a:lstStyle/>
        <a:p>
          <a:r>
            <a:rPr lang="en-GB" dirty="0" smtClean="0"/>
            <a:t>Marginal Distance</a:t>
          </a:r>
          <a:endParaRPr lang="en-GB" dirty="0"/>
        </a:p>
      </dgm:t>
    </dgm:pt>
    <dgm:pt modelId="{528E3C79-17D2-457B-9510-A5553B5D7DB8}" type="parTrans" cxnId="{CDDA49A0-5F93-447C-81E6-B99FBF312C03}">
      <dgm:prSet/>
      <dgm:spPr/>
      <dgm:t>
        <a:bodyPr/>
        <a:lstStyle/>
        <a:p>
          <a:endParaRPr lang="en-GB"/>
        </a:p>
      </dgm:t>
    </dgm:pt>
    <dgm:pt modelId="{F723D8A4-75E3-42E7-ACDA-D30692B15496}" type="sibTrans" cxnId="{CDDA49A0-5F93-447C-81E6-B99FBF312C03}">
      <dgm:prSet/>
      <dgm:spPr/>
      <dgm:t>
        <a:bodyPr/>
        <a:lstStyle/>
        <a:p>
          <a:endParaRPr lang="en-GB"/>
        </a:p>
      </dgm:t>
    </dgm:pt>
    <dgm:pt modelId="{35C9398B-6C76-4221-B07D-A58C7AC7D32F}">
      <dgm:prSet phldrT="[Text]"/>
      <dgm:spPr/>
      <dgm:t>
        <a:bodyPr/>
        <a:lstStyle/>
        <a:p>
          <a:r>
            <a:rPr lang="en-GB" dirty="0" smtClean="0"/>
            <a:t>“Solved” Network using supply and demand provides marginal distances</a:t>
          </a:r>
          <a:endParaRPr lang="en-GB" dirty="0"/>
        </a:p>
      </dgm:t>
    </dgm:pt>
    <dgm:pt modelId="{DFF999AF-B73F-4FAB-AFE5-83D8B1F2235D}" type="parTrans" cxnId="{AC5C4EDE-1C3C-47ED-B2E3-979F2AC76C0E}">
      <dgm:prSet/>
      <dgm:spPr/>
      <dgm:t>
        <a:bodyPr/>
        <a:lstStyle/>
        <a:p>
          <a:endParaRPr lang="en-GB"/>
        </a:p>
      </dgm:t>
    </dgm:pt>
    <dgm:pt modelId="{5407E44D-A078-4C9A-A5F0-D43858481D64}" type="sibTrans" cxnId="{AC5C4EDE-1C3C-47ED-B2E3-979F2AC76C0E}">
      <dgm:prSet/>
      <dgm:spPr/>
      <dgm:t>
        <a:bodyPr/>
        <a:lstStyle/>
        <a:p>
          <a:endParaRPr lang="en-GB"/>
        </a:p>
      </dgm:t>
    </dgm:pt>
    <dgm:pt modelId="{9A454E5E-6426-48F3-99B3-6DEC05720FA4}">
      <dgm:prSet phldrT="[Text]"/>
      <dgm:spPr/>
      <dgm:t>
        <a:bodyPr/>
        <a:lstStyle/>
        <a:p>
          <a:r>
            <a:rPr lang="en-GB" dirty="0" smtClean="0"/>
            <a:t>50/50</a:t>
          </a:r>
          <a:endParaRPr lang="en-GB" dirty="0"/>
        </a:p>
      </dgm:t>
    </dgm:pt>
    <dgm:pt modelId="{BE9862AD-43DB-4E36-802E-E98DB2B0953E}" type="parTrans" cxnId="{37D175B4-C9E4-4739-B2E0-42FC223B10F6}">
      <dgm:prSet/>
      <dgm:spPr/>
      <dgm:t>
        <a:bodyPr/>
        <a:lstStyle/>
        <a:p>
          <a:endParaRPr lang="en-GB"/>
        </a:p>
      </dgm:t>
    </dgm:pt>
    <dgm:pt modelId="{646A5BFF-8D4E-433E-AE19-F98396501013}" type="sibTrans" cxnId="{37D175B4-C9E4-4739-B2E0-42FC223B10F6}">
      <dgm:prSet/>
      <dgm:spPr/>
      <dgm:t>
        <a:bodyPr/>
        <a:lstStyle/>
        <a:p>
          <a:endParaRPr lang="en-GB"/>
        </a:p>
      </dgm:t>
    </dgm:pt>
    <dgm:pt modelId="{FF362329-A0C6-488A-8B2E-A15F0ABB55BC}">
      <dgm:prSet phldrT="[Text]"/>
      <dgm:spPr/>
      <dgm:t>
        <a:bodyPr/>
        <a:lstStyle/>
        <a:p>
          <a:r>
            <a:rPr lang="en-GB" dirty="0" smtClean="0"/>
            <a:t>Balance Entry and Exit Average Distances</a:t>
          </a:r>
          <a:endParaRPr lang="en-GB" dirty="0"/>
        </a:p>
      </dgm:t>
    </dgm:pt>
    <dgm:pt modelId="{81B6AC68-5D62-430B-ADCF-5ED7D477EF3B}" type="parTrans" cxnId="{60289179-1ECA-49CD-8C7C-9A0B957E8E1D}">
      <dgm:prSet/>
      <dgm:spPr/>
      <dgm:t>
        <a:bodyPr/>
        <a:lstStyle/>
        <a:p>
          <a:endParaRPr lang="en-GB"/>
        </a:p>
      </dgm:t>
    </dgm:pt>
    <dgm:pt modelId="{AC65BF8F-8D42-484E-8A97-7A64C8C6234C}" type="sibTrans" cxnId="{60289179-1ECA-49CD-8C7C-9A0B957E8E1D}">
      <dgm:prSet/>
      <dgm:spPr/>
      <dgm:t>
        <a:bodyPr/>
        <a:lstStyle/>
        <a:p>
          <a:endParaRPr lang="en-GB"/>
        </a:p>
      </dgm:t>
    </dgm:pt>
    <dgm:pt modelId="{E727A68C-97B2-4342-A01D-475157D84AA8}">
      <dgm:prSet phldrT="[Text]"/>
      <dgm:spPr/>
      <dgm:t>
        <a:bodyPr/>
        <a:lstStyle/>
        <a:p>
          <a:r>
            <a:rPr lang="en-GB" dirty="0" smtClean="0"/>
            <a:t>Include Cost components</a:t>
          </a:r>
          <a:endParaRPr lang="en-GB" dirty="0"/>
        </a:p>
      </dgm:t>
    </dgm:pt>
    <dgm:pt modelId="{957EA480-2C24-4FA9-9189-0DAEA97F8E24}" type="parTrans" cxnId="{EF09BD49-D6B8-4974-A729-435395A80A56}">
      <dgm:prSet/>
      <dgm:spPr/>
      <dgm:t>
        <a:bodyPr/>
        <a:lstStyle/>
        <a:p>
          <a:endParaRPr lang="en-GB"/>
        </a:p>
      </dgm:t>
    </dgm:pt>
    <dgm:pt modelId="{A4D3F1F7-B1AF-4F3D-AC1C-CE46868B94B5}" type="sibTrans" cxnId="{EF09BD49-D6B8-4974-A729-435395A80A56}">
      <dgm:prSet/>
      <dgm:spPr/>
      <dgm:t>
        <a:bodyPr/>
        <a:lstStyle/>
        <a:p>
          <a:endParaRPr lang="en-GB"/>
        </a:p>
      </dgm:t>
    </dgm:pt>
    <dgm:pt modelId="{214A23C2-65A7-4965-9702-6B5F1F598A15}">
      <dgm:prSet phldrT="[Text]"/>
      <dgm:spPr/>
      <dgm:t>
        <a:bodyPr/>
        <a:lstStyle/>
        <a:p>
          <a:r>
            <a:rPr lang="en-GB" dirty="0" smtClean="0"/>
            <a:t>Distances converted to </a:t>
          </a:r>
          <a:r>
            <a:rPr lang="en-GB" smtClean="0"/>
            <a:t>prices using annuitisation of costs</a:t>
          </a:r>
          <a:endParaRPr lang="en-GB" dirty="0"/>
        </a:p>
      </dgm:t>
    </dgm:pt>
    <dgm:pt modelId="{36D9FFED-9A94-4D59-AAB0-844CE946BB70}" type="parTrans" cxnId="{2C868F89-CD99-4B9C-B216-860199712697}">
      <dgm:prSet/>
      <dgm:spPr/>
      <dgm:t>
        <a:bodyPr/>
        <a:lstStyle/>
        <a:p>
          <a:endParaRPr lang="en-GB"/>
        </a:p>
      </dgm:t>
    </dgm:pt>
    <dgm:pt modelId="{2DD058BC-80F9-4CED-85CB-C5181879DE83}" type="sibTrans" cxnId="{2C868F89-CD99-4B9C-B216-860199712697}">
      <dgm:prSet/>
      <dgm:spPr/>
      <dgm:t>
        <a:bodyPr/>
        <a:lstStyle/>
        <a:p>
          <a:endParaRPr lang="en-GB"/>
        </a:p>
      </dgm:t>
    </dgm:pt>
    <dgm:pt modelId="{E7381F7E-E164-45BA-9F4C-16DE9F8B7D85}">
      <dgm:prSet phldrT="[Text]"/>
      <dgm:spPr/>
      <dgm:t>
        <a:bodyPr/>
        <a:lstStyle/>
        <a:p>
          <a:r>
            <a:rPr lang="en-GB" dirty="0" smtClean="0"/>
            <a:t>Entry Capacity</a:t>
          </a:r>
          <a:endParaRPr lang="en-GB" dirty="0"/>
        </a:p>
      </dgm:t>
    </dgm:pt>
    <dgm:pt modelId="{BB539FB6-91ED-4B20-BCE6-2E6AEAB1A036}" type="parTrans" cxnId="{E4B76BFC-2763-42D7-A6DA-EEBACD949558}">
      <dgm:prSet/>
      <dgm:spPr/>
      <dgm:t>
        <a:bodyPr/>
        <a:lstStyle/>
        <a:p>
          <a:endParaRPr lang="en-GB"/>
        </a:p>
      </dgm:t>
    </dgm:pt>
    <dgm:pt modelId="{82BE494C-1C21-431C-8DB3-E73F3552C7CF}" type="sibTrans" cxnId="{E4B76BFC-2763-42D7-A6DA-EEBACD949558}">
      <dgm:prSet/>
      <dgm:spPr/>
      <dgm:t>
        <a:bodyPr/>
        <a:lstStyle/>
        <a:p>
          <a:endParaRPr lang="en-GB"/>
        </a:p>
      </dgm:t>
    </dgm:pt>
    <dgm:pt modelId="{8F878140-EB86-4F6C-9A9C-A6ED64981230}">
      <dgm:prSet phldrT="[Text]"/>
      <dgm:spPr/>
      <dgm:t>
        <a:bodyPr/>
        <a:lstStyle/>
        <a:p>
          <a:r>
            <a:rPr lang="en-GB" dirty="0" smtClean="0"/>
            <a:t>Price Collar</a:t>
          </a:r>
          <a:endParaRPr lang="en-GB" dirty="0"/>
        </a:p>
      </dgm:t>
    </dgm:pt>
    <dgm:pt modelId="{72F6D6E5-4BBF-46BC-A18A-A50BA0177279}" type="parTrans" cxnId="{4F5F39A0-0D00-4BBC-8555-B0C51C5EF5C4}">
      <dgm:prSet/>
      <dgm:spPr/>
      <dgm:t>
        <a:bodyPr/>
        <a:lstStyle/>
        <a:p>
          <a:endParaRPr lang="en-GB"/>
        </a:p>
      </dgm:t>
    </dgm:pt>
    <dgm:pt modelId="{2DED185B-CE1D-4572-BCC1-23470508D4E5}" type="sibTrans" cxnId="{4F5F39A0-0D00-4BBC-8555-B0C51C5EF5C4}">
      <dgm:prSet/>
      <dgm:spPr/>
      <dgm:t>
        <a:bodyPr/>
        <a:lstStyle/>
        <a:p>
          <a:endParaRPr lang="en-GB"/>
        </a:p>
      </dgm:t>
    </dgm:pt>
    <dgm:pt modelId="{87DFF5AD-1352-4735-A659-C5B96F730410}">
      <dgm:prSet phldrT="[Text]"/>
      <dgm:spPr/>
      <dgm:t>
        <a:bodyPr/>
        <a:lstStyle/>
        <a:p>
          <a:r>
            <a:rPr lang="en-GB" dirty="0" smtClean="0"/>
            <a:t>Minimum price if calculated reserve is less than 0.0001 p/kWh</a:t>
          </a:r>
          <a:endParaRPr lang="en-GB" dirty="0"/>
        </a:p>
      </dgm:t>
    </dgm:pt>
    <dgm:pt modelId="{7F63AC8B-6222-4F9B-9A39-3C8F93191D36}" type="parTrans" cxnId="{7E8294B5-61FD-4D0D-8C2F-B619DD6EADFF}">
      <dgm:prSet/>
      <dgm:spPr/>
      <dgm:t>
        <a:bodyPr/>
        <a:lstStyle/>
        <a:p>
          <a:endParaRPr lang="en-GB"/>
        </a:p>
      </dgm:t>
    </dgm:pt>
    <dgm:pt modelId="{A58933AE-19CD-44AE-B5C4-57316948FF47}" type="sibTrans" cxnId="{7E8294B5-61FD-4D0D-8C2F-B619DD6EADFF}">
      <dgm:prSet/>
      <dgm:spPr/>
      <dgm:t>
        <a:bodyPr/>
        <a:lstStyle/>
        <a:p>
          <a:endParaRPr lang="en-GB"/>
        </a:p>
      </dgm:t>
    </dgm:pt>
    <dgm:pt modelId="{4EDB3CB3-64B6-45C8-B2C8-D962C8376763}">
      <dgm:prSet phldrT="[Text]"/>
      <dgm:spPr/>
      <dgm:t>
        <a:bodyPr/>
        <a:lstStyle/>
        <a:p>
          <a:r>
            <a:rPr lang="en-GB" dirty="0" smtClean="0"/>
            <a:t>Payable Price</a:t>
          </a:r>
          <a:endParaRPr lang="en-GB" dirty="0"/>
        </a:p>
      </dgm:t>
    </dgm:pt>
    <dgm:pt modelId="{2C635B60-A754-4C07-B427-41B55B5DE116}" type="parTrans" cxnId="{8E6B55C1-D636-45C4-BE98-54907CC0BC6D}">
      <dgm:prSet/>
      <dgm:spPr/>
      <dgm:t>
        <a:bodyPr/>
        <a:lstStyle/>
        <a:p>
          <a:endParaRPr lang="en-GB"/>
        </a:p>
      </dgm:t>
    </dgm:pt>
    <dgm:pt modelId="{589D18A6-9F13-403E-AE4F-0B26048672D8}" type="sibTrans" cxnId="{8E6B55C1-D636-45C4-BE98-54907CC0BC6D}">
      <dgm:prSet/>
      <dgm:spPr/>
      <dgm:t>
        <a:bodyPr/>
        <a:lstStyle/>
        <a:p>
          <a:endParaRPr lang="en-GB"/>
        </a:p>
      </dgm:t>
    </dgm:pt>
    <dgm:pt modelId="{CC051519-F159-4F4B-9424-87B1254C16E2}">
      <dgm:prSet phldrT="[Text]"/>
      <dgm:spPr/>
      <dgm:t>
        <a:bodyPr/>
        <a:lstStyle/>
        <a:p>
          <a:r>
            <a:rPr lang="en-GB" dirty="0" smtClean="0"/>
            <a:t>Set by auction. </a:t>
          </a:r>
          <a:endParaRPr lang="en-GB" dirty="0"/>
        </a:p>
      </dgm:t>
    </dgm:pt>
    <dgm:pt modelId="{BE53BFE2-3FB8-42E9-A265-1FCC6DC33ECD}" type="parTrans" cxnId="{A4C835C9-97BC-4456-935C-A2A9593D46BE}">
      <dgm:prSet/>
      <dgm:spPr/>
      <dgm:t>
        <a:bodyPr/>
        <a:lstStyle/>
        <a:p>
          <a:endParaRPr lang="en-GB"/>
        </a:p>
      </dgm:t>
    </dgm:pt>
    <dgm:pt modelId="{94F07B0A-C055-497C-83F4-2D19AF7D3596}" type="sibTrans" cxnId="{A4C835C9-97BC-4456-935C-A2A9593D46BE}">
      <dgm:prSet/>
      <dgm:spPr/>
      <dgm:t>
        <a:bodyPr/>
        <a:lstStyle/>
        <a:p>
          <a:endParaRPr lang="en-GB"/>
        </a:p>
      </dgm:t>
    </dgm:pt>
    <dgm:pt modelId="{ADD923E3-4094-46B9-9D77-0A1ADB41BFEF}" type="pres">
      <dgm:prSet presAssocID="{39F21AA8-2711-43AA-98C8-EC5995E15F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03BD047-7AD0-43BB-B72E-BCACDE5952A8}" type="pres">
      <dgm:prSet presAssocID="{E7381F7E-E164-45BA-9F4C-16DE9F8B7D85}" presName="linNode" presStyleCnt="0"/>
      <dgm:spPr/>
    </dgm:pt>
    <dgm:pt modelId="{E7FEE79C-314E-4C18-94E3-500038355D3C}" type="pres">
      <dgm:prSet presAssocID="{E7381F7E-E164-45BA-9F4C-16DE9F8B7D85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A9E80C-776B-4F88-93A4-CB2AD6A69868}" type="pres">
      <dgm:prSet presAssocID="{82BE494C-1C21-431C-8DB3-E73F3552C7CF}" presName="sp" presStyleCnt="0"/>
      <dgm:spPr/>
    </dgm:pt>
    <dgm:pt modelId="{7F0931A2-CBFD-458B-BB37-A5B820C503E9}" type="pres">
      <dgm:prSet presAssocID="{2EEC6DB6-55EB-4D97-B002-CB41FBD13C1C}" presName="linNode" presStyleCnt="0"/>
      <dgm:spPr/>
    </dgm:pt>
    <dgm:pt modelId="{DE31CDBF-894D-4FC9-94E4-EBE7B1267274}" type="pres">
      <dgm:prSet presAssocID="{2EEC6DB6-55EB-4D97-B002-CB41FBD13C1C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F440A9-087E-4F2F-BC21-B09713FCAD3D}" type="pres">
      <dgm:prSet presAssocID="{2EEC6DB6-55EB-4D97-B002-CB41FBD13C1C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CC9844-E585-4AB2-A848-9A8C08C49435}" type="pres">
      <dgm:prSet presAssocID="{F723D8A4-75E3-42E7-ACDA-D30692B15496}" presName="sp" presStyleCnt="0"/>
      <dgm:spPr/>
    </dgm:pt>
    <dgm:pt modelId="{CC3350BD-C824-482F-AA9E-35CFAB4DDD90}" type="pres">
      <dgm:prSet presAssocID="{9A454E5E-6426-48F3-99B3-6DEC05720FA4}" presName="linNode" presStyleCnt="0"/>
      <dgm:spPr/>
    </dgm:pt>
    <dgm:pt modelId="{A293C330-6C37-4FB2-9EF0-82F58D848887}" type="pres">
      <dgm:prSet presAssocID="{9A454E5E-6426-48F3-99B3-6DEC05720FA4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C62B00-044E-4690-8C9D-C5680DE1F45B}" type="pres">
      <dgm:prSet presAssocID="{9A454E5E-6426-48F3-99B3-6DEC05720FA4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4392AF-D77C-4D19-988C-E2FB98A8B7A5}" type="pres">
      <dgm:prSet presAssocID="{646A5BFF-8D4E-433E-AE19-F98396501013}" presName="sp" presStyleCnt="0"/>
      <dgm:spPr/>
    </dgm:pt>
    <dgm:pt modelId="{93605F97-F1A2-499C-BBA6-B78240D8AD16}" type="pres">
      <dgm:prSet presAssocID="{E727A68C-97B2-4342-A01D-475157D84AA8}" presName="linNode" presStyleCnt="0"/>
      <dgm:spPr/>
    </dgm:pt>
    <dgm:pt modelId="{D7E30E46-8385-458B-85F8-831796942D4C}" type="pres">
      <dgm:prSet presAssocID="{E727A68C-97B2-4342-A01D-475157D84AA8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6FA23C-DDCB-45F8-9F13-1D8D9F042585}" type="pres">
      <dgm:prSet presAssocID="{E727A68C-97B2-4342-A01D-475157D84AA8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F961EA-68F4-4BF2-8E41-5A7CB0786F15}" type="pres">
      <dgm:prSet presAssocID="{A4D3F1F7-B1AF-4F3D-AC1C-CE46868B94B5}" presName="sp" presStyleCnt="0"/>
      <dgm:spPr/>
    </dgm:pt>
    <dgm:pt modelId="{F017FB7C-92C6-485B-878B-3B152BF8B60B}" type="pres">
      <dgm:prSet presAssocID="{8F878140-EB86-4F6C-9A9C-A6ED64981230}" presName="linNode" presStyleCnt="0"/>
      <dgm:spPr/>
    </dgm:pt>
    <dgm:pt modelId="{60363A23-EB51-4621-BA3E-2232AB0B846D}" type="pres">
      <dgm:prSet presAssocID="{8F878140-EB86-4F6C-9A9C-A6ED64981230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5948C7-F474-43EC-8857-E1E9BC2A895D}" type="pres">
      <dgm:prSet presAssocID="{8F878140-EB86-4F6C-9A9C-A6ED64981230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84A8C1-98AE-4CD8-AB04-680661B153E3}" type="pres">
      <dgm:prSet presAssocID="{2DED185B-CE1D-4572-BCC1-23470508D4E5}" presName="sp" presStyleCnt="0"/>
      <dgm:spPr/>
    </dgm:pt>
    <dgm:pt modelId="{00762FFC-6CE7-474F-980C-4C9C5DFE78B4}" type="pres">
      <dgm:prSet presAssocID="{4EDB3CB3-64B6-45C8-B2C8-D962C8376763}" presName="linNode" presStyleCnt="0"/>
      <dgm:spPr/>
    </dgm:pt>
    <dgm:pt modelId="{D9006486-7E0C-4976-8181-66337CFAEBAC}" type="pres">
      <dgm:prSet presAssocID="{4EDB3CB3-64B6-45C8-B2C8-D962C8376763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BA4B6A-3BF8-44F6-9D87-BD7DE4C08B8A}" type="pres">
      <dgm:prSet presAssocID="{4EDB3CB3-64B6-45C8-B2C8-D962C8376763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F647F5E-0ABC-4463-97C4-121407A2C02A}" type="presOf" srcId="{2EEC6DB6-55EB-4D97-B002-CB41FBD13C1C}" destId="{DE31CDBF-894D-4FC9-94E4-EBE7B1267274}" srcOrd="0" destOrd="0" presId="urn:microsoft.com/office/officeart/2005/8/layout/vList5"/>
    <dgm:cxn modelId="{3CA072E9-771C-4400-A5C0-2B0035609042}" type="presOf" srcId="{214A23C2-65A7-4965-9702-6B5F1F598A15}" destId="{BF6FA23C-DDCB-45F8-9F13-1D8D9F042585}" srcOrd="0" destOrd="0" presId="urn:microsoft.com/office/officeart/2005/8/layout/vList5"/>
    <dgm:cxn modelId="{EF09BD49-D6B8-4974-A729-435395A80A56}" srcId="{39F21AA8-2711-43AA-98C8-EC5995E15F3A}" destId="{E727A68C-97B2-4342-A01D-475157D84AA8}" srcOrd="3" destOrd="0" parTransId="{957EA480-2C24-4FA9-9189-0DAEA97F8E24}" sibTransId="{A4D3F1F7-B1AF-4F3D-AC1C-CE46868B94B5}"/>
    <dgm:cxn modelId="{2C868F89-CD99-4B9C-B216-860199712697}" srcId="{E727A68C-97B2-4342-A01D-475157D84AA8}" destId="{214A23C2-65A7-4965-9702-6B5F1F598A15}" srcOrd="0" destOrd="0" parTransId="{36D9FFED-9A94-4D59-AAB0-844CE946BB70}" sibTransId="{2DD058BC-80F9-4CED-85CB-C5181879DE83}"/>
    <dgm:cxn modelId="{CDDA49A0-5F93-447C-81E6-B99FBF312C03}" srcId="{39F21AA8-2711-43AA-98C8-EC5995E15F3A}" destId="{2EEC6DB6-55EB-4D97-B002-CB41FBD13C1C}" srcOrd="1" destOrd="0" parTransId="{528E3C79-17D2-457B-9510-A5553B5D7DB8}" sibTransId="{F723D8A4-75E3-42E7-ACDA-D30692B15496}"/>
    <dgm:cxn modelId="{37D175B4-C9E4-4739-B2E0-42FC223B10F6}" srcId="{39F21AA8-2711-43AA-98C8-EC5995E15F3A}" destId="{9A454E5E-6426-48F3-99B3-6DEC05720FA4}" srcOrd="2" destOrd="0" parTransId="{BE9862AD-43DB-4E36-802E-E98DB2B0953E}" sibTransId="{646A5BFF-8D4E-433E-AE19-F98396501013}"/>
    <dgm:cxn modelId="{2E5C5367-2E43-4037-B120-1D700150DA50}" type="presOf" srcId="{4EDB3CB3-64B6-45C8-B2C8-D962C8376763}" destId="{D9006486-7E0C-4976-8181-66337CFAEBAC}" srcOrd="0" destOrd="0" presId="urn:microsoft.com/office/officeart/2005/8/layout/vList5"/>
    <dgm:cxn modelId="{0C12FFE7-1212-4DA2-85F4-F5DAD859F75A}" type="presOf" srcId="{39F21AA8-2711-43AA-98C8-EC5995E15F3A}" destId="{ADD923E3-4094-46B9-9D77-0A1ADB41BFEF}" srcOrd="0" destOrd="0" presId="urn:microsoft.com/office/officeart/2005/8/layout/vList5"/>
    <dgm:cxn modelId="{4F5F39A0-0D00-4BBC-8555-B0C51C5EF5C4}" srcId="{39F21AA8-2711-43AA-98C8-EC5995E15F3A}" destId="{8F878140-EB86-4F6C-9A9C-A6ED64981230}" srcOrd="4" destOrd="0" parTransId="{72F6D6E5-4BBF-46BC-A18A-A50BA0177279}" sibTransId="{2DED185B-CE1D-4572-BCC1-23470508D4E5}"/>
    <dgm:cxn modelId="{E4B76BFC-2763-42D7-A6DA-EEBACD949558}" srcId="{39F21AA8-2711-43AA-98C8-EC5995E15F3A}" destId="{E7381F7E-E164-45BA-9F4C-16DE9F8B7D85}" srcOrd="0" destOrd="0" parTransId="{BB539FB6-91ED-4B20-BCE6-2E6AEAB1A036}" sibTransId="{82BE494C-1C21-431C-8DB3-E73F3552C7CF}"/>
    <dgm:cxn modelId="{A4C835C9-97BC-4456-935C-A2A9593D46BE}" srcId="{4EDB3CB3-64B6-45C8-B2C8-D962C8376763}" destId="{CC051519-F159-4F4B-9424-87B1254C16E2}" srcOrd="0" destOrd="0" parTransId="{BE53BFE2-3FB8-42E9-A265-1FCC6DC33ECD}" sibTransId="{94F07B0A-C055-497C-83F4-2D19AF7D3596}"/>
    <dgm:cxn modelId="{A241FE73-50EF-40DB-8C7D-44344388CE98}" type="presOf" srcId="{35C9398B-6C76-4221-B07D-A58C7AC7D32F}" destId="{DBF440A9-087E-4F2F-BC21-B09713FCAD3D}" srcOrd="0" destOrd="0" presId="urn:microsoft.com/office/officeart/2005/8/layout/vList5"/>
    <dgm:cxn modelId="{D7697603-5F1B-4486-8291-225D85C8D99E}" type="presOf" srcId="{E727A68C-97B2-4342-A01D-475157D84AA8}" destId="{D7E30E46-8385-458B-85F8-831796942D4C}" srcOrd="0" destOrd="0" presId="urn:microsoft.com/office/officeart/2005/8/layout/vList5"/>
    <dgm:cxn modelId="{7E8294B5-61FD-4D0D-8C2F-B619DD6EADFF}" srcId="{8F878140-EB86-4F6C-9A9C-A6ED64981230}" destId="{87DFF5AD-1352-4735-A659-C5B96F730410}" srcOrd="0" destOrd="0" parTransId="{7F63AC8B-6222-4F9B-9A39-3C8F93191D36}" sibTransId="{A58933AE-19CD-44AE-B5C4-57316948FF47}"/>
    <dgm:cxn modelId="{7C3104C9-E145-4EAE-8D9C-0D39008DFE6D}" type="presOf" srcId="{8F878140-EB86-4F6C-9A9C-A6ED64981230}" destId="{60363A23-EB51-4621-BA3E-2232AB0B846D}" srcOrd="0" destOrd="0" presId="urn:microsoft.com/office/officeart/2005/8/layout/vList5"/>
    <dgm:cxn modelId="{FFF24A5A-ED4C-4F35-A9F5-C49976710B99}" type="presOf" srcId="{CC051519-F159-4F4B-9424-87B1254C16E2}" destId="{FFBA4B6A-3BF8-44F6-9D87-BD7DE4C08B8A}" srcOrd="0" destOrd="0" presId="urn:microsoft.com/office/officeart/2005/8/layout/vList5"/>
    <dgm:cxn modelId="{60289179-1ECA-49CD-8C7C-9A0B957E8E1D}" srcId="{9A454E5E-6426-48F3-99B3-6DEC05720FA4}" destId="{FF362329-A0C6-488A-8B2E-A15F0ABB55BC}" srcOrd="0" destOrd="0" parTransId="{81B6AC68-5D62-430B-ADCF-5ED7D477EF3B}" sibTransId="{AC65BF8F-8D42-484E-8A97-7A64C8C6234C}"/>
    <dgm:cxn modelId="{8E6B55C1-D636-45C4-BE98-54907CC0BC6D}" srcId="{39F21AA8-2711-43AA-98C8-EC5995E15F3A}" destId="{4EDB3CB3-64B6-45C8-B2C8-D962C8376763}" srcOrd="5" destOrd="0" parTransId="{2C635B60-A754-4C07-B427-41B55B5DE116}" sibTransId="{589D18A6-9F13-403E-AE4F-0B26048672D8}"/>
    <dgm:cxn modelId="{AC5C4EDE-1C3C-47ED-B2E3-979F2AC76C0E}" srcId="{2EEC6DB6-55EB-4D97-B002-CB41FBD13C1C}" destId="{35C9398B-6C76-4221-B07D-A58C7AC7D32F}" srcOrd="0" destOrd="0" parTransId="{DFF999AF-B73F-4FAB-AFE5-83D8B1F2235D}" sibTransId="{5407E44D-A078-4C9A-A5F0-D43858481D64}"/>
    <dgm:cxn modelId="{3A5496DB-D35B-4288-BFB4-7305185CF382}" type="presOf" srcId="{87DFF5AD-1352-4735-A659-C5B96F730410}" destId="{005948C7-F474-43EC-8857-E1E9BC2A895D}" srcOrd="0" destOrd="0" presId="urn:microsoft.com/office/officeart/2005/8/layout/vList5"/>
    <dgm:cxn modelId="{A51812E2-C949-4E7F-9AED-FC25FB84F35F}" type="presOf" srcId="{E7381F7E-E164-45BA-9F4C-16DE9F8B7D85}" destId="{E7FEE79C-314E-4C18-94E3-500038355D3C}" srcOrd="0" destOrd="0" presId="urn:microsoft.com/office/officeart/2005/8/layout/vList5"/>
    <dgm:cxn modelId="{34E1CA76-7F39-416D-97CF-19882B273A5C}" type="presOf" srcId="{FF362329-A0C6-488A-8B2E-A15F0ABB55BC}" destId="{E3C62B00-044E-4690-8C9D-C5680DE1F45B}" srcOrd="0" destOrd="0" presId="urn:microsoft.com/office/officeart/2005/8/layout/vList5"/>
    <dgm:cxn modelId="{7AD5A13A-0AF1-425C-BFAE-23D739E551FC}" type="presOf" srcId="{9A454E5E-6426-48F3-99B3-6DEC05720FA4}" destId="{A293C330-6C37-4FB2-9EF0-82F58D848887}" srcOrd="0" destOrd="0" presId="urn:microsoft.com/office/officeart/2005/8/layout/vList5"/>
    <dgm:cxn modelId="{561BA059-C972-4E3A-BCC4-5EBB65133EBF}" type="presParOf" srcId="{ADD923E3-4094-46B9-9D77-0A1ADB41BFEF}" destId="{803BD047-7AD0-43BB-B72E-BCACDE5952A8}" srcOrd="0" destOrd="0" presId="urn:microsoft.com/office/officeart/2005/8/layout/vList5"/>
    <dgm:cxn modelId="{3CD0E625-D294-4EF1-83DC-4AB12C279B5E}" type="presParOf" srcId="{803BD047-7AD0-43BB-B72E-BCACDE5952A8}" destId="{E7FEE79C-314E-4C18-94E3-500038355D3C}" srcOrd="0" destOrd="0" presId="urn:microsoft.com/office/officeart/2005/8/layout/vList5"/>
    <dgm:cxn modelId="{3298297A-88D4-4549-AAA2-6C350AFDEB9A}" type="presParOf" srcId="{ADD923E3-4094-46B9-9D77-0A1ADB41BFEF}" destId="{75A9E80C-776B-4F88-93A4-CB2AD6A69868}" srcOrd="1" destOrd="0" presId="urn:microsoft.com/office/officeart/2005/8/layout/vList5"/>
    <dgm:cxn modelId="{144DD43C-6DF8-4AB3-A779-70461E29AE74}" type="presParOf" srcId="{ADD923E3-4094-46B9-9D77-0A1ADB41BFEF}" destId="{7F0931A2-CBFD-458B-BB37-A5B820C503E9}" srcOrd="2" destOrd="0" presId="urn:microsoft.com/office/officeart/2005/8/layout/vList5"/>
    <dgm:cxn modelId="{ACAD8090-2C92-4AB5-A9DD-2DA2C4F4D9B7}" type="presParOf" srcId="{7F0931A2-CBFD-458B-BB37-A5B820C503E9}" destId="{DE31CDBF-894D-4FC9-94E4-EBE7B1267274}" srcOrd="0" destOrd="0" presId="urn:microsoft.com/office/officeart/2005/8/layout/vList5"/>
    <dgm:cxn modelId="{ED0812E7-5C90-4D28-9A18-DB682686DE28}" type="presParOf" srcId="{7F0931A2-CBFD-458B-BB37-A5B820C503E9}" destId="{DBF440A9-087E-4F2F-BC21-B09713FCAD3D}" srcOrd="1" destOrd="0" presId="urn:microsoft.com/office/officeart/2005/8/layout/vList5"/>
    <dgm:cxn modelId="{F7F41A8C-0856-4797-A46D-7A5692CF0EA9}" type="presParOf" srcId="{ADD923E3-4094-46B9-9D77-0A1ADB41BFEF}" destId="{24CC9844-E585-4AB2-A848-9A8C08C49435}" srcOrd="3" destOrd="0" presId="urn:microsoft.com/office/officeart/2005/8/layout/vList5"/>
    <dgm:cxn modelId="{539EEA6C-5EDF-4184-88D8-1B4909FBED84}" type="presParOf" srcId="{ADD923E3-4094-46B9-9D77-0A1ADB41BFEF}" destId="{CC3350BD-C824-482F-AA9E-35CFAB4DDD90}" srcOrd="4" destOrd="0" presId="urn:microsoft.com/office/officeart/2005/8/layout/vList5"/>
    <dgm:cxn modelId="{1B2ED0AD-8976-4EF8-B1D1-A26AA9004558}" type="presParOf" srcId="{CC3350BD-C824-482F-AA9E-35CFAB4DDD90}" destId="{A293C330-6C37-4FB2-9EF0-82F58D848887}" srcOrd="0" destOrd="0" presId="urn:microsoft.com/office/officeart/2005/8/layout/vList5"/>
    <dgm:cxn modelId="{7C3DBCFF-E25D-4EA5-AF8C-9FA898CE1DF7}" type="presParOf" srcId="{CC3350BD-C824-482F-AA9E-35CFAB4DDD90}" destId="{E3C62B00-044E-4690-8C9D-C5680DE1F45B}" srcOrd="1" destOrd="0" presId="urn:microsoft.com/office/officeart/2005/8/layout/vList5"/>
    <dgm:cxn modelId="{2BCA0D57-216C-4E44-BA3E-0EB38386357C}" type="presParOf" srcId="{ADD923E3-4094-46B9-9D77-0A1ADB41BFEF}" destId="{284392AF-D77C-4D19-988C-E2FB98A8B7A5}" srcOrd="5" destOrd="0" presId="urn:microsoft.com/office/officeart/2005/8/layout/vList5"/>
    <dgm:cxn modelId="{85553846-4E0B-458C-9A0C-C97D7105576A}" type="presParOf" srcId="{ADD923E3-4094-46B9-9D77-0A1ADB41BFEF}" destId="{93605F97-F1A2-499C-BBA6-B78240D8AD16}" srcOrd="6" destOrd="0" presId="urn:microsoft.com/office/officeart/2005/8/layout/vList5"/>
    <dgm:cxn modelId="{FF1EE9F2-D8CF-4AED-B8F7-8E6BAF1F1F26}" type="presParOf" srcId="{93605F97-F1A2-499C-BBA6-B78240D8AD16}" destId="{D7E30E46-8385-458B-85F8-831796942D4C}" srcOrd="0" destOrd="0" presId="urn:microsoft.com/office/officeart/2005/8/layout/vList5"/>
    <dgm:cxn modelId="{A150326C-C0F4-4BB2-BCFD-49D2C72AE9F4}" type="presParOf" srcId="{93605F97-F1A2-499C-BBA6-B78240D8AD16}" destId="{BF6FA23C-DDCB-45F8-9F13-1D8D9F042585}" srcOrd="1" destOrd="0" presId="urn:microsoft.com/office/officeart/2005/8/layout/vList5"/>
    <dgm:cxn modelId="{589AD927-86D3-49B7-9898-BF8ABECF9D22}" type="presParOf" srcId="{ADD923E3-4094-46B9-9D77-0A1ADB41BFEF}" destId="{B7F961EA-68F4-4BF2-8E41-5A7CB0786F15}" srcOrd="7" destOrd="0" presId="urn:microsoft.com/office/officeart/2005/8/layout/vList5"/>
    <dgm:cxn modelId="{929261F2-ABBF-433D-9BFA-478FD1E0632B}" type="presParOf" srcId="{ADD923E3-4094-46B9-9D77-0A1ADB41BFEF}" destId="{F017FB7C-92C6-485B-878B-3B152BF8B60B}" srcOrd="8" destOrd="0" presId="urn:microsoft.com/office/officeart/2005/8/layout/vList5"/>
    <dgm:cxn modelId="{84735327-0C5E-4DD7-9FF9-7D6919F3A75C}" type="presParOf" srcId="{F017FB7C-92C6-485B-878B-3B152BF8B60B}" destId="{60363A23-EB51-4621-BA3E-2232AB0B846D}" srcOrd="0" destOrd="0" presId="urn:microsoft.com/office/officeart/2005/8/layout/vList5"/>
    <dgm:cxn modelId="{D89D29F9-9CEB-439E-99F0-9ACBB8455AA5}" type="presParOf" srcId="{F017FB7C-92C6-485B-878B-3B152BF8B60B}" destId="{005948C7-F474-43EC-8857-E1E9BC2A895D}" srcOrd="1" destOrd="0" presId="urn:microsoft.com/office/officeart/2005/8/layout/vList5"/>
    <dgm:cxn modelId="{CAFA2403-6E9B-4632-AD6C-851B1E905329}" type="presParOf" srcId="{ADD923E3-4094-46B9-9D77-0A1ADB41BFEF}" destId="{9F84A8C1-98AE-4CD8-AB04-680661B153E3}" srcOrd="9" destOrd="0" presId="urn:microsoft.com/office/officeart/2005/8/layout/vList5"/>
    <dgm:cxn modelId="{436B4857-165C-44BB-930E-BBB80168B464}" type="presParOf" srcId="{ADD923E3-4094-46B9-9D77-0A1ADB41BFEF}" destId="{00762FFC-6CE7-474F-980C-4C9C5DFE78B4}" srcOrd="10" destOrd="0" presId="urn:microsoft.com/office/officeart/2005/8/layout/vList5"/>
    <dgm:cxn modelId="{2D1B8522-4895-4891-A036-F1624D7D55A6}" type="presParOf" srcId="{00762FFC-6CE7-474F-980C-4C9C5DFE78B4}" destId="{D9006486-7E0C-4976-8181-66337CFAEBAC}" srcOrd="0" destOrd="0" presId="urn:microsoft.com/office/officeart/2005/8/layout/vList5"/>
    <dgm:cxn modelId="{DAC8454F-ACEE-4BBE-A3F0-16CB2445FF65}" type="presParOf" srcId="{00762FFC-6CE7-474F-980C-4C9C5DFE78B4}" destId="{FFBA4B6A-3BF8-44F6-9D87-BD7DE4C08B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38A3A4-9F80-4F45-8B8F-6487B5779E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311993-CEC1-4FC4-BE7C-4EAF109C147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 smtClean="0"/>
            <a:t>Exit Capacity</a:t>
          </a:r>
          <a:endParaRPr lang="en-GB" dirty="0"/>
        </a:p>
      </dgm:t>
    </dgm:pt>
    <dgm:pt modelId="{1743A88B-9E77-438F-9B5F-2A7C981922C5}" type="parTrans" cxnId="{B1470A37-96B9-4BC9-A4F7-4FF5006266A3}">
      <dgm:prSet/>
      <dgm:spPr/>
      <dgm:t>
        <a:bodyPr/>
        <a:lstStyle/>
        <a:p>
          <a:endParaRPr lang="en-GB"/>
        </a:p>
      </dgm:t>
    </dgm:pt>
    <dgm:pt modelId="{4B0A2CDE-9B60-4BA3-973F-8AFB5706B9B2}" type="sibTrans" cxnId="{B1470A37-96B9-4BC9-A4F7-4FF5006266A3}">
      <dgm:prSet/>
      <dgm:spPr/>
      <dgm:t>
        <a:bodyPr/>
        <a:lstStyle/>
        <a:p>
          <a:endParaRPr lang="en-GB"/>
        </a:p>
      </dgm:t>
    </dgm:pt>
    <dgm:pt modelId="{0DFB25D6-1D3A-485A-9E1A-25BECA297BC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 smtClean="0"/>
            <a:t>Marginal Distance</a:t>
          </a:r>
          <a:endParaRPr lang="en-GB" dirty="0"/>
        </a:p>
      </dgm:t>
    </dgm:pt>
    <dgm:pt modelId="{92AE2CEC-5F0C-4732-AD06-11572514F757}" type="parTrans" cxnId="{323099A6-B693-4A0F-B463-5D619CF23DD4}">
      <dgm:prSet/>
      <dgm:spPr/>
      <dgm:t>
        <a:bodyPr/>
        <a:lstStyle/>
        <a:p>
          <a:endParaRPr lang="en-GB"/>
        </a:p>
      </dgm:t>
    </dgm:pt>
    <dgm:pt modelId="{78C08EF5-E8C5-4D73-8259-0291D277EAA5}" type="sibTrans" cxnId="{323099A6-B693-4A0F-B463-5D619CF23DD4}">
      <dgm:prSet/>
      <dgm:spPr/>
      <dgm:t>
        <a:bodyPr/>
        <a:lstStyle/>
        <a:p>
          <a:endParaRPr lang="en-GB"/>
        </a:p>
      </dgm:t>
    </dgm:pt>
    <dgm:pt modelId="{CD0E12E8-D602-468A-B5C4-5C7CF18C0BF1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dirty="0" smtClean="0"/>
            <a:t>“Solved” Network using supply and demand provides marginal distances</a:t>
          </a:r>
          <a:endParaRPr lang="en-GB" dirty="0"/>
        </a:p>
      </dgm:t>
    </dgm:pt>
    <dgm:pt modelId="{BEE73837-B76B-4ED5-9DDA-D3540E242AD4}" type="parTrans" cxnId="{2392BD1A-5DBF-4F33-95D7-B773AD9A9ED2}">
      <dgm:prSet/>
      <dgm:spPr/>
      <dgm:t>
        <a:bodyPr/>
        <a:lstStyle/>
        <a:p>
          <a:endParaRPr lang="en-GB"/>
        </a:p>
      </dgm:t>
    </dgm:pt>
    <dgm:pt modelId="{0E261C7E-24FE-4667-848A-2AB3E7C7CC8E}" type="sibTrans" cxnId="{2392BD1A-5DBF-4F33-95D7-B773AD9A9ED2}">
      <dgm:prSet/>
      <dgm:spPr/>
      <dgm:t>
        <a:bodyPr/>
        <a:lstStyle/>
        <a:p>
          <a:endParaRPr lang="en-GB"/>
        </a:p>
      </dgm:t>
    </dgm:pt>
    <dgm:pt modelId="{2ED60720-DBCA-4AFF-98D9-BE43D804CED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 smtClean="0"/>
            <a:t>50/50</a:t>
          </a:r>
          <a:endParaRPr lang="en-GB" dirty="0"/>
        </a:p>
      </dgm:t>
    </dgm:pt>
    <dgm:pt modelId="{3F3493EC-D8DA-4A23-9EB7-2035C8293D29}" type="parTrans" cxnId="{5E687EA4-B388-4CF3-BD4A-4C0CB516AC4E}">
      <dgm:prSet/>
      <dgm:spPr/>
      <dgm:t>
        <a:bodyPr/>
        <a:lstStyle/>
        <a:p>
          <a:endParaRPr lang="en-GB"/>
        </a:p>
      </dgm:t>
    </dgm:pt>
    <dgm:pt modelId="{F9E210E1-E58F-4E51-A08B-AB718C104266}" type="sibTrans" cxnId="{5E687EA4-B388-4CF3-BD4A-4C0CB516AC4E}">
      <dgm:prSet/>
      <dgm:spPr/>
      <dgm:t>
        <a:bodyPr/>
        <a:lstStyle/>
        <a:p>
          <a:endParaRPr lang="en-GB"/>
        </a:p>
      </dgm:t>
    </dgm:pt>
    <dgm:pt modelId="{F44CEFAF-B315-4CAF-A6CF-57AD5108E735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dirty="0" smtClean="0"/>
            <a:t>Revenue based adjustment</a:t>
          </a:r>
          <a:endParaRPr lang="en-GB" dirty="0"/>
        </a:p>
      </dgm:t>
    </dgm:pt>
    <dgm:pt modelId="{7B06A17C-71EF-4E73-A3A9-DDF82923E828}" type="parTrans" cxnId="{E272C601-8A5E-4158-A5FD-8DAEA5B531F2}">
      <dgm:prSet/>
      <dgm:spPr/>
      <dgm:t>
        <a:bodyPr/>
        <a:lstStyle/>
        <a:p>
          <a:endParaRPr lang="en-GB"/>
        </a:p>
      </dgm:t>
    </dgm:pt>
    <dgm:pt modelId="{15971C0D-506B-419B-9857-0E7CDE470142}" type="sibTrans" cxnId="{E272C601-8A5E-4158-A5FD-8DAEA5B531F2}">
      <dgm:prSet/>
      <dgm:spPr/>
      <dgm:t>
        <a:bodyPr/>
        <a:lstStyle/>
        <a:p>
          <a:endParaRPr lang="en-GB"/>
        </a:p>
      </dgm:t>
    </dgm:pt>
    <dgm:pt modelId="{7F4D5BB4-0F75-4B32-A3BE-76E27E6993B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 smtClean="0"/>
            <a:t>Price Collar</a:t>
          </a:r>
          <a:endParaRPr lang="en-GB" dirty="0"/>
        </a:p>
      </dgm:t>
    </dgm:pt>
    <dgm:pt modelId="{76D97BF9-B031-439C-B882-221626FAACD8}" type="parTrans" cxnId="{34DFBEEF-AFF7-41DF-A589-3E36620A7134}">
      <dgm:prSet/>
      <dgm:spPr/>
      <dgm:t>
        <a:bodyPr/>
        <a:lstStyle/>
        <a:p>
          <a:endParaRPr lang="en-GB"/>
        </a:p>
      </dgm:t>
    </dgm:pt>
    <dgm:pt modelId="{6D2AF89B-AA5A-4304-83F0-A5BA24089739}" type="sibTrans" cxnId="{34DFBEEF-AFF7-41DF-A589-3E36620A7134}">
      <dgm:prSet/>
      <dgm:spPr/>
      <dgm:t>
        <a:bodyPr/>
        <a:lstStyle/>
        <a:p>
          <a:endParaRPr lang="en-GB"/>
        </a:p>
      </dgm:t>
    </dgm:pt>
    <dgm:pt modelId="{AD377B5F-5B4A-43C6-8C71-440283BB4866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dirty="0" smtClean="0"/>
            <a:t>Minimum price if calculated adjusted price is less than 0.0001 p/kWh</a:t>
          </a:r>
          <a:endParaRPr lang="en-GB" dirty="0"/>
        </a:p>
      </dgm:t>
    </dgm:pt>
    <dgm:pt modelId="{323D64AF-8AEB-42B3-8472-3705CBB162D6}" type="parTrans" cxnId="{0AC5A7D7-814C-4461-B01C-B86492EA9EF9}">
      <dgm:prSet/>
      <dgm:spPr/>
      <dgm:t>
        <a:bodyPr/>
        <a:lstStyle/>
        <a:p>
          <a:endParaRPr lang="en-GB"/>
        </a:p>
      </dgm:t>
    </dgm:pt>
    <dgm:pt modelId="{BA7E64C3-A49B-4588-9226-ACC524EE99D4}" type="sibTrans" cxnId="{0AC5A7D7-814C-4461-B01C-B86492EA9EF9}">
      <dgm:prSet/>
      <dgm:spPr/>
      <dgm:t>
        <a:bodyPr/>
        <a:lstStyle/>
        <a:p>
          <a:endParaRPr lang="en-GB"/>
        </a:p>
      </dgm:t>
    </dgm:pt>
    <dgm:pt modelId="{28E70C6A-AE55-460D-938D-9AA7A634CB5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 smtClean="0"/>
            <a:t>Include cost components</a:t>
          </a:r>
          <a:endParaRPr lang="en-GB" dirty="0"/>
        </a:p>
      </dgm:t>
    </dgm:pt>
    <dgm:pt modelId="{FD5761AC-F0DA-41A8-9D4F-55EF3F04DB9B}" type="parTrans" cxnId="{49CC9E8F-819D-40BF-BDF6-4F7D2298DF5A}">
      <dgm:prSet/>
      <dgm:spPr/>
      <dgm:t>
        <a:bodyPr/>
        <a:lstStyle/>
        <a:p>
          <a:endParaRPr lang="en-GB"/>
        </a:p>
      </dgm:t>
    </dgm:pt>
    <dgm:pt modelId="{4EBA5899-29DB-42DA-B692-6D59C90F7D21}" type="sibTrans" cxnId="{49CC9E8F-819D-40BF-BDF6-4F7D2298DF5A}">
      <dgm:prSet/>
      <dgm:spPr/>
      <dgm:t>
        <a:bodyPr/>
        <a:lstStyle/>
        <a:p>
          <a:endParaRPr lang="en-GB"/>
        </a:p>
      </dgm:t>
    </dgm:pt>
    <dgm:pt modelId="{D0E16380-0053-4F41-8088-C7F1F60DBFB6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dirty="0" smtClean="0"/>
            <a:t>Distances converted to prices using </a:t>
          </a:r>
          <a:r>
            <a:rPr lang="en-GB" dirty="0" err="1" smtClean="0"/>
            <a:t>annuitisation</a:t>
          </a:r>
          <a:r>
            <a:rPr lang="en-GB" dirty="0" smtClean="0"/>
            <a:t> of costs</a:t>
          </a:r>
          <a:endParaRPr lang="en-GB" dirty="0"/>
        </a:p>
      </dgm:t>
    </dgm:pt>
    <dgm:pt modelId="{3F1B935D-6FED-4306-9793-FA2A4912D931}" type="parTrans" cxnId="{0984A200-2E47-4CD4-8118-8BE1E04E1491}">
      <dgm:prSet/>
      <dgm:spPr/>
      <dgm:t>
        <a:bodyPr/>
        <a:lstStyle/>
        <a:p>
          <a:endParaRPr lang="en-GB"/>
        </a:p>
      </dgm:t>
    </dgm:pt>
    <dgm:pt modelId="{0178B670-7E0B-4FA3-99BA-FE56BDC395C1}" type="sibTrans" cxnId="{0984A200-2E47-4CD4-8118-8BE1E04E1491}">
      <dgm:prSet/>
      <dgm:spPr/>
      <dgm:t>
        <a:bodyPr/>
        <a:lstStyle/>
        <a:p>
          <a:endParaRPr lang="en-GB"/>
        </a:p>
      </dgm:t>
    </dgm:pt>
    <dgm:pt modelId="{55888FEB-0BE4-44BC-B02C-C5913CE1DC4F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dirty="0" smtClean="0"/>
            <a:t>All prices equally uplifted</a:t>
          </a:r>
          <a:endParaRPr lang="en-GB" dirty="0"/>
        </a:p>
      </dgm:t>
    </dgm:pt>
    <dgm:pt modelId="{0CCB322C-99AB-4234-A22D-A266B9F9D268}" type="parTrans" cxnId="{4F4B25A9-A7E4-4317-8F46-7B8476E79210}">
      <dgm:prSet/>
      <dgm:spPr/>
      <dgm:t>
        <a:bodyPr/>
        <a:lstStyle/>
        <a:p>
          <a:endParaRPr lang="en-GB"/>
        </a:p>
      </dgm:t>
    </dgm:pt>
    <dgm:pt modelId="{FA469B08-64B8-4204-A940-C3DFB252A30A}" type="sibTrans" cxnId="{4F4B25A9-A7E4-4317-8F46-7B8476E79210}">
      <dgm:prSet/>
      <dgm:spPr/>
      <dgm:t>
        <a:bodyPr/>
        <a:lstStyle/>
        <a:p>
          <a:endParaRPr lang="en-GB"/>
        </a:p>
      </dgm:t>
    </dgm:pt>
    <dgm:pt modelId="{7CD8E0EE-65B9-4E90-B775-BE6EBE2E02E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 smtClean="0"/>
            <a:t>Payable Price</a:t>
          </a:r>
          <a:endParaRPr lang="en-GB" dirty="0"/>
        </a:p>
      </dgm:t>
    </dgm:pt>
    <dgm:pt modelId="{B61CCEBA-2C1B-4094-84E6-3898A3A4DF21}" type="parTrans" cxnId="{241D97BD-4D36-4C05-834E-D5F106D38984}">
      <dgm:prSet/>
      <dgm:spPr/>
      <dgm:t>
        <a:bodyPr/>
        <a:lstStyle/>
        <a:p>
          <a:endParaRPr lang="en-GB"/>
        </a:p>
      </dgm:t>
    </dgm:pt>
    <dgm:pt modelId="{33803645-BA1B-4D45-8F88-FF7702F343F1}" type="sibTrans" cxnId="{241D97BD-4D36-4C05-834E-D5F106D38984}">
      <dgm:prSet/>
      <dgm:spPr/>
      <dgm:t>
        <a:bodyPr/>
        <a:lstStyle/>
        <a:p>
          <a:endParaRPr lang="en-GB"/>
        </a:p>
      </dgm:t>
    </dgm:pt>
    <dgm:pt modelId="{230199E4-9C12-4C85-905E-E49068051E8B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dirty="0" smtClean="0"/>
            <a:t>Calculated and changed each Gas Year (1 Oct)</a:t>
          </a:r>
          <a:endParaRPr lang="en-GB" dirty="0"/>
        </a:p>
      </dgm:t>
    </dgm:pt>
    <dgm:pt modelId="{86AC91A2-D402-4E9D-8280-0C2D0E266980}" type="parTrans" cxnId="{91FBCE50-88B7-4A37-ADEA-A289AD38B753}">
      <dgm:prSet/>
      <dgm:spPr/>
      <dgm:t>
        <a:bodyPr/>
        <a:lstStyle/>
        <a:p>
          <a:endParaRPr lang="en-GB"/>
        </a:p>
      </dgm:t>
    </dgm:pt>
    <dgm:pt modelId="{6FA31706-08A1-464C-969C-FEA6AE80DCBC}" type="sibTrans" cxnId="{91FBCE50-88B7-4A37-ADEA-A289AD38B753}">
      <dgm:prSet/>
      <dgm:spPr/>
      <dgm:t>
        <a:bodyPr/>
        <a:lstStyle/>
        <a:p>
          <a:endParaRPr lang="en-GB"/>
        </a:p>
      </dgm:t>
    </dgm:pt>
    <dgm:pt modelId="{735C5EC9-A95F-4C99-A175-594B5455E8C6}" type="pres">
      <dgm:prSet presAssocID="{3638A3A4-9F80-4F45-8B8F-6487B5779E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D49D558-BE48-4448-A087-9761B8B51EAD}" type="pres">
      <dgm:prSet presAssocID="{A6311993-CEC1-4FC4-BE7C-4EAF109C147E}" presName="linNode" presStyleCnt="0"/>
      <dgm:spPr/>
    </dgm:pt>
    <dgm:pt modelId="{AD391D63-6FDB-4A87-8887-14CA3882CA89}" type="pres">
      <dgm:prSet presAssocID="{A6311993-CEC1-4FC4-BE7C-4EAF109C147E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FE07AB-E01D-4705-984F-D6306ED9259F}" type="pres">
      <dgm:prSet presAssocID="{4B0A2CDE-9B60-4BA3-973F-8AFB5706B9B2}" presName="sp" presStyleCnt="0"/>
      <dgm:spPr/>
    </dgm:pt>
    <dgm:pt modelId="{6C525434-8E55-4759-B95B-33A171379F1F}" type="pres">
      <dgm:prSet presAssocID="{0DFB25D6-1D3A-485A-9E1A-25BECA297BCB}" presName="linNode" presStyleCnt="0"/>
      <dgm:spPr/>
    </dgm:pt>
    <dgm:pt modelId="{9254110B-B7AB-4F8A-AA27-EA8FD5D39B05}" type="pres">
      <dgm:prSet presAssocID="{0DFB25D6-1D3A-485A-9E1A-25BECA297BCB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DF6EF2-89E9-40EE-8D0E-5156E83D2D32}" type="pres">
      <dgm:prSet presAssocID="{0DFB25D6-1D3A-485A-9E1A-25BECA297BC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5D0706-3B1F-4D38-8898-D74949BC1BC1}" type="pres">
      <dgm:prSet presAssocID="{78C08EF5-E8C5-4D73-8259-0291D277EAA5}" presName="sp" presStyleCnt="0"/>
      <dgm:spPr/>
    </dgm:pt>
    <dgm:pt modelId="{14CFF6D7-E87B-40C1-A26E-62F83C75F214}" type="pres">
      <dgm:prSet presAssocID="{28E70C6A-AE55-460D-938D-9AA7A634CB53}" presName="linNode" presStyleCnt="0"/>
      <dgm:spPr/>
    </dgm:pt>
    <dgm:pt modelId="{146CC62B-70EB-4036-B821-13D3C2AD7F08}" type="pres">
      <dgm:prSet presAssocID="{28E70C6A-AE55-460D-938D-9AA7A634CB53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F7D97D-1CED-460D-9702-1F84D86C44FC}" type="pres">
      <dgm:prSet presAssocID="{28E70C6A-AE55-460D-938D-9AA7A634CB53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C05645-24BB-4A75-BF48-90A6453C93D0}" type="pres">
      <dgm:prSet presAssocID="{4EBA5899-29DB-42DA-B692-6D59C90F7D21}" presName="sp" presStyleCnt="0"/>
      <dgm:spPr/>
    </dgm:pt>
    <dgm:pt modelId="{98F2BDC4-F072-414A-8A4A-9F5D9C4FBA32}" type="pres">
      <dgm:prSet presAssocID="{2ED60720-DBCA-4AFF-98D9-BE43D804CEDA}" presName="linNode" presStyleCnt="0"/>
      <dgm:spPr/>
    </dgm:pt>
    <dgm:pt modelId="{44BA9544-7716-47BE-9FBC-938C73B69C11}" type="pres">
      <dgm:prSet presAssocID="{2ED60720-DBCA-4AFF-98D9-BE43D804CEDA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70F07A-6131-4179-8459-9D96AFBF5083}" type="pres">
      <dgm:prSet presAssocID="{2ED60720-DBCA-4AFF-98D9-BE43D804CED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F058F0-A6F4-4F50-B4B0-E2ECF48F342A}" type="pres">
      <dgm:prSet presAssocID="{F9E210E1-E58F-4E51-A08B-AB718C104266}" presName="sp" presStyleCnt="0"/>
      <dgm:spPr/>
    </dgm:pt>
    <dgm:pt modelId="{B135DF36-454E-44F4-B2FA-D766157C25E4}" type="pres">
      <dgm:prSet presAssocID="{7F4D5BB4-0F75-4B32-A3BE-76E27E6993B0}" presName="linNode" presStyleCnt="0"/>
      <dgm:spPr/>
    </dgm:pt>
    <dgm:pt modelId="{4B527981-6928-4428-8026-C1006F1907FB}" type="pres">
      <dgm:prSet presAssocID="{7F4D5BB4-0F75-4B32-A3BE-76E27E6993B0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5E6DCD-BD5E-48D3-A129-73713F69CBC7}" type="pres">
      <dgm:prSet presAssocID="{7F4D5BB4-0F75-4B32-A3BE-76E27E6993B0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673096-B8A8-4E58-A10D-6DE862072B92}" type="pres">
      <dgm:prSet presAssocID="{6D2AF89B-AA5A-4304-83F0-A5BA24089739}" presName="sp" presStyleCnt="0"/>
      <dgm:spPr/>
    </dgm:pt>
    <dgm:pt modelId="{5AE58AEA-31AF-44BA-90C8-1240F1DA6EEE}" type="pres">
      <dgm:prSet presAssocID="{7CD8E0EE-65B9-4E90-B775-BE6EBE2E02E7}" presName="linNode" presStyleCnt="0"/>
      <dgm:spPr/>
    </dgm:pt>
    <dgm:pt modelId="{D3846D53-AD2A-4396-8D7D-0BAD9F078CA7}" type="pres">
      <dgm:prSet presAssocID="{7CD8E0EE-65B9-4E90-B775-BE6EBE2E02E7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13E018-6963-43EC-B423-03DBDBB7E19D}" type="pres">
      <dgm:prSet presAssocID="{7CD8E0EE-65B9-4E90-B775-BE6EBE2E02E7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546A2A4-40E0-4A40-BEF7-AE1D25B397CC}" type="presOf" srcId="{7F4D5BB4-0F75-4B32-A3BE-76E27E6993B0}" destId="{4B527981-6928-4428-8026-C1006F1907FB}" srcOrd="0" destOrd="0" presId="urn:microsoft.com/office/officeart/2005/8/layout/vList5"/>
    <dgm:cxn modelId="{0984A200-2E47-4CD4-8118-8BE1E04E1491}" srcId="{28E70C6A-AE55-460D-938D-9AA7A634CB53}" destId="{D0E16380-0053-4F41-8088-C7F1F60DBFB6}" srcOrd="0" destOrd="0" parTransId="{3F1B935D-6FED-4306-9793-FA2A4912D931}" sibTransId="{0178B670-7E0B-4FA3-99BA-FE56BDC395C1}"/>
    <dgm:cxn modelId="{5E687EA4-B388-4CF3-BD4A-4C0CB516AC4E}" srcId="{3638A3A4-9F80-4F45-8B8F-6487B5779E7C}" destId="{2ED60720-DBCA-4AFF-98D9-BE43D804CEDA}" srcOrd="3" destOrd="0" parTransId="{3F3493EC-D8DA-4A23-9EB7-2035C8293D29}" sibTransId="{F9E210E1-E58F-4E51-A08B-AB718C104266}"/>
    <dgm:cxn modelId="{8CD0C9E3-BC16-4972-B9DC-14E0169ACFC7}" type="presOf" srcId="{AD377B5F-5B4A-43C6-8C71-440283BB4866}" destId="{245E6DCD-BD5E-48D3-A129-73713F69CBC7}" srcOrd="0" destOrd="0" presId="urn:microsoft.com/office/officeart/2005/8/layout/vList5"/>
    <dgm:cxn modelId="{09CDC62E-DFFD-494D-9B25-9462A0E196CA}" type="presOf" srcId="{0DFB25D6-1D3A-485A-9E1A-25BECA297BCB}" destId="{9254110B-B7AB-4F8A-AA27-EA8FD5D39B05}" srcOrd="0" destOrd="0" presId="urn:microsoft.com/office/officeart/2005/8/layout/vList5"/>
    <dgm:cxn modelId="{96E556FF-CA09-4AED-80F2-4D113B0F28F5}" type="presOf" srcId="{230199E4-9C12-4C85-905E-E49068051E8B}" destId="{8F13E018-6963-43EC-B423-03DBDBB7E19D}" srcOrd="0" destOrd="0" presId="urn:microsoft.com/office/officeart/2005/8/layout/vList5"/>
    <dgm:cxn modelId="{E272C601-8A5E-4158-A5FD-8DAEA5B531F2}" srcId="{2ED60720-DBCA-4AFF-98D9-BE43D804CEDA}" destId="{F44CEFAF-B315-4CAF-A6CF-57AD5108E735}" srcOrd="0" destOrd="0" parTransId="{7B06A17C-71EF-4E73-A3A9-DDF82923E828}" sibTransId="{15971C0D-506B-419B-9857-0E7CDE470142}"/>
    <dgm:cxn modelId="{49CC9E8F-819D-40BF-BDF6-4F7D2298DF5A}" srcId="{3638A3A4-9F80-4F45-8B8F-6487B5779E7C}" destId="{28E70C6A-AE55-460D-938D-9AA7A634CB53}" srcOrd="2" destOrd="0" parTransId="{FD5761AC-F0DA-41A8-9D4F-55EF3F04DB9B}" sibTransId="{4EBA5899-29DB-42DA-B692-6D59C90F7D21}"/>
    <dgm:cxn modelId="{241D97BD-4D36-4C05-834E-D5F106D38984}" srcId="{3638A3A4-9F80-4F45-8B8F-6487B5779E7C}" destId="{7CD8E0EE-65B9-4E90-B775-BE6EBE2E02E7}" srcOrd="5" destOrd="0" parTransId="{B61CCEBA-2C1B-4094-84E6-3898A3A4DF21}" sibTransId="{33803645-BA1B-4D45-8F88-FF7702F343F1}"/>
    <dgm:cxn modelId="{159503F1-AFA3-452C-8D47-F1A4A48E2D3F}" type="presOf" srcId="{3638A3A4-9F80-4F45-8B8F-6487B5779E7C}" destId="{735C5EC9-A95F-4C99-A175-594B5455E8C6}" srcOrd="0" destOrd="0" presId="urn:microsoft.com/office/officeart/2005/8/layout/vList5"/>
    <dgm:cxn modelId="{B1470A37-96B9-4BC9-A4F7-4FF5006266A3}" srcId="{3638A3A4-9F80-4F45-8B8F-6487B5779E7C}" destId="{A6311993-CEC1-4FC4-BE7C-4EAF109C147E}" srcOrd="0" destOrd="0" parTransId="{1743A88B-9E77-438F-9B5F-2A7C981922C5}" sibTransId="{4B0A2CDE-9B60-4BA3-973F-8AFB5706B9B2}"/>
    <dgm:cxn modelId="{4F4B25A9-A7E4-4317-8F46-7B8476E79210}" srcId="{2ED60720-DBCA-4AFF-98D9-BE43D804CEDA}" destId="{55888FEB-0BE4-44BC-B02C-C5913CE1DC4F}" srcOrd="1" destOrd="0" parTransId="{0CCB322C-99AB-4234-A22D-A266B9F9D268}" sibTransId="{FA469B08-64B8-4204-A940-C3DFB252A30A}"/>
    <dgm:cxn modelId="{04B1B890-EAC5-448F-8905-7EE55346B791}" type="presOf" srcId="{F44CEFAF-B315-4CAF-A6CF-57AD5108E735}" destId="{7570F07A-6131-4179-8459-9D96AFBF5083}" srcOrd="0" destOrd="0" presId="urn:microsoft.com/office/officeart/2005/8/layout/vList5"/>
    <dgm:cxn modelId="{04C52C00-5D5B-4A1F-B02A-9A4CF8AC2100}" type="presOf" srcId="{A6311993-CEC1-4FC4-BE7C-4EAF109C147E}" destId="{AD391D63-6FDB-4A87-8887-14CA3882CA89}" srcOrd="0" destOrd="0" presId="urn:microsoft.com/office/officeart/2005/8/layout/vList5"/>
    <dgm:cxn modelId="{03B0FB3F-AED8-4729-B195-80C3C2314C7E}" type="presOf" srcId="{D0E16380-0053-4F41-8088-C7F1F60DBFB6}" destId="{11F7D97D-1CED-460D-9702-1F84D86C44FC}" srcOrd="0" destOrd="0" presId="urn:microsoft.com/office/officeart/2005/8/layout/vList5"/>
    <dgm:cxn modelId="{DE156069-ACC3-47EC-9F02-08E88EA7BF4E}" type="presOf" srcId="{55888FEB-0BE4-44BC-B02C-C5913CE1DC4F}" destId="{7570F07A-6131-4179-8459-9D96AFBF5083}" srcOrd="0" destOrd="1" presId="urn:microsoft.com/office/officeart/2005/8/layout/vList5"/>
    <dgm:cxn modelId="{91FBCE50-88B7-4A37-ADEA-A289AD38B753}" srcId="{7CD8E0EE-65B9-4E90-B775-BE6EBE2E02E7}" destId="{230199E4-9C12-4C85-905E-E49068051E8B}" srcOrd="0" destOrd="0" parTransId="{86AC91A2-D402-4E9D-8280-0C2D0E266980}" sibTransId="{6FA31706-08A1-464C-969C-FEA6AE80DCBC}"/>
    <dgm:cxn modelId="{0AC5A7D7-814C-4461-B01C-B86492EA9EF9}" srcId="{7F4D5BB4-0F75-4B32-A3BE-76E27E6993B0}" destId="{AD377B5F-5B4A-43C6-8C71-440283BB4866}" srcOrd="0" destOrd="0" parTransId="{323D64AF-8AEB-42B3-8472-3705CBB162D6}" sibTransId="{BA7E64C3-A49B-4588-9226-ACC524EE99D4}"/>
    <dgm:cxn modelId="{AE80F46F-A3B5-4179-9853-C305EA5FAEF3}" type="presOf" srcId="{2ED60720-DBCA-4AFF-98D9-BE43D804CEDA}" destId="{44BA9544-7716-47BE-9FBC-938C73B69C11}" srcOrd="0" destOrd="0" presId="urn:microsoft.com/office/officeart/2005/8/layout/vList5"/>
    <dgm:cxn modelId="{34DFBEEF-AFF7-41DF-A589-3E36620A7134}" srcId="{3638A3A4-9F80-4F45-8B8F-6487B5779E7C}" destId="{7F4D5BB4-0F75-4B32-A3BE-76E27E6993B0}" srcOrd="4" destOrd="0" parTransId="{76D97BF9-B031-439C-B882-221626FAACD8}" sibTransId="{6D2AF89B-AA5A-4304-83F0-A5BA24089739}"/>
    <dgm:cxn modelId="{0B51E9DF-CBD4-4C3B-8FB7-49F0724C3592}" type="presOf" srcId="{28E70C6A-AE55-460D-938D-9AA7A634CB53}" destId="{146CC62B-70EB-4036-B821-13D3C2AD7F08}" srcOrd="0" destOrd="0" presId="urn:microsoft.com/office/officeart/2005/8/layout/vList5"/>
    <dgm:cxn modelId="{7F0156BE-E48A-4E49-B368-E08808BF6422}" type="presOf" srcId="{7CD8E0EE-65B9-4E90-B775-BE6EBE2E02E7}" destId="{D3846D53-AD2A-4396-8D7D-0BAD9F078CA7}" srcOrd="0" destOrd="0" presId="urn:microsoft.com/office/officeart/2005/8/layout/vList5"/>
    <dgm:cxn modelId="{2392BD1A-5DBF-4F33-95D7-B773AD9A9ED2}" srcId="{0DFB25D6-1D3A-485A-9E1A-25BECA297BCB}" destId="{CD0E12E8-D602-468A-B5C4-5C7CF18C0BF1}" srcOrd="0" destOrd="0" parTransId="{BEE73837-B76B-4ED5-9DDA-D3540E242AD4}" sibTransId="{0E261C7E-24FE-4667-848A-2AB3E7C7CC8E}"/>
    <dgm:cxn modelId="{323099A6-B693-4A0F-B463-5D619CF23DD4}" srcId="{3638A3A4-9F80-4F45-8B8F-6487B5779E7C}" destId="{0DFB25D6-1D3A-485A-9E1A-25BECA297BCB}" srcOrd="1" destOrd="0" parTransId="{92AE2CEC-5F0C-4732-AD06-11572514F757}" sibTransId="{78C08EF5-E8C5-4D73-8259-0291D277EAA5}"/>
    <dgm:cxn modelId="{6BAE6F23-C9E4-489D-B41A-1B50C787C34D}" type="presOf" srcId="{CD0E12E8-D602-468A-B5C4-5C7CF18C0BF1}" destId="{93DF6EF2-89E9-40EE-8D0E-5156E83D2D32}" srcOrd="0" destOrd="0" presId="urn:microsoft.com/office/officeart/2005/8/layout/vList5"/>
    <dgm:cxn modelId="{EC9EC0F5-54A7-4853-9B91-C0AA330DF1A3}" type="presParOf" srcId="{735C5EC9-A95F-4C99-A175-594B5455E8C6}" destId="{CD49D558-BE48-4448-A087-9761B8B51EAD}" srcOrd="0" destOrd="0" presId="urn:microsoft.com/office/officeart/2005/8/layout/vList5"/>
    <dgm:cxn modelId="{8DFD5AE5-F511-404C-A113-6F6EFA7DCBC1}" type="presParOf" srcId="{CD49D558-BE48-4448-A087-9761B8B51EAD}" destId="{AD391D63-6FDB-4A87-8887-14CA3882CA89}" srcOrd="0" destOrd="0" presId="urn:microsoft.com/office/officeart/2005/8/layout/vList5"/>
    <dgm:cxn modelId="{65F5D4BC-3C50-4822-8ABE-747D44486829}" type="presParOf" srcId="{735C5EC9-A95F-4C99-A175-594B5455E8C6}" destId="{71FE07AB-E01D-4705-984F-D6306ED9259F}" srcOrd="1" destOrd="0" presId="urn:microsoft.com/office/officeart/2005/8/layout/vList5"/>
    <dgm:cxn modelId="{430F9D44-DB6D-476F-AE2B-CAB86A3287D1}" type="presParOf" srcId="{735C5EC9-A95F-4C99-A175-594B5455E8C6}" destId="{6C525434-8E55-4759-B95B-33A171379F1F}" srcOrd="2" destOrd="0" presId="urn:microsoft.com/office/officeart/2005/8/layout/vList5"/>
    <dgm:cxn modelId="{B1DB3EB5-6BA6-4139-8593-F324F183700A}" type="presParOf" srcId="{6C525434-8E55-4759-B95B-33A171379F1F}" destId="{9254110B-B7AB-4F8A-AA27-EA8FD5D39B05}" srcOrd="0" destOrd="0" presId="urn:microsoft.com/office/officeart/2005/8/layout/vList5"/>
    <dgm:cxn modelId="{F3C3D452-1E90-4569-ABF6-F8DF7A050CE0}" type="presParOf" srcId="{6C525434-8E55-4759-B95B-33A171379F1F}" destId="{93DF6EF2-89E9-40EE-8D0E-5156E83D2D32}" srcOrd="1" destOrd="0" presId="urn:microsoft.com/office/officeart/2005/8/layout/vList5"/>
    <dgm:cxn modelId="{19C35463-B9E6-4B30-8B01-296FBDC75F16}" type="presParOf" srcId="{735C5EC9-A95F-4C99-A175-594B5455E8C6}" destId="{455D0706-3B1F-4D38-8898-D74949BC1BC1}" srcOrd="3" destOrd="0" presId="urn:microsoft.com/office/officeart/2005/8/layout/vList5"/>
    <dgm:cxn modelId="{E727421E-C838-4BE6-AC71-7EACDCBE484D}" type="presParOf" srcId="{735C5EC9-A95F-4C99-A175-594B5455E8C6}" destId="{14CFF6D7-E87B-40C1-A26E-62F83C75F214}" srcOrd="4" destOrd="0" presId="urn:microsoft.com/office/officeart/2005/8/layout/vList5"/>
    <dgm:cxn modelId="{1D1618A2-1499-477E-87CF-3A951991D2F6}" type="presParOf" srcId="{14CFF6D7-E87B-40C1-A26E-62F83C75F214}" destId="{146CC62B-70EB-4036-B821-13D3C2AD7F08}" srcOrd="0" destOrd="0" presId="urn:microsoft.com/office/officeart/2005/8/layout/vList5"/>
    <dgm:cxn modelId="{746E6D89-37F4-4549-9CF8-A42E840A8D31}" type="presParOf" srcId="{14CFF6D7-E87B-40C1-A26E-62F83C75F214}" destId="{11F7D97D-1CED-460D-9702-1F84D86C44FC}" srcOrd="1" destOrd="0" presId="urn:microsoft.com/office/officeart/2005/8/layout/vList5"/>
    <dgm:cxn modelId="{40F13BDD-2A79-4237-BD0F-4CB8FB7714CF}" type="presParOf" srcId="{735C5EC9-A95F-4C99-A175-594B5455E8C6}" destId="{55C05645-24BB-4A75-BF48-90A6453C93D0}" srcOrd="5" destOrd="0" presId="urn:microsoft.com/office/officeart/2005/8/layout/vList5"/>
    <dgm:cxn modelId="{12CA9F2E-F4BC-41D4-9E5B-74DB7B0A2B3C}" type="presParOf" srcId="{735C5EC9-A95F-4C99-A175-594B5455E8C6}" destId="{98F2BDC4-F072-414A-8A4A-9F5D9C4FBA32}" srcOrd="6" destOrd="0" presId="urn:microsoft.com/office/officeart/2005/8/layout/vList5"/>
    <dgm:cxn modelId="{7029C7C8-75C2-460C-ACF0-51993FFD3C08}" type="presParOf" srcId="{98F2BDC4-F072-414A-8A4A-9F5D9C4FBA32}" destId="{44BA9544-7716-47BE-9FBC-938C73B69C11}" srcOrd="0" destOrd="0" presId="urn:microsoft.com/office/officeart/2005/8/layout/vList5"/>
    <dgm:cxn modelId="{2FCE6CFB-4F79-4111-B76A-C4F722F4F145}" type="presParOf" srcId="{98F2BDC4-F072-414A-8A4A-9F5D9C4FBA32}" destId="{7570F07A-6131-4179-8459-9D96AFBF5083}" srcOrd="1" destOrd="0" presId="urn:microsoft.com/office/officeart/2005/8/layout/vList5"/>
    <dgm:cxn modelId="{717896AC-53ED-4459-BBE2-6E3BF379E874}" type="presParOf" srcId="{735C5EC9-A95F-4C99-A175-594B5455E8C6}" destId="{E9F058F0-A6F4-4F50-B4B0-E2ECF48F342A}" srcOrd="7" destOrd="0" presId="urn:microsoft.com/office/officeart/2005/8/layout/vList5"/>
    <dgm:cxn modelId="{08F8F8CA-67CD-4E57-83F6-8B10B5F8A89A}" type="presParOf" srcId="{735C5EC9-A95F-4C99-A175-594B5455E8C6}" destId="{B135DF36-454E-44F4-B2FA-D766157C25E4}" srcOrd="8" destOrd="0" presId="urn:microsoft.com/office/officeart/2005/8/layout/vList5"/>
    <dgm:cxn modelId="{C284F244-D88C-4D4E-8101-8235B2949B2C}" type="presParOf" srcId="{B135DF36-454E-44F4-B2FA-D766157C25E4}" destId="{4B527981-6928-4428-8026-C1006F1907FB}" srcOrd="0" destOrd="0" presId="urn:microsoft.com/office/officeart/2005/8/layout/vList5"/>
    <dgm:cxn modelId="{0316A01A-0BA8-4BC0-8A70-F41C8FF99FC0}" type="presParOf" srcId="{B135DF36-454E-44F4-B2FA-D766157C25E4}" destId="{245E6DCD-BD5E-48D3-A129-73713F69CBC7}" srcOrd="1" destOrd="0" presId="urn:microsoft.com/office/officeart/2005/8/layout/vList5"/>
    <dgm:cxn modelId="{D33F7939-E814-4B13-AE51-016699DE5705}" type="presParOf" srcId="{735C5EC9-A95F-4C99-A175-594B5455E8C6}" destId="{67673096-B8A8-4E58-A10D-6DE862072B92}" srcOrd="9" destOrd="0" presId="urn:microsoft.com/office/officeart/2005/8/layout/vList5"/>
    <dgm:cxn modelId="{D32FC741-8AE4-453C-B7BD-E796371F1EDB}" type="presParOf" srcId="{735C5EC9-A95F-4C99-A175-594B5455E8C6}" destId="{5AE58AEA-31AF-44BA-90C8-1240F1DA6EEE}" srcOrd="10" destOrd="0" presId="urn:microsoft.com/office/officeart/2005/8/layout/vList5"/>
    <dgm:cxn modelId="{4FF2EAA3-9822-4B1B-BC2A-A952B5529F8D}" type="presParOf" srcId="{5AE58AEA-31AF-44BA-90C8-1240F1DA6EEE}" destId="{D3846D53-AD2A-4396-8D7D-0BAD9F078CA7}" srcOrd="0" destOrd="0" presId="urn:microsoft.com/office/officeart/2005/8/layout/vList5"/>
    <dgm:cxn modelId="{6ECF33BD-4040-44D2-8B14-323BEB5DE878}" type="presParOf" srcId="{5AE58AEA-31AF-44BA-90C8-1240F1DA6EEE}" destId="{8F13E018-6963-43EC-B423-03DBDBB7E1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2ABB9E-C715-4838-9999-437E831E5325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3E83F8-4F99-4C57-9536-ADB8EB92582B}">
      <dgm:prSet phldrT="[Text]"/>
      <dgm:spPr/>
      <dgm:t>
        <a:bodyPr/>
        <a:lstStyle/>
        <a:p>
          <a:r>
            <a:rPr lang="en-GB" dirty="0" smtClean="0"/>
            <a:t>Transmission Owner (TO)</a:t>
          </a:r>
          <a:endParaRPr lang="en-GB" dirty="0"/>
        </a:p>
      </dgm:t>
    </dgm:pt>
    <dgm:pt modelId="{AB905E95-C427-46EA-8101-DDC46C08A2BE}" type="parTrans" cxnId="{8CBAE2A8-7CA9-46B8-A139-524E9F189B0B}">
      <dgm:prSet/>
      <dgm:spPr/>
      <dgm:t>
        <a:bodyPr/>
        <a:lstStyle/>
        <a:p>
          <a:endParaRPr lang="en-GB"/>
        </a:p>
      </dgm:t>
    </dgm:pt>
    <dgm:pt modelId="{95283C84-4D35-4F4D-A1A2-B263575F8D84}" type="sibTrans" cxnId="{8CBAE2A8-7CA9-46B8-A139-524E9F189B0B}">
      <dgm:prSet/>
      <dgm:spPr/>
      <dgm:t>
        <a:bodyPr/>
        <a:lstStyle/>
        <a:p>
          <a:endParaRPr lang="en-GB"/>
        </a:p>
      </dgm:t>
    </dgm:pt>
    <dgm:pt modelId="{E1C30F0C-4970-4CDE-959D-A5A869079DD4}">
      <dgm:prSet phldrT="[Text]" custT="1"/>
      <dgm:spPr>
        <a:solidFill>
          <a:srgbClr val="00B0F0"/>
        </a:solidFill>
        <a:ln>
          <a:noFill/>
        </a:ln>
        <a:effectLst/>
      </dgm:spPr>
      <dgm:t>
        <a:bodyPr/>
        <a:lstStyle/>
        <a:p>
          <a:r>
            <a:rPr lang="en-GB" sz="2400" dirty="0" smtClean="0"/>
            <a:t>TO Entry Charges</a:t>
          </a:r>
          <a:endParaRPr lang="en-GB" sz="2400" dirty="0"/>
        </a:p>
      </dgm:t>
    </dgm:pt>
    <dgm:pt modelId="{77FB8891-842B-426B-8220-0F0B5C746F6C}" type="parTrans" cxnId="{6A3E9385-EA9F-430F-80CE-80BB054BA95D}">
      <dgm:prSet/>
      <dgm:spPr/>
      <dgm:t>
        <a:bodyPr/>
        <a:lstStyle/>
        <a:p>
          <a:endParaRPr lang="en-GB"/>
        </a:p>
      </dgm:t>
    </dgm:pt>
    <dgm:pt modelId="{1CD1520D-C3F5-4D48-8650-CBB479294048}" type="sibTrans" cxnId="{6A3E9385-EA9F-430F-80CE-80BB054BA95D}">
      <dgm:prSet/>
      <dgm:spPr/>
      <dgm:t>
        <a:bodyPr/>
        <a:lstStyle/>
        <a:p>
          <a:endParaRPr lang="en-GB"/>
        </a:p>
      </dgm:t>
    </dgm:pt>
    <dgm:pt modelId="{4C7166F2-B925-4662-B23F-007A04BE67D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400" dirty="0" smtClean="0"/>
            <a:t>TO Exit Charges</a:t>
          </a:r>
          <a:endParaRPr lang="en-GB" sz="2400" dirty="0"/>
        </a:p>
      </dgm:t>
    </dgm:pt>
    <dgm:pt modelId="{588A3ECD-5181-412F-A089-CBB1DE2F795D}" type="parTrans" cxnId="{CD1DF716-9B92-457E-A90B-3BD1D67BEBC7}">
      <dgm:prSet/>
      <dgm:spPr/>
      <dgm:t>
        <a:bodyPr/>
        <a:lstStyle/>
        <a:p>
          <a:endParaRPr lang="en-GB"/>
        </a:p>
      </dgm:t>
    </dgm:pt>
    <dgm:pt modelId="{F7160EC0-8BF2-42B8-9174-25D002A71775}" type="sibTrans" cxnId="{CD1DF716-9B92-457E-A90B-3BD1D67BEBC7}">
      <dgm:prSet/>
      <dgm:spPr/>
      <dgm:t>
        <a:bodyPr/>
        <a:lstStyle/>
        <a:p>
          <a:endParaRPr lang="en-GB"/>
        </a:p>
      </dgm:t>
    </dgm:pt>
    <dgm:pt modelId="{CD8E2215-86A5-467F-8506-58E01C4A5B4A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System Operator (SO)</a:t>
          </a:r>
          <a:endParaRPr lang="en-GB" dirty="0"/>
        </a:p>
      </dgm:t>
    </dgm:pt>
    <dgm:pt modelId="{9DE1AE86-0B87-4450-8023-A8995964BE70}" type="parTrans" cxnId="{D75FED48-B92C-4FFE-ADC9-5C67FF43EE46}">
      <dgm:prSet/>
      <dgm:spPr/>
      <dgm:t>
        <a:bodyPr/>
        <a:lstStyle/>
        <a:p>
          <a:endParaRPr lang="en-GB"/>
        </a:p>
      </dgm:t>
    </dgm:pt>
    <dgm:pt modelId="{E90B4D3C-314C-4B6E-AC9A-7FDF04055587}" type="sibTrans" cxnId="{D75FED48-B92C-4FFE-ADC9-5C67FF43EE46}">
      <dgm:prSet/>
      <dgm:spPr/>
      <dgm:t>
        <a:bodyPr/>
        <a:lstStyle/>
        <a:p>
          <a:endParaRPr lang="en-GB"/>
        </a:p>
      </dgm:t>
    </dgm:pt>
    <dgm:pt modelId="{9C15796D-F6B6-4B61-BFBF-7CC74821CAC0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600" dirty="0" smtClean="0"/>
            <a:t>SO Entry </a:t>
          </a:r>
          <a:r>
            <a:rPr lang="en-GB" sz="1600" dirty="0" err="1" smtClean="0"/>
            <a:t>Comm</a:t>
          </a:r>
          <a:r>
            <a:rPr lang="en-GB" sz="1600" dirty="0" smtClean="0"/>
            <a:t> </a:t>
          </a:r>
          <a:r>
            <a:rPr lang="en-GB" sz="1600" dirty="0" smtClean="0"/>
            <a:t>Charges*</a:t>
          </a:r>
          <a:endParaRPr lang="en-GB" sz="1600" dirty="0"/>
        </a:p>
      </dgm:t>
    </dgm:pt>
    <dgm:pt modelId="{1DCA13CF-D1E2-4705-93E8-8E01F5FE35F8}" type="parTrans" cxnId="{54307550-79FF-4B50-BD14-1F75EF014961}">
      <dgm:prSet/>
      <dgm:spPr/>
      <dgm:t>
        <a:bodyPr/>
        <a:lstStyle/>
        <a:p>
          <a:endParaRPr lang="en-GB"/>
        </a:p>
      </dgm:t>
    </dgm:pt>
    <dgm:pt modelId="{03AED05C-F85F-4DEE-8598-9F488917BF30}" type="sibTrans" cxnId="{54307550-79FF-4B50-BD14-1F75EF014961}">
      <dgm:prSet/>
      <dgm:spPr/>
      <dgm:t>
        <a:bodyPr/>
        <a:lstStyle/>
        <a:p>
          <a:endParaRPr lang="en-GB"/>
        </a:p>
      </dgm:t>
    </dgm:pt>
    <dgm:pt modelId="{D85CBB43-7057-467D-AF50-40266FF5CD7D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600" dirty="0" smtClean="0"/>
            <a:t>SO Exit </a:t>
          </a:r>
          <a:r>
            <a:rPr lang="en-GB" sz="1600" dirty="0" err="1" smtClean="0"/>
            <a:t>Comm</a:t>
          </a:r>
          <a:r>
            <a:rPr lang="en-GB" sz="1600" dirty="0" smtClean="0"/>
            <a:t> </a:t>
          </a:r>
          <a:r>
            <a:rPr lang="en-GB" sz="1600" dirty="0" smtClean="0"/>
            <a:t>Charges*</a:t>
          </a:r>
          <a:endParaRPr lang="en-GB" sz="1600" dirty="0"/>
        </a:p>
      </dgm:t>
    </dgm:pt>
    <dgm:pt modelId="{05C03406-B0A3-4AA1-98CE-E6A5F18BFD80}" type="parTrans" cxnId="{77CDB50B-6F67-47CC-86C2-7695587642E2}">
      <dgm:prSet/>
      <dgm:spPr/>
      <dgm:t>
        <a:bodyPr/>
        <a:lstStyle/>
        <a:p>
          <a:endParaRPr lang="en-GB"/>
        </a:p>
      </dgm:t>
    </dgm:pt>
    <dgm:pt modelId="{DC67D0F8-AE14-417C-A76C-08EE1B2397DD}" type="sibTrans" cxnId="{77CDB50B-6F67-47CC-86C2-7695587642E2}">
      <dgm:prSet/>
      <dgm:spPr/>
      <dgm:t>
        <a:bodyPr/>
        <a:lstStyle/>
        <a:p>
          <a:endParaRPr lang="en-GB"/>
        </a:p>
      </dgm:t>
    </dgm:pt>
    <dgm:pt modelId="{6CB77544-5A56-4CD7-A97C-EF118EBB60C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sz="1600" dirty="0" smtClean="0"/>
            <a:t>TO Entry Capacity Charges</a:t>
          </a:r>
          <a:endParaRPr lang="en-GB" sz="1600" dirty="0"/>
        </a:p>
      </dgm:t>
    </dgm:pt>
    <dgm:pt modelId="{A82EE85E-A77F-418B-93B7-0638EACF4C75}" type="parTrans" cxnId="{57AA5F69-40CF-4B31-9F58-5F43931F493D}">
      <dgm:prSet/>
      <dgm:spPr/>
      <dgm:t>
        <a:bodyPr/>
        <a:lstStyle/>
        <a:p>
          <a:endParaRPr lang="en-GB"/>
        </a:p>
      </dgm:t>
    </dgm:pt>
    <dgm:pt modelId="{0BD8D121-4A58-4296-993C-84ECDEE84956}" type="sibTrans" cxnId="{57AA5F69-40CF-4B31-9F58-5F43931F493D}">
      <dgm:prSet/>
      <dgm:spPr/>
      <dgm:t>
        <a:bodyPr/>
        <a:lstStyle/>
        <a:p>
          <a:endParaRPr lang="en-GB"/>
        </a:p>
      </dgm:t>
    </dgm:pt>
    <dgm:pt modelId="{38AEBA48-DF43-4354-A78B-4983C3381EDF}">
      <dgm:prSet phldrT="[Text]" custT="1"/>
      <dgm:spPr/>
      <dgm:t>
        <a:bodyPr/>
        <a:lstStyle/>
        <a:p>
          <a:r>
            <a:rPr lang="en-GB" sz="1600" dirty="0" smtClean="0"/>
            <a:t>TO Entry </a:t>
          </a:r>
          <a:r>
            <a:rPr lang="en-GB" sz="1600" dirty="0" err="1" smtClean="0"/>
            <a:t>Comm</a:t>
          </a:r>
          <a:r>
            <a:rPr lang="en-GB" sz="1600" dirty="0" smtClean="0"/>
            <a:t> </a:t>
          </a:r>
          <a:r>
            <a:rPr lang="en-GB" sz="1600" dirty="0" smtClean="0"/>
            <a:t>Charges*</a:t>
          </a:r>
          <a:endParaRPr lang="en-GB" sz="1600" dirty="0"/>
        </a:p>
      </dgm:t>
    </dgm:pt>
    <dgm:pt modelId="{8675B44D-43B1-400B-BFC0-AA9303FD98BB}" type="parTrans" cxnId="{C6DEBD98-1AF8-49B3-8AF5-11D20CACCE01}">
      <dgm:prSet/>
      <dgm:spPr/>
      <dgm:t>
        <a:bodyPr/>
        <a:lstStyle/>
        <a:p>
          <a:endParaRPr lang="en-GB"/>
        </a:p>
      </dgm:t>
    </dgm:pt>
    <dgm:pt modelId="{B7F99538-3354-46FD-A9BD-143D0137978E}" type="sibTrans" cxnId="{C6DEBD98-1AF8-49B3-8AF5-11D20CACCE01}">
      <dgm:prSet/>
      <dgm:spPr/>
      <dgm:t>
        <a:bodyPr/>
        <a:lstStyle/>
        <a:p>
          <a:endParaRPr lang="en-GB"/>
        </a:p>
      </dgm:t>
    </dgm:pt>
    <dgm:pt modelId="{476FB990-A171-4FD1-8CF3-AF6CA9A35088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sz="1600" dirty="0" smtClean="0"/>
            <a:t>TO Exit Capacity Charges</a:t>
          </a:r>
          <a:endParaRPr lang="en-GB" sz="1600" dirty="0"/>
        </a:p>
      </dgm:t>
    </dgm:pt>
    <dgm:pt modelId="{7F4D0161-0AD6-4255-B2A1-7AE24BDFFEE4}" type="parTrans" cxnId="{83129DC8-64D0-4A7D-B12F-5A0EB4E8579D}">
      <dgm:prSet/>
      <dgm:spPr/>
      <dgm:t>
        <a:bodyPr/>
        <a:lstStyle/>
        <a:p>
          <a:endParaRPr lang="en-GB"/>
        </a:p>
      </dgm:t>
    </dgm:pt>
    <dgm:pt modelId="{884E947F-ACE4-4868-88B1-209A8990E495}" type="sibTrans" cxnId="{83129DC8-64D0-4A7D-B12F-5A0EB4E8579D}">
      <dgm:prSet/>
      <dgm:spPr/>
      <dgm:t>
        <a:bodyPr/>
        <a:lstStyle/>
        <a:p>
          <a:endParaRPr lang="en-GB"/>
        </a:p>
      </dgm:t>
    </dgm:pt>
    <dgm:pt modelId="{FD1FDA16-E7AC-4747-A83C-849124A3251D}">
      <dgm:prSet phldrT="[Text]" custT="1"/>
      <dgm:spPr/>
      <dgm:t>
        <a:bodyPr/>
        <a:lstStyle/>
        <a:p>
          <a:r>
            <a:rPr lang="en-GB" sz="1600" dirty="0" smtClean="0"/>
            <a:t>TO Exit </a:t>
          </a:r>
          <a:r>
            <a:rPr lang="en-GB" sz="1600" dirty="0" err="1" smtClean="0"/>
            <a:t>Comm</a:t>
          </a:r>
          <a:r>
            <a:rPr lang="en-GB" sz="1600" dirty="0" smtClean="0"/>
            <a:t> </a:t>
          </a:r>
          <a:r>
            <a:rPr lang="en-GB" sz="1600" dirty="0" smtClean="0"/>
            <a:t>Charges*</a:t>
          </a:r>
          <a:endParaRPr lang="en-GB" sz="1600" dirty="0"/>
        </a:p>
      </dgm:t>
    </dgm:pt>
    <dgm:pt modelId="{5A5B4943-D067-4022-996D-8C065DA2C6CA}" type="parTrans" cxnId="{BB1BE48D-8415-4A8F-B485-A12163FA6CD2}">
      <dgm:prSet/>
      <dgm:spPr/>
      <dgm:t>
        <a:bodyPr/>
        <a:lstStyle/>
        <a:p>
          <a:endParaRPr lang="en-GB"/>
        </a:p>
      </dgm:t>
    </dgm:pt>
    <dgm:pt modelId="{B3BAC1F1-9788-45E2-8752-93EA98A8A4D4}" type="sibTrans" cxnId="{BB1BE48D-8415-4A8F-B485-A12163FA6CD2}">
      <dgm:prSet/>
      <dgm:spPr/>
      <dgm:t>
        <a:bodyPr/>
        <a:lstStyle/>
        <a:p>
          <a:endParaRPr lang="en-GB"/>
        </a:p>
      </dgm:t>
    </dgm:pt>
    <dgm:pt modelId="{123EBA92-FE01-4F8D-AF1D-9A075E4DD92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Other Charges</a:t>
          </a:r>
          <a:endParaRPr lang="en-GB" dirty="0"/>
        </a:p>
      </dgm:t>
    </dgm:pt>
    <dgm:pt modelId="{3DF88B3F-A058-4841-B529-076B8433DA56}" type="parTrans" cxnId="{86BE02EE-CC10-42C0-9144-1F87A0567D95}">
      <dgm:prSet/>
      <dgm:spPr/>
      <dgm:t>
        <a:bodyPr/>
        <a:lstStyle/>
        <a:p>
          <a:endParaRPr lang="en-GB"/>
        </a:p>
      </dgm:t>
    </dgm:pt>
    <dgm:pt modelId="{0CD5074C-F73F-4AA1-8A33-384E30EF2BF9}" type="sibTrans" cxnId="{86BE02EE-CC10-42C0-9144-1F87A0567D95}">
      <dgm:prSet/>
      <dgm:spPr/>
      <dgm:t>
        <a:bodyPr/>
        <a:lstStyle/>
        <a:p>
          <a:endParaRPr lang="en-GB"/>
        </a:p>
      </dgm:t>
    </dgm:pt>
    <dgm:pt modelId="{A38ED8D6-7A51-46AF-8F00-254C0ED0415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sz="1600" dirty="0" smtClean="0"/>
            <a:t>DN Pensions / Metering</a:t>
          </a:r>
          <a:endParaRPr lang="en-GB" sz="1600" dirty="0"/>
        </a:p>
      </dgm:t>
    </dgm:pt>
    <dgm:pt modelId="{C30AF054-85DB-40E9-B840-20336BC4368F}" type="parTrans" cxnId="{3C51A8AA-54B1-4534-A81A-6E52F84E208A}">
      <dgm:prSet/>
      <dgm:spPr/>
      <dgm:t>
        <a:bodyPr/>
        <a:lstStyle/>
        <a:p>
          <a:endParaRPr lang="en-GB"/>
        </a:p>
      </dgm:t>
    </dgm:pt>
    <dgm:pt modelId="{205F288D-9C4E-450E-B6F7-46BBF4F6A784}" type="sibTrans" cxnId="{3C51A8AA-54B1-4534-A81A-6E52F84E208A}">
      <dgm:prSet/>
      <dgm:spPr/>
      <dgm:t>
        <a:bodyPr/>
        <a:lstStyle/>
        <a:p>
          <a:endParaRPr lang="en-GB"/>
        </a:p>
      </dgm:t>
    </dgm:pt>
    <dgm:pt modelId="{98A7CD00-58AF-46C5-85D8-1D61F75D7C22}">
      <dgm:prSet phldrT="[Text]"/>
      <dgm:spPr>
        <a:solidFill>
          <a:srgbClr val="CBA9E5"/>
        </a:solidFill>
      </dgm:spPr>
      <dgm:t>
        <a:bodyPr/>
        <a:lstStyle/>
        <a:p>
          <a:r>
            <a:rPr lang="en-GB" dirty="0" smtClean="0"/>
            <a:t>Other Charges</a:t>
          </a:r>
          <a:endParaRPr lang="en-GB" dirty="0"/>
        </a:p>
      </dgm:t>
    </dgm:pt>
    <dgm:pt modelId="{E9734647-FFA5-4419-9EBB-493A1A86E571}" type="parTrans" cxnId="{4D021F27-44EF-4E7F-ADC8-C100AE64E179}">
      <dgm:prSet/>
      <dgm:spPr/>
      <dgm:t>
        <a:bodyPr/>
        <a:lstStyle/>
        <a:p>
          <a:endParaRPr lang="en-GB"/>
        </a:p>
      </dgm:t>
    </dgm:pt>
    <dgm:pt modelId="{00DB5A0F-12EC-483B-BCCB-61A1A78CC5D2}" type="sibTrans" cxnId="{4D021F27-44EF-4E7F-ADC8-C100AE64E179}">
      <dgm:prSet/>
      <dgm:spPr/>
      <dgm:t>
        <a:bodyPr/>
        <a:lstStyle/>
        <a:p>
          <a:endParaRPr lang="en-GB"/>
        </a:p>
      </dgm:t>
    </dgm:pt>
    <dgm:pt modelId="{9460F99F-F87B-454E-B5D3-7964BB053708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2400" dirty="0" smtClean="0"/>
            <a:t>SO Commodity Charges</a:t>
          </a:r>
          <a:endParaRPr lang="en-GB" sz="2400" dirty="0"/>
        </a:p>
      </dgm:t>
    </dgm:pt>
    <dgm:pt modelId="{71B9B859-6708-4E2B-B213-E4A0C898FBC3}" type="parTrans" cxnId="{6C5BFC6F-D2DF-4360-86CE-0EA40486A50D}">
      <dgm:prSet/>
      <dgm:spPr/>
      <dgm:t>
        <a:bodyPr/>
        <a:lstStyle/>
        <a:p>
          <a:endParaRPr lang="en-GB"/>
        </a:p>
      </dgm:t>
    </dgm:pt>
    <dgm:pt modelId="{2B3BF175-EF0B-4C8B-B9E0-50522318DD74}" type="sibTrans" cxnId="{6C5BFC6F-D2DF-4360-86CE-0EA40486A50D}">
      <dgm:prSet/>
      <dgm:spPr/>
      <dgm:t>
        <a:bodyPr/>
        <a:lstStyle/>
        <a:p>
          <a:endParaRPr lang="en-GB"/>
        </a:p>
      </dgm:t>
    </dgm:pt>
    <dgm:pt modelId="{CD72ED2C-1971-4564-AEA3-CE1027EE5C8A}">
      <dgm:prSet phldrT="[Text]" custT="1"/>
      <dgm:spPr>
        <a:solidFill>
          <a:srgbClr val="CBA9E5"/>
        </a:solidFill>
      </dgm:spPr>
      <dgm:t>
        <a:bodyPr/>
        <a:lstStyle/>
        <a:p>
          <a:r>
            <a:rPr lang="en-GB" sz="1400" dirty="0" smtClean="0"/>
            <a:t>St. Fergus Compression / </a:t>
          </a:r>
          <a:r>
            <a:rPr lang="en-GB" sz="1400" dirty="0" err="1" smtClean="0"/>
            <a:t>Shorthaul</a:t>
          </a:r>
          <a:r>
            <a:rPr lang="en-GB" sz="1400" dirty="0" smtClean="0"/>
            <a:t> / Legacy Capacity</a:t>
          </a:r>
          <a:endParaRPr lang="en-GB" sz="1400" dirty="0"/>
        </a:p>
      </dgm:t>
    </dgm:pt>
    <dgm:pt modelId="{3F3FCD2E-F5D6-45CF-84C0-7DE5CB10E602}" type="parTrans" cxnId="{3DC9301F-4A90-4FFE-A888-ACE7A6EE7CE9}">
      <dgm:prSet/>
      <dgm:spPr/>
      <dgm:t>
        <a:bodyPr/>
        <a:lstStyle/>
        <a:p>
          <a:endParaRPr lang="en-GB"/>
        </a:p>
      </dgm:t>
    </dgm:pt>
    <dgm:pt modelId="{6F81A93C-2E18-49D5-8E42-F9CCBA128488}" type="sibTrans" cxnId="{3DC9301F-4A90-4FFE-A888-ACE7A6EE7CE9}">
      <dgm:prSet/>
      <dgm:spPr/>
      <dgm:t>
        <a:bodyPr/>
        <a:lstStyle/>
        <a:p>
          <a:endParaRPr lang="en-GB"/>
        </a:p>
      </dgm:t>
    </dgm:pt>
    <dgm:pt modelId="{D4B552BE-BEBB-4BBF-AD0D-F700E2BFA7EF}" type="pres">
      <dgm:prSet presAssocID="{122ABB9E-C715-4838-9999-437E831E532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144338B-41B0-40B4-8EF9-1E7B8A06579B}" type="pres">
      <dgm:prSet presAssocID="{D43E83F8-4F99-4C57-9536-ADB8EB92582B}" presName="vertOne" presStyleCnt="0"/>
      <dgm:spPr/>
    </dgm:pt>
    <dgm:pt modelId="{37F502CB-27DB-4559-92E7-8188FD69230E}" type="pres">
      <dgm:prSet presAssocID="{D43E83F8-4F99-4C57-9536-ADB8EB92582B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E5A9DC7-6D53-43C8-AB3A-D2663E1D0B93}" type="pres">
      <dgm:prSet presAssocID="{D43E83F8-4F99-4C57-9536-ADB8EB92582B}" presName="parTransOne" presStyleCnt="0"/>
      <dgm:spPr/>
    </dgm:pt>
    <dgm:pt modelId="{2F350FA2-AD83-43E9-A27F-FBCB5C48A8C3}" type="pres">
      <dgm:prSet presAssocID="{D43E83F8-4F99-4C57-9536-ADB8EB92582B}" presName="horzOne" presStyleCnt="0"/>
      <dgm:spPr/>
    </dgm:pt>
    <dgm:pt modelId="{E7707829-DEB5-478A-BEFD-341E7B08F3B3}" type="pres">
      <dgm:prSet presAssocID="{E1C30F0C-4970-4CDE-959D-A5A869079DD4}" presName="vertTwo" presStyleCnt="0"/>
      <dgm:spPr/>
    </dgm:pt>
    <dgm:pt modelId="{494BAE97-4384-49C3-8314-BA7218CC0D7D}" type="pres">
      <dgm:prSet presAssocID="{E1C30F0C-4970-4CDE-959D-A5A869079DD4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2B2F8C5-84E6-4A3A-A289-5CC33604BE81}" type="pres">
      <dgm:prSet presAssocID="{E1C30F0C-4970-4CDE-959D-A5A869079DD4}" presName="parTransTwo" presStyleCnt="0"/>
      <dgm:spPr/>
    </dgm:pt>
    <dgm:pt modelId="{92E10F1B-A615-43C5-9110-5ECB378605B1}" type="pres">
      <dgm:prSet presAssocID="{E1C30F0C-4970-4CDE-959D-A5A869079DD4}" presName="horzTwo" presStyleCnt="0"/>
      <dgm:spPr/>
    </dgm:pt>
    <dgm:pt modelId="{4EACCA72-1668-4818-A804-38B7BAC0C8AE}" type="pres">
      <dgm:prSet presAssocID="{6CB77544-5A56-4CD7-A97C-EF118EBB60C5}" presName="vertThree" presStyleCnt="0"/>
      <dgm:spPr/>
    </dgm:pt>
    <dgm:pt modelId="{773AC904-DB4B-4157-B007-73ACFFF2A600}" type="pres">
      <dgm:prSet presAssocID="{6CB77544-5A56-4CD7-A97C-EF118EBB60C5}" presName="txThre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D7D46F-88B9-4A32-9F02-7917F2BB6A09}" type="pres">
      <dgm:prSet presAssocID="{6CB77544-5A56-4CD7-A97C-EF118EBB60C5}" presName="horzThree" presStyleCnt="0"/>
      <dgm:spPr/>
    </dgm:pt>
    <dgm:pt modelId="{0D685D46-BCEC-4017-8C47-15003FB7D07E}" type="pres">
      <dgm:prSet presAssocID="{0BD8D121-4A58-4296-993C-84ECDEE84956}" presName="sibSpaceThree" presStyleCnt="0"/>
      <dgm:spPr/>
    </dgm:pt>
    <dgm:pt modelId="{363CDECB-450D-42B2-907A-D33DB7437027}" type="pres">
      <dgm:prSet presAssocID="{38AEBA48-DF43-4354-A78B-4983C3381EDF}" presName="vertThree" presStyleCnt="0"/>
      <dgm:spPr/>
    </dgm:pt>
    <dgm:pt modelId="{292C58BA-05DE-408C-B146-DD318E7D7270}" type="pres">
      <dgm:prSet presAssocID="{38AEBA48-DF43-4354-A78B-4983C3381EDF}" presName="txThre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B1623A0-50A2-4303-9FC8-33BB7DA2ACFF}" type="pres">
      <dgm:prSet presAssocID="{38AEBA48-DF43-4354-A78B-4983C3381EDF}" presName="horzThree" presStyleCnt="0"/>
      <dgm:spPr/>
    </dgm:pt>
    <dgm:pt modelId="{EDC4E4DC-1269-4012-B134-1500097DBA4C}" type="pres">
      <dgm:prSet presAssocID="{1CD1520D-C3F5-4D48-8650-CBB479294048}" presName="sibSpaceTwo" presStyleCnt="0"/>
      <dgm:spPr/>
    </dgm:pt>
    <dgm:pt modelId="{4E05DFCB-6B30-45AF-88DC-6AE8E685F5DE}" type="pres">
      <dgm:prSet presAssocID="{4C7166F2-B925-4662-B23F-007A04BE67D8}" presName="vertTwo" presStyleCnt="0"/>
      <dgm:spPr/>
    </dgm:pt>
    <dgm:pt modelId="{82F4AEF9-A6DA-4DB3-BEBB-317FC6AF0090}" type="pres">
      <dgm:prSet presAssocID="{4C7166F2-B925-4662-B23F-007A04BE67D8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A307791-A86C-466B-8C6E-4D0FE407DB5B}" type="pres">
      <dgm:prSet presAssocID="{4C7166F2-B925-4662-B23F-007A04BE67D8}" presName="parTransTwo" presStyleCnt="0"/>
      <dgm:spPr/>
    </dgm:pt>
    <dgm:pt modelId="{D3500193-AF18-4460-935E-DE36B47A415B}" type="pres">
      <dgm:prSet presAssocID="{4C7166F2-B925-4662-B23F-007A04BE67D8}" presName="horzTwo" presStyleCnt="0"/>
      <dgm:spPr/>
    </dgm:pt>
    <dgm:pt modelId="{669BF3E0-E576-4924-9ACE-F2114AC98C94}" type="pres">
      <dgm:prSet presAssocID="{476FB990-A171-4FD1-8CF3-AF6CA9A35088}" presName="vertThree" presStyleCnt="0"/>
      <dgm:spPr/>
    </dgm:pt>
    <dgm:pt modelId="{60A0EE0F-3C4E-456C-8E46-705DAC77E1C0}" type="pres">
      <dgm:prSet presAssocID="{476FB990-A171-4FD1-8CF3-AF6CA9A35088}" presName="txThre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BB5E7AD-DFAF-41C3-B20D-A697B07BBF00}" type="pres">
      <dgm:prSet presAssocID="{476FB990-A171-4FD1-8CF3-AF6CA9A35088}" presName="horzThree" presStyleCnt="0"/>
      <dgm:spPr/>
    </dgm:pt>
    <dgm:pt modelId="{E9CFC9B2-8711-4589-9969-28C97A14FE95}" type="pres">
      <dgm:prSet presAssocID="{884E947F-ACE4-4868-88B1-209A8990E495}" presName="sibSpaceThree" presStyleCnt="0"/>
      <dgm:spPr/>
    </dgm:pt>
    <dgm:pt modelId="{410766D7-CD16-489E-BAE6-202994B1D85D}" type="pres">
      <dgm:prSet presAssocID="{FD1FDA16-E7AC-4747-A83C-849124A3251D}" presName="vertThree" presStyleCnt="0"/>
      <dgm:spPr/>
    </dgm:pt>
    <dgm:pt modelId="{5139C555-AC7F-46E8-BA72-67174C5784E8}" type="pres">
      <dgm:prSet presAssocID="{FD1FDA16-E7AC-4747-A83C-849124A3251D}" presName="txThre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623938B-D9C6-4A86-9055-EBBA70AF66C9}" type="pres">
      <dgm:prSet presAssocID="{FD1FDA16-E7AC-4747-A83C-849124A3251D}" presName="horzThree" presStyleCnt="0"/>
      <dgm:spPr/>
    </dgm:pt>
    <dgm:pt modelId="{C94A46BA-1457-45E6-8B4C-1D6886258648}" type="pres">
      <dgm:prSet presAssocID="{F7160EC0-8BF2-42B8-9174-25D002A71775}" presName="sibSpaceTwo" presStyleCnt="0"/>
      <dgm:spPr/>
    </dgm:pt>
    <dgm:pt modelId="{EA17B44A-E16B-4FA5-B635-B2BA7E40DC88}" type="pres">
      <dgm:prSet presAssocID="{123EBA92-FE01-4F8D-AF1D-9A075E4DD92A}" presName="vertTwo" presStyleCnt="0"/>
      <dgm:spPr/>
    </dgm:pt>
    <dgm:pt modelId="{C61676D0-51C9-4DAA-91A0-3B8069ABF841}" type="pres">
      <dgm:prSet presAssocID="{123EBA92-FE01-4F8D-AF1D-9A075E4DD92A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F07EAD7-A0AE-421F-B592-A6E732605157}" type="pres">
      <dgm:prSet presAssocID="{123EBA92-FE01-4F8D-AF1D-9A075E4DD92A}" presName="parTransTwo" presStyleCnt="0"/>
      <dgm:spPr/>
    </dgm:pt>
    <dgm:pt modelId="{3316B8BB-2228-48FB-AEA4-7A03F6A3552D}" type="pres">
      <dgm:prSet presAssocID="{123EBA92-FE01-4F8D-AF1D-9A075E4DD92A}" presName="horzTwo" presStyleCnt="0"/>
      <dgm:spPr/>
    </dgm:pt>
    <dgm:pt modelId="{94816894-B0F5-4FD0-BA50-A69760D9858A}" type="pres">
      <dgm:prSet presAssocID="{A38ED8D6-7A51-46AF-8F00-254C0ED04157}" presName="vertThree" presStyleCnt="0"/>
      <dgm:spPr/>
    </dgm:pt>
    <dgm:pt modelId="{EE1C577B-D7DE-4B6F-A6D6-2DDEC491801D}" type="pres">
      <dgm:prSet presAssocID="{A38ED8D6-7A51-46AF-8F00-254C0ED04157}" presName="txThre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DBDF364-E430-4B78-B694-AE98E3755EDB}" type="pres">
      <dgm:prSet presAssocID="{A38ED8D6-7A51-46AF-8F00-254C0ED04157}" presName="horzThree" presStyleCnt="0"/>
      <dgm:spPr/>
    </dgm:pt>
    <dgm:pt modelId="{9AA44A6C-7171-4D25-8C76-DA7F95E54CA3}" type="pres">
      <dgm:prSet presAssocID="{95283C84-4D35-4F4D-A1A2-B263575F8D84}" presName="sibSpaceOne" presStyleCnt="0"/>
      <dgm:spPr/>
    </dgm:pt>
    <dgm:pt modelId="{AA63C174-E4EC-420F-A106-5B617EB0554E}" type="pres">
      <dgm:prSet presAssocID="{CD8E2215-86A5-467F-8506-58E01C4A5B4A}" presName="vertOne" presStyleCnt="0"/>
      <dgm:spPr/>
    </dgm:pt>
    <dgm:pt modelId="{17DD73A4-8098-430F-A3A3-D9C2E6F6BD10}" type="pres">
      <dgm:prSet presAssocID="{CD8E2215-86A5-467F-8506-58E01C4A5B4A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CB31532-4ACB-4F48-9095-0D67F60137A5}" type="pres">
      <dgm:prSet presAssocID="{CD8E2215-86A5-467F-8506-58E01C4A5B4A}" presName="parTransOne" presStyleCnt="0"/>
      <dgm:spPr/>
    </dgm:pt>
    <dgm:pt modelId="{9F94A346-B947-4930-A955-FE88BF9153FD}" type="pres">
      <dgm:prSet presAssocID="{CD8E2215-86A5-467F-8506-58E01C4A5B4A}" presName="horzOne" presStyleCnt="0"/>
      <dgm:spPr/>
    </dgm:pt>
    <dgm:pt modelId="{9AC7E0CC-3293-4D0A-9840-82675140B4BD}" type="pres">
      <dgm:prSet presAssocID="{9460F99F-F87B-454E-B5D3-7964BB053708}" presName="vertTwo" presStyleCnt="0"/>
      <dgm:spPr/>
    </dgm:pt>
    <dgm:pt modelId="{963EAE29-E5FE-411B-8957-9A64C0499AA7}" type="pres">
      <dgm:prSet presAssocID="{9460F99F-F87B-454E-B5D3-7964BB053708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A917432-7D05-4C24-9D7F-B4CD48902844}" type="pres">
      <dgm:prSet presAssocID="{9460F99F-F87B-454E-B5D3-7964BB053708}" presName="parTransTwo" presStyleCnt="0"/>
      <dgm:spPr/>
    </dgm:pt>
    <dgm:pt modelId="{A98F2CAC-385A-4F73-B229-3A0D1CF235B2}" type="pres">
      <dgm:prSet presAssocID="{9460F99F-F87B-454E-B5D3-7964BB053708}" presName="horzTwo" presStyleCnt="0"/>
      <dgm:spPr/>
    </dgm:pt>
    <dgm:pt modelId="{5FA6C5FA-737F-4C52-B915-F10721561670}" type="pres">
      <dgm:prSet presAssocID="{9C15796D-F6B6-4B61-BFBF-7CC74821CAC0}" presName="vertThree" presStyleCnt="0"/>
      <dgm:spPr/>
    </dgm:pt>
    <dgm:pt modelId="{E2A4C4A4-388A-4A25-B110-D74EA510B5F2}" type="pres">
      <dgm:prSet presAssocID="{9C15796D-F6B6-4B61-BFBF-7CC74821CAC0}" presName="txThre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EB5490A-E099-42C1-BAE5-3742DEE5B7B2}" type="pres">
      <dgm:prSet presAssocID="{9C15796D-F6B6-4B61-BFBF-7CC74821CAC0}" presName="horzThree" presStyleCnt="0"/>
      <dgm:spPr/>
    </dgm:pt>
    <dgm:pt modelId="{E57CE0B3-0482-473B-9A7B-C18FA5E09764}" type="pres">
      <dgm:prSet presAssocID="{03AED05C-F85F-4DEE-8598-9F488917BF30}" presName="sibSpaceThree" presStyleCnt="0"/>
      <dgm:spPr/>
    </dgm:pt>
    <dgm:pt modelId="{C9A33730-90D4-46DD-BF96-1AC5D36057D6}" type="pres">
      <dgm:prSet presAssocID="{D85CBB43-7057-467D-AF50-40266FF5CD7D}" presName="vertThree" presStyleCnt="0"/>
      <dgm:spPr/>
    </dgm:pt>
    <dgm:pt modelId="{D7A33857-8F78-4644-B273-A2623013CCE2}" type="pres">
      <dgm:prSet presAssocID="{D85CBB43-7057-467D-AF50-40266FF5CD7D}" presName="txThre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8BFDDB6-C508-49EA-9421-1BAB24EF607E}" type="pres">
      <dgm:prSet presAssocID="{D85CBB43-7057-467D-AF50-40266FF5CD7D}" presName="horzThree" presStyleCnt="0"/>
      <dgm:spPr/>
    </dgm:pt>
    <dgm:pt modelId="{407A6502-48C3-486F-B319-ED9609016390}" type="pres">
      <dgm:prSet presAssocID="{2B3BF175-EF0B-4C8B-B9E0-50522318DD74}" presName="sibSpaceTwo" presStyleCnt="0"/>
      <dgm:spPr/>
    </dgm:pt>
    <dgm:pt modelId="{A7C1B1D0-B7E2-4771-BF2C-35B8AD0F51DC}" type="pres">
      <dgm:prSet presAssocID="{98A7CD00-58AF-46C5-85D8-1D61F75D7C22}" presName="vertTwo" presStyleCnt="0"/>
      <dgm:spPr/>
    </dgm:pt>
    <dgm:pt modelId="{CD938EFA-00C0-45BD-8F23-6ABD23CB4DD6}" type="pres">
      <dgm:prSet presAssocID="{98A7CD00-58AF-46C5-85D8-1D61F75D7C22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7D85FDE-78F3-482B-A2A4-8BEDE0043F4D}" type="pres">
      <dgm:prSet presAssocID="{98A7CD00-58AF-46C5-85D8-1D61F75D7C22}" presName="parTransTwo" presStyleCnt="0"/>
      <dgm:spPr/>
    </dgm:pt>
    <dgm:pt modelId="{F0F6E133-C478-4C72-B5A4-DD32126DA7B9}" type="pres">
      <dgm:prSet presAssocID="{98A7CD00-58AF-46C5-85D8-1D61F75D7C22}" presName="horzTwo" presStyleCnt="0"/>
      <dgm:spPr/>
    </dgm:pt>
    <dgm:pt modelId="{FB82877C-506B-4718-8472-626CC9308939}" type="pres">
      <dgm:prSet presAssocID="{CD72ED2C-1971-4564-AEA3-CE1027EE5C8A}" presName="vertThree" presStyleCnt="0"/>
      <dgm:spPr/>
    </dgm:pt>
    <dgm:pt modelId="{5FCEF315-1EBB-44D6-92D4-7F1D32DE9B75}" type="pres">
      <dgm:prSet presAssocID="{CD72ED2C-1971-4564-AEA3-CE1027EE5C8A}" presName="txThre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5F980BC-7BE5-40EC-8A4A-B1B7CAF70954}" type="pres">
      <dgm:prSet presAssocID="{CD72ED2C-1971-4564-AEA3-CE1027EE5C8A}" presName="horzThree" presStyleCnt="0"/>
      <dgm:spPr/>
    </dgm:pt>
  </dgm:ptLst>
  <dgm:cxnLst>
    <dgm:cxn modelId="{1E25BDE1-4714-4BA9-9C83-482CE9442FCB}" type="presOf" srcId="{122ABB9E-C715-4838-9999-437E831E5325}" destId="{D4B552BE-BEBB-4BBF-AD0D-F700E2BFA7EF}" srcOrd="0" destOrd="0" presId="urn:microsoft.com/office/officeart/2005/8/layout/hierarchy4"/>
    <dgm:cxn modelId="{5190DBE3-BF7A-4DE6-96FD-A4BE9CF7E03B}" type="presOf" srcId="{38AEBA48-DF43-4354-A78B-4983C3381EDF}" destId="{292C58BA-05DE-408C-B146-DD318E7D7270}" srcOrd="0" destOrd="0" presId="urn:microsoft.com/office/officeart/2005/8/layout/hierarchy4"/>
    <dgm:cxn modelId="{CD1DF716-9B92-457E-A90B-3BD1D67BEBC7}" srcId="{D43E83F8-4F99-4C57-9536-ADB8EB92582B}" destId="{4C7166F2-B925-4662-B23F-007A04BE67D8}" srcOrd="1" destOrd="0" parTransId="{588A3ECD-5181-412F-A089-CBB1DE2F795D}" sibTransId="{F7160EC0-8BF2-42B8-9174-25D002A71775}"/>
    <dgm:cxn modelId="{079CE35A-176C-489E-9CA7-1123A36B19AB}" type="presOf" srcId="{9460F99F-F87B-454E-B5D3-7964BB053708}" destId="{963EAE29-E5FE-411B-8957-9A64C0499AA7}" srcOrd="0" destOrd="0" presId="urn:microsoft.com/office/officeart/2005/8/layout/hierarchy4"/>
    <dgm:cxn modelId="{3DC9301F-4A90-4FFE-A888-ACE7A6EE7CE9}" srcId="{98A7CD00-58AF-46C5-85D8-1D61F75D7C22}" destId="{CD72ED2C-1971-4564-AEA3-CE1027EE5C8A}" srcOrd="0" destOrd="0" parTransId="{3F3FCD2E-F5D6-45CF-84C0-7DE5CB10E602}" sibTransId="{6F81A93C-2E18-49D5-8E42-F9CCBA128488}"/>
    <dgm:cxn modelId="{626C113E-01A5-4C1D-948F-FFDD5C9C22DD}" type="presOf" srcId="{CD8E2215-86A5-467F-8506-58E01C4A5B4A}" destId="{17DD73A4-8098-430F-A3A3-D9C2E6F6BD10}" srcOrd="0" destOrd="0" presId="urn:microsoft.com/office/officeart/2005/8/layout/hierarchy4"/>
    <dgm:cxn modelId="{EC4A0B39-C366-4817-ABF6-159F207E2139}" type="presOf" srcId="{4C7166F2-B925-4662-B23F-007A04BE67D8}" destId="{82F4AEF9-A6DA-4DB3-BEBB-317FC6AF0090}" srcOrd="0" destOrd="0" presId="urn:microsoft.com/office/officeart/2005/8/layout/hierarchy4"/>
    <dgm:cxn modelId="{61928FA2-03BD-4925-8923-BEDF038BECFD}" type="presOf" srcId="{98A7CD00-58AF-46C5-85D8-1D61F75D7C22}" destId="{CD938EFA-00C0-45BD-8F23-6ABD23CB4DD6}" srcOrd="0" destOrd="0" presId="urn:microsoft.com/office/officeart/2005/8/layout/hierarchy4"/>
    <dgm:cxn modelId="{8CBAE2A8-7CA9-46B8-A139-524E9F189B0B}" srcId="{122ABB9E-C715-4838-9999-437E831E5325}" destId="{D43E83F8-4F99-4C57-9536-ADB8EB92582B}" srcOrd="0" destOrd="0" parTransId="{AB905E95-C427-46EA-8101-DDC46C08A2BE}" sibTransId="{95283C84-4D35-4F4D-A1A2-B263575F8D84}"/>
    <dgm:cxn modelId="{BB1BE48D-8415-4A8F-B485-A12163FA6CD2}" srcId="{4C7166F2-B925-4662-B23F-007A04BE67D8}" destId="{FD1FDA16-E7AC-4747-A83C-849124A3251D}" srcOrd="1" destOrd="0" parTransId="{5A5B4943-D067-4022-996D-8C065DA2C6CA}" sibTransId="{B3BAC1F1-9788-45E2-8752-93EA98A8A4D4}"/>
    <dgm:cxn modelId="{D3250EDF-192B-475C-8F28-B98A866B3A8B}" type="presOf" srcId="{FD1FDA16-E7AC-4747-A83C-849124A3251D}" destId="{5139C555-AC7F-46E8-BA72-67174C5784E8}" srcOrd="0" destOrd="0" presId="urn:microsoft.com/office/officeart/2005/8/layout/hierarchy4"/>
    <dgm:cxn modelId="{2F970DF7-4B34-4E2F-8576-53DBC253EDC8}" type="presOf" srcId="{D85CBB43-7057-467D-AF50-40266FF5CD7D}" destId="{D7A33857-8F78-4644-B273-A2623013CCE2}" srcOrd="0" destOrd="0" presId="urn:microsoft.com/office/officeart/2005/8/layout/hierarchy4"/>
    <dgm:cxn modelId="{C6DEBD98-1AF8-49B3-8AF5-11D20CACCE01}" srcId="{E1C30F0C-4970-4CDE-959D-A5A869079DD4}" destId="{38AEBA48-DF43-4354-A78B-4983C3381EDF}" srcOrd="1" destOrd="0" parTransId="{8675B44D-43B1-400B-BFC0-AA9303FD98BB}" sibTransId="{B7F99538-3354-46FD-A9BD-143D0137978E}"/>
    <dgm:cxn modelId="{8442D4BD-1831-4F63-8F99-DAC655BF11B9}" type="presOf" srcId="{D43E83F8-4F99-4C57-9536-ADB8EB92582B}" destId="{37F502CB-27DB-4559-92E7-8188FD69230E}" srcOrd="0" destOrd="0" presId="urn:microsoft.com/office/officeart/2005/8/layout/hierarchy4"/>
    <dgm:cxn modelId="{6A3E9385-EA9F-430F-80CE-80BB054BA95D}" srcId="{D43E83F8-4F99-4C57-9536-ADB8EB92582B}" destId="{E1C30F0C-4970-4CDE-959D-A5A869079DD4}" srcOrd="0" destOrd="0" parTransId="{77FB8891-842B-426B-8220-0F0B5C746F6C}" sibTransId="{1CD1520D-C3F5-4D48-8650-CBB479294048}"/>
    <dgm:cxn modelId="{9042E6BE-8C7D-466F-B391-6E83495DD87B}" type="presOf" srcId="{A38ED8D6-7A51-46AF-8F00-254C0ED04157}" destId="{EE1C577B-D7DE-4B6F-A6D6-2DDEC491801D}" srcOrd="0" destOrd="0" presId="urn:microsoft.com/office/officeart/2005/8/layout/hierarchy4"/>
    <dgm:cxn modelId="{8B9E94A1-5C6D-47BA-AC42-5989A28D7335}" type="presOf" srcId="{6CB77544-5A56-4CD7-A97C-EF118EBB60C5}" destId="{773AC904-DB4B-4157-B007-73ACFFF2A600}" srcOrd="0" destOrd="0" presId="urn:microsoft.com/office/officeart/2005/8/layout/hierarchy4"/>
    <dgm:cxn modelId="{77CDB50B-6F67-47CC-86C2-7695587642E2}" srcId="{9460F99F-F87B-454E-B5D3-7964BB053708}" destId="{D85CBB43-7057-467D-AF50-40266FF5CD7D}" srcOrd="1" destOrd="0" parTransId="{05C03406-B0A3-4AA1-98CE-E6A5F18BFD80}" sibTransId="{DC67D0F8-AE14-417C-A76C-08EE1B2397DD}"/>
    <dgm:cxn modelId="{3C51A8AA-54B1-4534-A81A-6E52F84E208A}" srcId="{123EBA92-FE01-4F8D-AF1D-9A075E4DD92A}" destId="{A38ED8D6-7A51-46AF-8F00-254C0ED04157}" srcOrd="0" destOrd="0" parTransId="{C30AF054-85DB-40E9-B840-20336BC4368F}" sibTransId="{205F288D-9C4E-450E-B6F7-46BBF4F6A784}"/>
    <dgm:cxn modelId="{6F631F50-AAE8-46DC-B747-9B52A31541CF}" type="presOf" srcId="{CD72ED2C-1971-4564-AEA3-CE1027EE5C8A}" destId="{5FCEF315-1EBB-44D6-92D4-7F1D32DE9B75}" srcOrd="0" destOrd="0" presId="urn:microsoft.com/office/officeart/2005/8/layout/hierarchy4"/>
    <dgm:cxn modelId="{52A50587-6117-46F1-A035-14E2A776155F}" type="presOf" srcId="{123EBA92-FE01-4F8D-AF1D-9A075E4DD92A}" destId="{C61676D0-51C9-4DAA-91A0-3B8069ABF841}" srcOrd="0" destOrd="0" presId="urn:microsoft.com/office/officeart/2005/8/layout/hierarchy4"/>
    <dgm:cxn modelId="{86BE02EE-CC10-42C0-9144-1F87A0567D95}" srcId="{D43E83F8-4F99-4C57-9536-ADB8EB92582B}" destId="{123EBA92-FE01-4F8D-AF1D-9A075E4DD92A}" srcOrd="2" destOrd="0" parTransId="{3DF88B3F-A058-4841-B529-076B8433DA56}" sibTransId="{0CD5074C-F73F-4AA1-8A33-384E30EF2BF9}"/>
    <dgm:cxn modelId="{F1A381F3-1E72-4167-8C49-16EB4F7CD92D}" type="presOf" srcId="{E1C30F0C-4970-4CDE-959D-A5A869079DD4}" destId="{494BAE97-4384-49C3-8314-BA7218CC0D7D}" srcOrd="0" destOrd="0" presId="urn:microsoft.com/office/officeart/2005/8/layout/hierarchy4"/>
    <dgm:cxn modelId="{83129DC8-64D0-4A7D-B12F-5A0EB4E8579D}" srcId="{4C7166F2-B925-4662-B23F-007A04BE67D8}" destId="{476FB990-A171-4FD1-8CF3-AF6CA9A35088}" srcOrd="0" destOrd="0" parTransId="{7F4D0161-0AD6-4255-B2A1-7AE24BDFFEE4}" sibTransId="{884E947F-ACE4-4868-88B1-209A8990E495}"/>
    <dgm:cxn modelId="{4D021F27-44EF-4E7F-ADC8-C100AE64E179}" srcId="{CD8E2215-86A5-467F-8506-58E01C4A5B4A}" destId="{98A7CD00-58AF-46C5-85D8-1D61F75D7C22}" srcOrd="1" destOrd="0" parTransId="{E9734647-FFA5-4419-9EBB-493A1A86E571}" sibTransId="{00DB5A0F-12EC-483B-BCCB-61A1A78CC5D2}"/>
    <dgm:cxn modelId="{57AA5F69-40CF-4B31-9F58-5F43931F493D}" srcId="{E1C30F0C-4970-4CDE-959D-A5A869079DD4}" destId="{6CB77544-5A56-4CD7-A97C-EF118EBB60C5}" srcOrd="0" destOrd="0" parTransId="{A82EE85E-A77F-418B-93B7-0638EACF4C75}" sibTransId="{0BD8D121-4A58-4296-993C-84ECDEE84956}"/>
    <dgm:cxn modelId="{8AB98383-041B-415E-A4AE-5BA8CC30EE74}" type="presOf" srcId="{476FB990-A171-4FD1-8CF3-AF6CA9A35088}" destId="{60A0EE0F-3C4E-456C-8E46-705DAC77E1C0}" srcOrd="0" destOrd="0" presId="urn:microsoft.com/office/officeart/2005/8/layout/hierarchy4"/>
    <dgm:cxn modelId="{54307550-79FF-4B50-BD14-1F75EF014961}" srcId="{9460F99F-F87B-454E-B5D3-7964BB053708}" destId="{9C15796D-F6B6-4B61-BFBF-7CC74821CAC0}" srcOrd="0" destOrd="0" parTransId="{1DCA13CF-D1E2-4705-93E8-8E01F5FE35F8}" sibTransId="{03AED05C-F85F-4DEE-8598-9F488917BF30}"/>
    <dgm:cxn modelId="{D75FED48-B92C-4FFE-ADC9-5C67FF43EE46}" srcId="{122ABB9E-C715-4838-9999-437E831E5325}" destId="{CD8E2215-86A5-467F-8506-58E01C4A5B4A}" srcOrd="1" destOrd="0" parTransId="{9DE1AE86-0B87-4450-8023-A8995964BE70}" sibTransId="{E90B4D3C-314C-4B6E-AC9A-7FDF04055587}"/>
    <dgm:cxn modelId="{6C5BFC6F-D2DF-4360-86CE-0EA40486A50D}" srcId="{CD8E2215-86A5-467F-8506-58E01C4A5B4A}" destId="{9460F99F-F87B-454E-B5D3-7964BB053708}" srcOrd="0" destOrd="0" parTransId="{71B9B859-6708-4E2B-B213-E4A0C898FBC3}" sibTransId="{2B3BF175-EF0B-4C8B-B9E0-50522318DD74}"/>
    <dgm:cxn modelId="{675B5EB9-AA5C-4D0C-91FF-554DC7D4498D}" type="presOf" srcId="{9C15796D-F6B6-4B61-BFBF-7CC74821CAC0}" destId="{E2A4C4A4-388A-4A25-B110-D74EA510B5F2}" srcOrd="0" destOrd="0" presId="urn:microsoft.com/office/officeart/2005/8/layout/hierarchy4"/>
    <dgm:cxn modelId="{B771C429-B653-4F06-88D6-8E51032421E0}" type="presParOf" srcId="{D4B552BE-BEBB-4BBF-AD0D-F700E2BFA7EF}" destId="{8144338B-41B0-40B4-8EF9-1E7B8A06579B}" srcOrd="0" destOrd="0" presId="urn:microsoft.com/office/officeart/2005/8/layout/hierarchy4"/>
    <dgm:cxn modelId="{A914F490-3562-42B5-9582-540290960AC1}" type="presParOf" srcId="{8144338B-41B0-40B4-8EF9-1E7B8A06579B}" destId="{37F502CB-27DB-4559-92E7-8188FD69230E}" srcOrd="0" destOrd="0" presId="urn:microsoft.com/office/officeart/2005/8/layout/hierarchy4"/>
    <dgm:cxn modelId="{3BA80D96-EE67-4325-BF82-A61837AE8B08}" type="presParOf" srcId="{8144338B-41B0-40B4-8EF9-1E7B8A06579B}" destId="{8E5A9DC7-6D53-43C8-AB3A-D2663E1D0B93}" srcOrd="1" destOrd="0" presId="urn:microsoft.com/office/officeart/2005/8/layout/hierarchy4"/>
    <dgm:cxn modelId="{B3580136-BA60-46DD-8D52-DC7868A4575C}" type="presParOf" srcId="{8144338B-41B0-40B4-8EF9-1E7B8A06579B}" destId="{2F350FA2-AD83-43E9-A27F-FBCB5C48A8C3}" srcOrd="2" destOrd="0" presId="urn:microsoft.com/office/officeart/2005/8/layout/hierarchy4"/>
    <dgm:cxn modelId="{348941A2-635C-4474-A7EB-CB1BC12AFC42}" type="presParOf" srcId="{2F350FA2-AD83-43E9-A27F-FBCB5C48A8C3}" destId="{E7707829-DEB5-478A-BEFD-341E7B08F3B3}" srcOrd="0" destOrd="0" presId="urn:microsoft.com/office/officeart/2005/8/layout/hierarchy4"/>
    <dgm:cxn modelId="{4F9A731C-DD96-4F48-94FF-ECC193C63D65}" type="presParOf" srcId="{E7707829-DEB5-478A-BEFD-341E7B08F3B3}" destId="{494BAE97-4384-49C3-8314-BA7218CC0D7D}" srcOrd="0" destOrd="0" presId="urn:microsoft.com/office/officeart/2005/8/layout/hierarchy4"/>
    <dgm:cxn modelId="{450F37A5-0B33-4CAE-8AF5-F5941ABA6A72}" type="presParOf" srcId="{E7707829-DEB5-478A-BEFD-341E7B08F3B3}" destId="{62B2F8C5-84E6-4A3A-A289-5CC33604BE81}" srcOrd="1" destOrd="0" presId="urn:microsoft.com/office/officeart/2005/8/layout/hierarchy4"/>
    <dgm:cxn modelId="{24C62A1D-1487-4F1D-91C6-BD16292E333B}" type="presParOf" srcId="{E7707829-DEB5-478A-BEFD-341E7B08F3B3}" destId="{92E10F1B-A615-43C5-9110-5ECB378605B1}" srcOrd="2" destOrd="0" presId="urn:microsoft.com/office/officeart/2005/8/layout/hierarchy4"/>
    <dgm:cxn modelId="{07B11A76-44DB-4994-992A-34289CE4F442}" type="presParOf" srcId="{92E10F1B-A615-43C5-9110-5ECB378605B1}" destId="{4EACCA72-1668-4818-A804-38B7BAC0C8AE}" srcOrd="0" destOrd="0" presId="urn:microsoft.com/office/officeart/2005/8/layout/hierarchy4"/>
    <dgm:cxn modelId="{5BA457E5-9A38-49EF-8934-EB1A2DBE238B}" type="presParOf" srcId="{4EACCA72-1668-4818-A804-38B7BAC0C8AE}" destId="{773AC904-DB4B-4157-B007-73ACFFF2A600}" srcOrd="0" destOrd="0" presId="urn:microsoft.com/office/officeart/2005/8/layout/hierarchy4"/>
    <dgm:cxn modelId="{CC8287AB-98E2-4E4C-B027-4336D4AD76D6}" type="presParOf" srcId="{4EACCA72-1668-4818-A804-38B7BAC0C8AE}" destId="{63D7D46F-88B9-4A32-9F02-7917F2BB6A09}" srcOrd="1" destOrd="0" presId="urn:microsoft.com/office/officeart/2005/8/layout/hierarchy4"/>
    <dgm:cxn modelId="{D4634FC2-F173-4602-A562-600D27978439}" type="presParOf" srcId="{92E10F1B-A615-43C5-9110-5ECB378605B1}" destId="{0D685D46-BCEC-4017-8C47-15003FB7D07E}" srcOrd="1" destOrd="0" presId="urn:microsoft.com/office/officeart/2005/8/layout/hierarchy4"/>
    <dgm:cxn modelId="{AF3B97CB-F300-48C8-B455-11ED8FD294EE}" type="presParOf" srcId="{92E10F1B-A615-43C5-9110-5ECB378605B1}" destId="{363CDECB-450D-42B2-907A-D33DB7437027}" srcOrd="2" destOrd="0" presId="urn:microsoft.com/office/officeart/2005/8/layout/hierarchy4"/>
    <dgm:cxn modelId="{D29B72C6-B16E-4C07-989B-D13C0369F0DD}" type="presParOf" srcId="{363CDECB-450D-42B2-907A-D33DB7437027}" destId="{292C58BA-05DE-408C-B146-DD318E7D7270}" srcOrd="0" destOrd="0" presId="urn:microsoft.com/office/officeart/2005/8/layout/hierarchy4"/>
    <dgm:cxn modelId="{AD42049D-A6C5-48B3-B71A-199A7FCBF11E}" type="presParOf" srcId="{363CDECB-450D-42B2-907A-D33DB7437027}" destId="{BB1623A0-50A2-4303-9FC8-33BB7DA2ACFF}" srcOrd="1" destOrd="0" presId="urn:microsoft.com/office/officeart/2005/8/layout/hierarchy4"/>
    <dgm:cxn modelId="{8FD3F45E-E73C-44C5-A31C-857C86F08E3A}" type="presParOf" srcId="{2F350FA2-AD83-43E9-A27F-FBCB5C48A8C3}" destId="{EDC4E4DC-1269-4012-B134-1500097DBA4C}" srcOrd="1" destOrd="0" presId="urn:microsoft.com/office/officeart/2005/8/layout/hierarchy4"/>
    <dgm:cxn modelId="{C69423EB-C92C-485D-8084-87F10441099A}" type="presParOf" srcId="{2F350FA2-AD83-43E9-A27F-FBCB5C48A8C3}" destId="{4E05DFCB-6B30-45AF-88DC-6AE8E685F5DE}" srcOrd="2" destOrd="0" presId="urn:microsoft.com/office/officeart/2005/8/layout/hierarchy4"/>
    <dgm:cxn modelId="{ECAA0360-E4B6-470D-A691-1898FF88A812}" type="presParOf" srcId="{4E05DFCB-6B30-45AF-88DC-6AE8E685F5DE}" destId="{82F4AEF9-A6DA-4DB3-BEBB-317FC6AF0090}" srcOrd="0" destOrd="0" presId="urn:microsoft.com/office/officeart/2005/8/layout/hierarchy4"/>
    <dgm:cxn modelId="{F4902720-8EA7-4CF1-B565-890A84A34437}" type="presParOf" srcId="{4E05DFCB-6B30-45AF-88DC-6AE8E685F5DE}" destId="{2A307791-A86C-466B-8C6E-4D0FE407DB5B}" srcOrd="1" destOrd="0" presId="urn:microsoft.com/office/officeart/2005/8/layout/hierarchy4"/>
    <dgm:cxn modelId="{AF9482DE-B9B7-4346-AFF6-98D16B0EEDA6}" type="presParOf" srcId="{4E05DFCB-6B30-45AF-88DC-6AE8E685F5DE}" destId="{D3500193-AF18-4460-935E-DE36B47A415B}" srcOrd="2" destOrd="0" presId="urn:microsoft.com/office/officeart/2005/8/layout/hierarchy4"/>
    <dgm:cxn modelId="{653F16FF-9CE6-4D79-9CB3-28F787264783}" type="presParOf" srcId="{D3500193-AF18-4460-935E-DE36B47A415B}" destId="{669BF3E0-E576-4924-9ACE-F2114AC98C94}" srcOrd="0" destOrd="0" presId="urn:microsoft.com/office/officeart/2005/8/layout/hierarchy4"/>
    <dgm:cxn modelId="{2145D337-A576-4D54-AABC-C514C76FCA91}" type="presParOf" srcId="{669BF3E0-E576-4924-9ACE-F2114AC98C94}" destId="{60A0EE0F-3C4E-456C-8E46-705DAC77E1C0}" srcOrd="0" destOrd="0" presId="urn:microsoft.com/office/officeart/2005/8/layout/hierarchy4"/>
    <dgm:cxn modelId="{06AA327D-AC2D-419E-9322-8686E74E22F6}" type="presParOf" srcId="{669BF3E0-E576-4924-9ACE-F2114AC98C94}" destId="{CBB5E7AD-DFAF-41C3-B20D-A697B07BBF00}" srcOrd="1" destOrd="0" presId="urn:microsoft.com/office/officeart/2005/8/layout/hierarchy4"/>
    <dgm:cxn modelId="{0AC66903-B101-492E-AAAA-51B333783779}" type="presParOf" srcId="{D3500193-AF18-4460-935E-DE36B47A415B}" destId="{E9CFC9B2-8711-4589-9969-28C97A14FE95}" srcOrd="1" destOrd="0" presId="urn:microsoft.com/office/officeart/2005/8/layout/hierarchy4"/>
    <dgm:cxn modelId="{87302F2C-1201-40D2-A2BC-C3980401B29F}" type="presParOf" srcId="{D3500193-AF18-4460-935E-DE36B47A415B}" destId="{410766D7-CD16-489E-BAE6-202994B1D85D}" srcOrd="2" destOrd="0" presId="urn:microsoft.com/office/officeart/2005/8/layout/hierarchy4"/>
    <dgm:cxn modelId="{8483FE8C-A1BE-45CF-9996-59164B858A65}" type="presParOf" srcId="{410766D7-CD16-489E-BAE6-202994B1D85D}" destId="{5139C555-AC7F-46E8-BA72-67174C5784E8}" srcOrd="0" destOrd="0" presId="urn:microsoft.com/office/officeart/2005/8/layout/hierarchy4"/>
    <dgm:cxn modelId="{29092730-0560-40AC-8E80-DC1C75D568CD}" type="presParOf" srcId="{410766D7-CD16-489E-BAE6-202994B1D85D}" destId="{6623938B-D9C6-4A86-9055-EBBA70AF66C9}" srcOrd="1" destOrd="0" presId="urn:microsoft.com/office/officeart/2005/8/layout/hierarchy4"/>
    <dgm:cxn modelId="{3B08DA5B-857B-4836-AE3E-52D1A9E46EF1}" type="presParOf" srcId="{2F350FA2-AD83-43E9-A27F-FBCB5C48A8C3}" destId="{C94A46BA-1457-45E6-8B4C-1D6886258648}" srcOrd="3" destOrd="0" presId="urn:microsoft.com/office/officeart/2005/8/layout/hierarchy4"/>
    <dgm:cxn modelId="{6997901C-748B-4E83-B1E9-3ABE237E1284}" type="presParOf" srcId="{2F350FA2-AD83-43E9-A27F-FBCB5C48A8C3}" destId="{EA17B44A-E16B-4FA5-B635-B2BA7E40DC88}" srcOrd="4" destOrd="0" presId="urn:microsoft.com/office/officeart/2005/8/layout/hierarchy4"/>
    <dgm:cxn modelId="{939749E3-F27E-4F41-A36F-A28BAA17A94A}" type="presParOf" srcId="{EA17B44A-E16B-4FA5-B635-B2BA7E40DC88}" destId="{C61676D0-51C9-4DAA-91A0-3B8069ABF841}" srcOrd="0" destOrd="0" presId="urn:microsoft.com/office/officeart/2005/8/layout/hierarchy4"/>
    <dgm:cxn modelId="{A7A06AA8-C91F-41F6-B88E-AD27CD782CF1}" type="presParOf" srcId="{EA17B44A-E16B-4FA5-B635-B2BA7E40DC88}" destId="{BF07EAD7-A0AE-421F-B592-A6E732605157}" srcOrd="1" destOrd="0" presId="urn:microsoft.com/office/officeart/2005/8/layout/hierarchy4"/>
    <dgm:cxn modelId="{C8A0C3BB-6B9B-401C-B13A-680958AD754F}" type="presParOf" srcId="{EA17B44A-E16B-4FA5-B635-B2BA7E40DC88}" destId="{3316B8BB-2228-48FB-AEA4-7A03F6A3552D}" srcOrd="2" destOrd="0" presId="urn:microsoft.com/office/officeart/2005/8/layout/hierarchy4"/>
    <dgm:cxn modelId="{719479F8-6432-46AF-8959-B6113EC1645B}" type="presParOf" srcId="{3316B8BB-2228-48FB-AEA4-7A03F6A3552D}" destId="{94816894-B0F5-4FD0-BA50-A69760D9858A}" srcOrd="0" destOrd="0" presId="urn:microsoft.com/office/officeart/2005/8/layout/hierarchy4"/>
    <dgm:cxn modelId="{76D1974F-19B4-45BD-8851-E9006F507283}" type="presParOf" srcId="{94816894-B0F5-4FD0-BA50-A69760D9858A}" destId="{EE1C577B-D7DE-4B6F-A6D6-2DDEC491801D}" srcOrd="0" destOrd="0" presId="urn:microsoft.com/office/officeart/2005/8/layout/hierarchy4"/>
    <dgm:cxn modelId="{48564544-81E5-4700-94A2-E6AE9D132E2E}" type="presParOf" srcId="{94816894-B0F5-4FD0-BA50-A69760D9858A}" destId="{FDBDF364-E430-4B78-B694-AE98E3755EDB}" srcOrd="1" destOrd="0" presId="urn:microsoft.com/office/officeart/2005/8/layout/hierarchy4"/>
    <dgm:cxn modelId="{6E1A408C-93BB-4FD5-9F9A-BFC890A59767}" type="presParOf" srcId="{D4B552BE-BEBB-4BBF-AD0D-F700E2BFA7EF}" destId="{9AA44A6C-7171-4D25-8C76-DA7F95E54CA3}" srcOrd="1" destOrd="0" presId="urn:microsoft.com/office/officeart/2005/8/layout/hierarchy4"/>
    <dgm:cxn modelId="{7B8CD66B-8F43-4123-921F-5906381D2B50}" type="presParOf" srcId="{D4B552BE-BEBB-4BBF-AD0D-F700E2BFA7EF}" destId="{AA63C174-E4EC-420F-A106-5B617EB0554E}" srcOrd="2" destOrd="0" presId="urn:microsoft.com/office/officeart/2005/8/layout/hierarchy4"/>
    <dgm:cxn modelId="{8FC9D5BE-8425-4448-AFC9-A60C576CC016}" type="presParOf" srcId="{AA63C174-E4EC-420F-A106-5B617EB0554E}" destId="{17DD73A4-8098-430F-A3A3-D9C2E6F6BD10}" srcOrd="0" destOrd="0" presId="urn:microsoft.com/office/officeart/2005/8/layout/hierarchy4"/>
    <dgm:cxn modelId="{41A7CCAD-7CE2-4C34-89FE-29F8FC8E914E}" type="presParOf" srcId="{AA63C174-E4EC-420F-A106-5B617EB0554E}" destId="{CCB31532-4ACB-4F48-9095-0D67F60137A5}" srcOrd="1" destOrd="0" presId="urn:microsoft.com/office/officeart/2005/8/layout/hierarchy4"/>
    <dgm:cxn modelId="{65196B6A-5CF9-4807-9872-66F5C98DCD17}" type="presParOf" srcId="{AA63C174-E4EC-420F-A106-5B617EB0554E}" destId="{9F94A346-B947-4930-A955-FE88BF9153FD}" srcOrd="2" destOrd="0" presId="urn:microsoft.com/office/officeart/2005/8/layout/hierarchy4"/>
    <dgm:cxn modelId="{8336F765-186F-4D90-BA40-4D70E9B8510E}" type="presParOf" srcId="{9F94A346-B947-4930-A955-FE88BF9153FD}" destId="{9AC7E0CC-3293-4D0A-9840-82675140B4BD}" srcOrd="0" destOrd="0" presId="urn:microsoft.com/office/officeart/2005/8/layout/hierarchy4"/>
    <dgm:cxn modelId="{F835C0DA-4CB3-46E5-B898-BDB9CE3767DE}" type="presParOf" srcId="{9AC7E0CC-3293-4D0A-9840-82675140B4BD}" destId="{963EAE29-E5FE-411B-8957-9A64C0499AA7}" srcOrd="0" destOrd="0" presId="urn:microsoft.com/office/officeart/2005/8/layout/hierarchy4"/>
    <dgm:cxn modelId="{5E9D4290-59F9-4BCD-B45A-3793AA844ABF}" type="presParOf" srcId="{9AC7E0CC-3293-4D0A-9840-82675140B4BD}" destId="{FA917432-7D05-4C24-9D7F-B4CD48902844}" srcOrd="1" destOrd="0" presId="urn:microsoft.com/office/officeart/2005/8/layout/hierarchy4"/>
    <dgm:cxn modelId="{7E190E5F-5BB2-4AB2-B15B-B4570B0CB88E}" type="presParOf" srcId="{9AC7E0CC-3293-4D0A-9840-82675140B4BD}" destId="{A98F2CAC-385A-4F73-B229-3A0D1CF235B2}" srcOrd="2" destOrd="0" presId="urn:microsoft.com/office/officeart/2005/8/layout/hierarchy4"/>
    <dgm:cxn modelId="{D6D40C45-9482-4CCB-AA19-EAA4CE4241F2}" type="presParOf" srcId="{A98F2CAC-385A-4F73-B229-3A0D1CF235B2}" destId="{5FA6C5FA-737F-4C52-B915-F10721561670}" srcOrd="0" destOrd="0" presId="urn:microsoft.com/office/officeart/2005/8/layout/hierarchy4"/>
    <dgm:cxn modelId="{77E6C29B-66D2-487D-84BC-5BB85604441C}" type="presParOf" srcId="{5FA6C5FA-737F-4C52-B915-F10721561670}" destId="{E2A4C4A4-388A-4A25-B110-D74EA510B5F2}" srcOrd="0" destOrd="0" presId="urn:microsoft.com/office/officeart/2005/8/layout/hierarchy4"/>
    <dgm:cxn modelId="{CF8491F8-B3B1-4495-A463-05214F4A9ADE}" type="presParOf" srcId="{5FA6C5FA-737F-4C52-B915-F10721561670}" destId="{DEB5490A-E099-42C1-BAE5-3742DEE5B7B2}" srcOrd="1" destOrd="0" presId="urn:microsoft.com/office/officeart/2005/8/layout/hierarchy4"/>
    <dgm:cxn modelId="{51C4A7FA-6B2D-4ADB-ADC0-266C9FE5CE27}" type="presParOf" srcId="{A98F2CAC-385A-4F73-B229-3A0D1CF235B2}" destId="{E57CE0B3-0482-473B-9A7B-C18FA5E09764}" srcOrd="1" destOrd="0" presId="urn:microsoft.com/office/officeart/2005/8/layout/hierarchy4"/>
    <dgm:cxn modelId="{1BB79FB1-307C-4D2C-8FEA-DABEF802AC6E}" type="presParOf" srcId="{A98F2CAC-385A-4F73-B229-3A0D1CF235B2}" destId="{C9A33730-90D4-46DD-BF96-1AC5D36057D6}" srcOrd="2" destOrd="0" presId="urn:microsoft.com/office/officeart/2005/8/layout/hierarchy4"/>
    <dgm:cxn modelId="{CF4EEE3F-A3FB-497B-8A08-77E137DC98D9}" type="presParOf" srcId="{C9A33730-90D4-46DD-BF96-1AC5D36057D6}" destId="{D7A33857-8F78-4644-B273-A2623013CCE2}" srcOrd="0" destOrd="0" presId="urn:microsoft.com/office/officeart/2005/8/layout/hierarchy4"/>
    <dgm:cxn modelId="{15A5A0D4-7B68-40CD-BA13-B71CB0C9F6AC}" type="presParOf" srcId="{C9A33730-90D4-46DD-BF96-1AC5D36057D6}" destId="{88BFDDB6-C508-49EA-9421-1BAB24EF607E}" srcOrd="1" destOrd="0" presId="urn:microsoft.com/office/officeart/2005/8/layout/hierarchy4"/>
    <dgm:cxn modelId="{BF5C2070-1A57-458E-B03C-62EE676C223D}" type="presParOf" srcId="{9F94A346-B947-4930-A955-FE88BF9153FD}" destId="{407A6502-48C3-486F-B319-ED9609016390}" srcOrd="1" destOrd="0" presId="urn:microsoft.com/office/officeart/2005/8/layout/hierarchy4"/>
    <dgm:cxn modelId="{F43E2D08-8B97-4CA8-9117-C2D500880116}" type="presParOf" srcId="{9F94A346-B947-4930-A955-FE88BF9153FD}" destId="{A7C1B1D0-B7E2-4771-BF2C-35B8AD0F51DC}" srcOrd="2" destOrd="0" presId="urn:microsoft.com/office/officeart/2005/8/layout/hierarchy4"/>
    <dgm:cxn modelId="{FF317DD4-8B55-4C04-B1A4-028A0C4135BF}" type="presParOf" srcId="{A7C1B1D0-B7E2-4771-BF2C-35B8AD0F51DC}" destId="{CD938EFA-00C0-45BD-8F23-6ABD23CB4DD6}" srcOrd="0" destOrd="0" presId="urn:microsoft.com/office/officeart/2005/8/layout/hierarchy4"/>
    <dgm:cxn modelId="{5E7BCC79-3FEB-4827-AFFC-8638D69B1EAD}" type="presParOf" srcId="{A7C1B1D0-B7E2-4771-BF2C-35B8AD0F51DC}" destId="{F7D85FDE-78F3-482B-A2A4-8BEDE0043F4D}" srcOrd="1" destOrd="0" presId="urn:microsoft.com/office/officeart/2005/8/layout/hierarchy4"/>
    <dgm:cxn modelId="{41BAC6C2-4998-4402-9EE7-441621716BA0}" type="presParOf" srcId="{A7C1B1D0-B7E2-4771-BF2C-35B8AD0F51DC}" destId="{F0F6E133-C478-4C72-B5A4-DD32126DA7B9}" srcOrd="2" destOrd="0" presId="urn:microsoft.com/office/officeart/2005/8/layout/hierarchy4"/>
    <dgm:cxn modelId="{D23AC73C-09D8-48DC-ADD3-B3A1B384FB76}" type="presParOf" srcId="{F0F6E133-C478-4C72-B5A4-DD32126DA7B9}" destId="{FB82877C-506B-4718-8472-626CC9308939}" srcOrd="0" destOrd="0" presId="urn:microsoft.com/office/officeart/2005/8/layout/hierarchy4"/>
    <dgm:cxn modelId="{4117A25D-C726-4290-A863-C01B92611DFF}" type="presParOf" srcId="{FB82877C-506B-4718-8472-626CC9308939}" destId="{5FCEF315-1EBB-44D6-92D4-7F1D32DE9B75}" srcOrd="0" destOrd="0" presId="urn:microsoft.com/office/officeart/2005/8/layout/hierarchy4"/>
    <dgm:cxn modelId="{C451F1F7-2932-4B00-8365-EEF59B738D4C}" type="presParOf" srcId="{FB82877C-506B-4718-8472-626CC9308939}" destId="{E5F980BC-7BE5-40EC-8A4A-B1B7CAF7095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E55F95-E54A-4091-880E-F56D050B72E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3A79044-92FA-445F-B032-4DFCF900FA9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1400" dirty="0" smtClean="0"/>
            <a:t>Commodity Charges</a:t>
          </a:r>
          <a:endParaRPr lang="en-GB" sz="1400" dirty="0"/>
        </a:p>
      </dgm:t>
    </dgm:pt>
    <dgm:pt modelId="{11E6B57F-7791-42B7-97F8-C044F437CACA}" type="parTrans" cxnId="{2806ED22-A56A-4B83-958E-A1AF96D2F6C1}">
      <dgm:prSet/>
      <dgm:spPr/>
      <dgm:t>
        <a:bodyPr/>
        <a:lstStyle/>
        <a:p>
          <a:endParaRPr lang="en-GB"/>
        </a:p>
      </dgm:t>
    </dgm:pt>
    <dgm:pt modelId="{21F810BE-0680-4E39-9F48-8C8B9722F6A3}" type="sibTrans" cxnId="{2806ED22-A56A-4B83-958E-A1AF96D2F6C1}">
      <dgm:prSet/>
      <dgm:spPr/>
      <dgm:t>
        <a:bodyPr/>
        <a:lstStyle/>
        <a:p>
          <a:endParaRPr lang="en-GB"/>
        </a:p>
      </dgm:t>
    </dgm:pt>
    <dgm:pt modelId="{C4D20725-15B7-44F1-8D7B-100D4A4DB356}">
      <dgm:prSet phldrT="[Text]"/>
      <dgm:spPr>
        <a:solidFill>
          <a:srgbClr val="7030A0"/>
        </a:solidFill>
      </dgm:spPr>
      <dgm:t>
        <a:bodyPr/>
        <a:lstStyle/>
        <a:p>
          <a:r>
            <a:rPr lang="en-GB" smtClean="0"/>
            <a:t>Allowed Revenue</a:t>
          </a:r>
          <a:endParaRPr lang="en-GB" dirty="0"/>
        </a:p>
      </dgm:t>
    </dgm:pt>
    <dgm:pt modelId="{78DA84F5-99FC-43C4-9E84-15B347748A76}" type="parTrans" cxnId="{2F9C1585-C24F-474B-892A-DEB15637123F}">
      <dgm:prSet/>
      <dgm:spPr/>
      <dgm:t>
        <a:bodyPr/>
        <a:lstStyle/>
        <a:p>
          <a:endParaRPr lang="en-GB"/>
        </a:p>
      </dgm:t>
    </dgm:pt>
    <dgm:pt modelId="{6DCA3355-F87E-4AC2-9E2C-A1BD3BC7CCA1}" type="sibTrans" cxnId="{2F9C1585-C24F-474B-892A-DEB15637123F}">
      <dgm:prSet/>
      <dgm:spPr/>
      <dgm:t>
        <a:bodyPr/>
        <a:lstStyle/>
        <a:p>
          <a:endParaRPr lang="en-GB"/>
        </a:p>
      </dgm:t>
    </dgm:pt>
    <dgm:pt modelId="{13C75C66-81C0-4DD0-9F9E-48EC84599D7B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Revenue from capacity and other charges</a:t>
          </a:r>
          <a:endParaRPr lang="en-GB" dirty="0"/>
        </a:p>
      </dgm:t>
    </dgm:pt>
    <dgm:pt modelId="{CDC9B180-7F9C-40DB-9D44-C59D8C8C6651}" type="parTrans" cxnId="{A90D8553-3700-4718-BB1C-830AA58B477F}">
      <dgm:prSet/>
      <dgm:spPr/>
      <dgm:t>
        <a:bodyPr/>
        <a:lstStyle/>
        <a:p>
          <a:endParaRPr lang="en-GB"/>
        </a:p>
      </dgm:t>
    </dgm:pt>
    <dgm:pt modelId="{F2F18D92-47B0-4017-8AFE-9F13330C3E99}" type="sibTrans" cxnId="{A90D8553-3700-4718-BB1C-830AA58B477F}">
      <dgm:prSet/>
      <dgm:spPr/>
      <dgm:t>
        <a:bodyPr/>
        <a:lstStyle/>
        <a:p>
          <a:endParaRPr lang="en-GB"/>
        </a:p>
      </dgm:t>
    </dgm:pt>
    <dgm:pt modelId="{76030348-E62C-45D6-B7C5-B479882449E9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 smtClean="0"/>
            <a:t>Forecast Flows</a:t>
          </a:r>
          <a:endParaRPr lang="en-GB" dirty="0"/>
        </a:p>
      </dgm:t>
    </dgm:pt>
    <dgm:pt modelId="{F655FF6A-F8CB-428C-82D2-3EA60EB0C638}" type="parTrans" cxnId="{4BDA76F9-6086-4D3E-BCBF-064C12F0CFB1}">
      <dgm:prSet/>
      <dgm:spPr/>
      <dgm:t>
        <a:bodyPr/>
        <a:lstStyle/>
        <a:p>
          <a:endParaRPr lang="en-GB"/>
        </a:p>
      </dgm:t>
    </dgm:pt>
    <dgm:pt modelId="{62B5ECBF-64FB-4264-B68D-AE2AB68245B5}" type="sibTrans" cxnId="{4BDA76F9-6086-4D3E-BCBF-064C12F0CFB1}">
      <dgm:prSet/>
      <dgm:spPr/>
      <dgm:t>
        <a:bodyPr/>
        <a:lstStyle/>
        <a:p>
          <a:endParaRPr lang="en-GB"/>
        </a:p>
      </dgm:t>
    </dgm:pt>
    <dgm:pt modelId="{3EA85CDD-53E5-4124-8B19-4CC4634A62F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Entry / Exit Split</a:t>
          </a:r>
          <a:endParaRPr lang="en-GB" dirty="0"/>
        </a:p>
      </dgm:t>
    </dgm:pt>
    <dgm:pt modelId="{088723C1-4A18-4D1E-84DA-6B74F1DDBF41}" type="parTrans" cxnId="{7C8D1FA6-FA15-47CC-BA20-DF4452E0FBDC}">
      <dgm:prSet/>
      <dgm:spPr/>
      <dgm:t>
        <a:bodyPr/>
        <a:lstStyle/>
        <a:p>
          <a:endParaRPr lang="en-GB"/>
        </a:p>
      </dgm:t>
    </dgm:pt>
    <dgm:pt modelId="{533901AB-C067-4DAF-8B90-3810AF74191C}" type="sibTrans" cxnId="{7C8D1FA6-FA15-47CC-BA20-DF4452E0FBDC}">
      <dgm:prSet/>
      <dgm:spPr/>
      <dgm:t>
        <a:bodyPr/>
        <a:lstStyle/>
        <a:p>
          <a:endParaRPr lang="en-GB"/>
        </a:p>
      </dgm:t>
    </dgm:pt>
    <dgm:pt modelId="{09CD4F49-015C-4042-82D0-F3C147B99967}" type="pres">
      <dgm:prSet presAssocID="{BDE55F95-E54A-4091-880E-F56D050B72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384FD93-F81D-460E-85CC-0F93E78E8353}" type="pres">
      <dgm:prSet presAssocID="{03A79044-92FA-445F-B032-4DFCF900FA9F}" presName="centerShape" presStyleLbl="node0" presStyleIdx="0" presStyleCnt="1" custScaleX="123716" custScaleY="117940"/>
      <dgm:spPr/>
      <dgm:t>
        <a:bodyPr/>
        <a:lstStyle/>
        <a:p>
          <a:endParaRPr lang="en-GB"/>
        </a:p>
      </dgm:t>
    </dgm:pt>
    <dgm:pt modelId="{9477337A-AA7B-4C99-A291-3473FB096536}" type="pres">
      <dgm:prSet presAssocID="{78DA84F5-99FC-43C4-9E84-15B347748A76}" presName="Name9" presStyleLbl="parChTrans1D2" presStyleIdx="0" presStyleCnt="4"/>
      <dgm:spPr/>
      <dgm:t>
        <a:bodyPr/>
        <a:lstStyle/>
        <a:p>
          <a:endParaRPr lang="en-GB"/>
        </a:p>
      </dgm:t>
    </dgm:pt>
    <dgm:pt modelId="{70113000-1104-4106-993A-2A9AB85BB555}" type="pres">
      <dgm:prSet presAssocID="{78DA84F5-99FC-43C4-9E84-15B347748A76}" presName="connTx" presStyleLbl="parChTrans1D2" presStyleIdx="0" presStyleCnt="4"/>
      <dgm:spPr/>
      <dgm:t>
        <a:bodyPr/>
        <a:lstStyle/>
        <a:p>
          <a:endParaRPr lang="en-GB"/>
        </a:p>
      </dgm:t>
    </dgm:pt>
    <dgm:pt modelId="{55CC2B53-91ED-4A6C-BF94-BB5D1BB8E9AB}" type="pres">
      <dgm:prSet presAssocID="{C4D20725-15B7-44F1-8D7B-100D4A4DB35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6FCFA0-78E6-45A7-B6B8-2E4F24E76B8D}" type="pres">
      <dgm:prSet presAssocID="{CDC9B180-7F9C-40DB-9D44-C59D8C8C6651}" presName="Name9" presStyleLbl="parChTrans1D2" presStyleIdx="1" presStyleCnt="4"/>
      <dgm:spPr/>
      <dgm:t>
        <a:bodyPr/>
        <a:lstStyle/>
        <a:p>
          <a:endParaRPr lang="en-GB"/>
        </a:p>
      </dgm:t>
    </dgm:pt>
    <dgm:pt modelId="{7881A5D5-3203-47C9-A772-8A77DB3EAA67}" type="pres">
      <dgm:prSet presAssocID="{CDC9B180-7F9C-40DB-9D44-C59D8C8C6651}" presName="connTx" presStyleLbl="parChTrans1D2" presStyleIdx="1" presStyleCnt="4"/>
      <dgm:spPr/>
      <dgm:t>
        <a:bodyPr/>
        <a:lstStyle/>
        <a:p>
          <a:endParaRPr lang="en-GB"/>
        </a:p>
      </dgm:t>
    </dgm:pt>
    <dgm:pt modelId="{21FE7E25-E9FB-4C84-B327-85A77D6FC5BF}" type="pres">
      <dgm:prSet presAssocID="{13C75C66-81C0-4DD0-9F9E-48EC84599D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F976DD-F60D-4C58-8563-E148F4BF2946}" type="pres">
      <dgm:prSet presAssocID="{F655FF6A-F8CB-428C-82D2-3EA60EB0C638}" presName="Name9" presStyleLbl="parChTrans1D2" presStyleIdx="2" presStyleCnt="4"/>
      <dgm:spPr/>
      <dgm:t>
        <a:bodyPr/>
        <a:lstStyle/>
        <a:p>
          <a:endParaRPr lang="en-GB"/>
        </a:p>
      </dgm:t>
    </dgm:pt>
    <dgm:pt modelId="{E6F37693-1FDD-40CB-A179-F91F6A019B69}" type="pres">
      <dgm:prSet presAssocID="{F655FF6A-F8CB-428C-82D2-3EA60EB0C638}" presName="connTx" presStyleLbl="parChTrans1D2" presStyleIdx="2" presStyleCnt="4"/>
      <dgm:spPr/>
      <dgm:t>
        <a:bodyPr/>
        <a:lstStyle/>
        <a:p>
          <a:endParaRPr lang="en-GB"/>
        </a:p>
      </dgm:t>
    </dgm:pt>
    <dgm:pt modelId="{36C10F83-3BC1-4B71-A8E6-B3B58CD82BE3}" type="pres">
      <dgm:prSet presAssocID="{76030348-E62C-45D6-B7C5-B479882449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0114FB-E933-428B-91BC-B8EC3EC25EDB}" type="pres">
      <dgm:prSet presAssocID="{088723C1-4A18-4D1E-84DA-6B74F1DDBF41}" presName="Name9" presStyleLbl="parChTrans1D2" presStyleIdx="3" presStyleCnt="4"/>
      <dgm:spPr/>
      <dgm:t>
        <a:bodyPr/>
        <a:lstStyle/>
        <a:p>
          <a:endParaRPr lang="en-GB"/>
        </a:p>
      </dgm:t>
    </dgm:pt>
    <dgm:pt modelId="{C2FE2F15-D112-4271-A03C-43573FB0EAD1}" type="pres">
      <dgm:prSet presAssocID="{088723C1-4A18-4D1E-84DA-6B74F1DDBF41}" presName="connTx" presStyleLbl="parChTrans1D2" presStyleIdx="3" presStyleCnt="4"/>
      <dgm:spPr/>
      <dgm:t>
        <a:bodyPr/>
        <a:lstStyle/>
        <a:p>
          <a:endParaRPr lang="en-GB"/>
        </a:p>
      </dgm:t>
    </dgm:pt>
    <dgm:pt modelId="{53D460BC-C236-4146-B011-D941BECC07E7}" type="pres">
      <dgm:prSet presAssocID="{3EA85CDD-53E5-4124-8B19-4CC4634A62F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127530-C660-42F6-A041-028C0A643CAD}" type="presOf" srcId="{13C75C66-81C0-4DD0-9F9E-48EC84599D7B}" destId="{21FE7E25-E9FB-4C84-B327-85A77D6FC5BF}" srcOrd="0" destOrd="0" presId="urn:microsoft.com/office/officeart/2005/8/layout/radial1"/>
    <dgm:cxn modelId="{A75E7A0A-CC32-4C74-AF36-E96C6376630F}" type="presOf" srcId="{03A79044-92FA-445F-B032-4DFCF900FA9F}" destId="{6384FD93-F81D-460E-85CC-0F93E78E8353}" srcOrd="0" destOrd="0" presId="urn:microsoft.com/office/officeart/2005/8/layout/radial1"/>
    <dgm:cxn modelId="{DD8668A1-BEAE-4459-9BA9-1328F94FE87D}" type="presOf" srcId="{76030348-E62C-45D6-B7C5-B479882449E9}" destId="{36C10F83-3BC1-4B71-A8E6-B3B58CD82BE3}" srcOrd="0" destOrd="0" presId="urn:microsoft.com/office/officeart/2005/8/layout/radial1"/>
    <dgm:cxn modelId="{BD708159-8F30-492E-9F68-866DDA308142}" type="presOf" srcId="{F655FF6A-F8CB-428C-82D2-3EA60EB0C638}" destId="{4AF976DD-F60D-4C58-8563-E148F4BF2946}" srcOrd="0" destOrd="0" presId="urn:microsoft.com/office/officeart/2005/8/layout/radial1"/>
    <dgm:cxn modelId="{00034792-C636-4FF4-B01A-D1A5F2CBEAC2}" type="presOf" srcId="{CDC9B180-7F9C-40DB-9D44-C59D8C8C6651}" destId="{7881A5D5-3203-47C9-A772-8A77DB3EAA67}" srcOrd="1" destOrd="0" presId="urn:microsoft.com/office/officeart/2005/8/layout/radial1"/>
    <dgm:cxn modelId="{01C4D9BE-74AB-48F6-B40A-F3AD9A06FF78}" type="presOf" srcId="{C4D20725-15B7-44F1-8D7B-100D4A4DB356}" destId="{55CC2B53-91ED-4A6C-BF94-BB5D1BB8E9AB}" srcOrd="0" destOrd="0" presId="urn:microsoft.com/office/officeart/2005/8/layout/radial1"/>
    <dgm:cxn modelId="{A80B9874-CAC1-45A5-B290-F88E346329AC}" type="presOf" srcId="{78DA84F5-99FC-43C4-9E84-15B347748A76}" destId="{9477337A-AA7B-4C99-A291-3473FB096536}" srcOrd="0" destOrd="0" presId="urn:microsoft.com/office/officeart/2005/8/layout/radial1"/>
    <dgm:cxn modelId="{9189CE34-F1A0-4D7F-9A8B-ED83D4C3567B}" type="presOf" srcId="{088723C1-4A18-4D1E-84DA-6B74F1DDBF41}" destId="{FF0114FB-E933-428B-91BC-B8EC3EC25EDB}" srcOrd="0" destOrd="0" presId="urn:microsoft.com/office/officeart/2005/8/layout/radial1"/>
    <dgm:cxn modelId="{7C8D1FA6-FA15-47CC-BA20-DF4452E0FBDC}" srcId="{03A79044-92FA-445F-B032-4DFCF900FA9F}" destId="{3EA85CDD-53E5-4124-8B19-4CC4634A62FF}" srcOrd="3" destOrd="0" parTransId="{088723C1-4A18-4D1E-84DA-6B74F1DDBF41}" sibTransId="{533901AB-C067-4DAF-8B90-3810AF74191C}"/>
    <dgm:cxn modelId="{A90D8553-3700-4718-BB1C-830AA58B477F}" srcId="{03A79044-92FA-445F-B032-4DFCF900FA9F}" destId="{13C75C66-81C0-4DD0-9F9E-48EC84599D7B}" srcOrd="1" destOrd="0" parTransId="{CDC9B180-7F9C-40DB-9D44-C59D8C8C6651}" sibTransId="{F2F18D92-47B0-4017-8AFE-9F13330C3E99}"/>
    <dgm:cxn modelId="{E8A112F1-32C8-4C90-8939-644B61A88BAF}" type="presOf" srcId="{CDC9B180-7F9C-40DB-9D44-C59D8C8C6651}" destId="{C36FCFA0-78E6-45A7-B6B8-2E4F24E76B8D}" srcOrd="0" destOrd="0" presId="urn:microsoft.com/office/officeart/2005/8/layout/radial1"/>
    <dgm:cxn modelId="{4BDA76F9-6086-4D3E-BCBF-064C12F0CFB1}" srcId="{03A79044-92FA-445F-B032-4DFCF900FA9F}" destId="{76030348-E62C-45D6-B7C5-B479882449E9}" srcOrd="2" destOrd="0" parTransId="{F655FF6A-F8CB-428C-82D2-3EA60EB0C638}" sibTransId="{62B5ECBF-64FB-4264-B68D-AE2AB68245B5}"/>
    <dgm:cxn modelId="{B84933C5-CB21-4B5A-A262-F4135FC9354C}" type="presOf" srcId="{F655FF6A-F8CB-428C-82D2-3EA60EB0C638}" destId="{E6F37693-1FDD-40CB-A179-F91F6A019B69}" srcOrd="1" destOrd="0" presId="urn:microsoft.com/office/officeart/2005/8/layout/radial1"/>
    <dgm:cxn modelId="{18EE9584-196C-4166-ACA3-B50B75C7418F}" type="presOf" srcId="{78DA84F5-99FC-43C4-9E84-15B347748A76}" destId="{70113000-1104-4106-993A-2A9AB85BB555}" srcOrd="1" destOrd="0" presId="urn:microsoft.com/office/officeart/2005/8/layout/radial1"/>
    <dgm:cxn modelId="{5F878484-D12C-47F4-A9D0-86FBB6FFD3F4}" type="presOf" srcId="{BDE55F95-E54A-4091-880E-F56D050B72E1}" destId="{09CD4F49-015C-4042-82D0-F3C147B99967}" srcOrd="0" destOrd="0" presId="urn:microsoft.com/office/officeart/2005/8/layout/radial1"/>
    <dgm:cxn modelId="{2806ED22-A56A-4B83-958E-A1AF96D2F6C1}" srcId="{BDE55F95-E54A-4091-880E-F56D050B72E1}" destId="{03A79044-92FA-445F-B032-4DFCF900FA9F}" srcOrd="0" destOrd="0" parTransId="{11E6B57F-7791-42B7-97F8-C044F437CACA}" sibTransId="{21F810BE-0680-4E39-9F48-8C8B9722F6A3}"/>
    <dgm:cxn modelId="{2F9C1585-C24F-474B-892A-DEB15637123F}" srcId="{03A79044-92FA-445F-B032-4DFCF900FA9F}" destId="{C4D20725-15B7-44F1-8D7B-100D4A4DB356}" srcOrd="0" destOrd="0" parTransId="{78DA84F5-99FC-43C4-9E84-15B347748A76}" sibTransId="{6DCA3355-F87E-4AC2-9E2C-A1BD3BC7CCA1}"/>
    <dgm:cxn modelId="{4E20CC7D-0339-4535-97C6-849C51348BBF}" type="presOf" srcId="{3EA85CDD-53E5-4124-8B19-4CC4634A62FF}" destId="{53D460BC-C236-4146-B011-D941BECC07E7}" srcOrd="0" destOrd="0" presId="urn:microsoft.com/office/officeart/2005/8/layout/radial1"/>
    <dgm:cxn modelId="{16751EC4-42DD-4EB4-826D-617B950B4461}" type="presOf" srcId="{088723C1-4A18-4D1E-84DA-6B74F1DDBF41}" destId="{C2FE2F15-D112-4271-A03C-43573FB0EAD1}" srcOrd="1" destOrd="0" presId="urn:microsoft.com/office/officeart/2005/8/layout/radial1"/>
    <dgm:cxn modelId="{AEBF7441-30AC-4817-B279-381E68A98697}" type="presParOf" srcId="{09CD4F49-015C-4042-82D0-F3C147B99967}" destId="{6384FD93-F81D-460E-85CC-0F93E78E8353}" srcOrd="0" destOrd="0" presId="urn:microsoft.com/office/officeart/2005/8/layout/radial1"/>
    <dgm:cxn modelId="{D4C9B4AF-49F4-4CF0-A3AC-FFDC36C55D22}" type="presParOf" srcId="{09CD4F49-015C-4042-82D0-F3C147B99967}" destId="{9477337A-AA7B-4C99-A291-3473FB096536}" srcOrd="1" destOrd="0" presId="urn:microsoft.com/office/officeart/2005/8/layout/radial1"/>
    <dgm:cxn modelId="{84414DEC-5297-408B-A6F5-77637A10D166}" type="presParOf" srcId="{9477337A-AA7B-4C99-A291-3473FB096536}" destId="{70113000-1104-4106-993A-2A9AB85BB555}" srcOrd="0" destOrd="0" presId="urn:microsoft.com/office/officeart/2005/8/layout/radial1"/>
    <dgm:cxn modelId="{8CA9C451-FFE3-42D4-88A5-5B0AB1C84325}" type="presParOf" srcId="{09CD4F49-015C-4042-82D0-F3C147B99967}" destId="{55CC2B53-91ED-4A6C-BF94-BB5D1BB8E9AB}" srcOrd="2" destOrd="0" presId="urn:microsoft.com/office/officeart/2005/8/layout/radial1"/>
    <dgm:cxn modelId="{6C25CA71-56BC-4501-A8A4-6CF6F85D924A}" type="presParOf" srcId="{09CD4F49-015C-4042-82D0-F3C147B99967}" destId="{C36FCFA0-78E6-45A7-B6B8-2E4F24E76B8D}" srcOrd="3" destOrd="0" presId="urn:microsoft.com/office/officeart/2005/8/layout/radial1"/>
    <dgm:cxn modelId="{74E0E56F-EA30-4159-AF96-230CD388BA73}" type="presParOf" srcId="{C36FCFA0-78E6-45A7-B6B8-2E4F24E76B8D}" destId="{7881A5D5-3203-47C9-A772-8A77DB3EAA67}" srcOrd="0" destOrd="0" presId="urn:microsoft.com/office/officeart/2005/8/layout/radial1"/>
    <dgm:cxn modelId="{E9900FE5-8BA3-429A-BE09-9E776CD07A04}" type="presParOf" srcId="{09CD4F49-015C-4042-82D0-F3C147B99967}" destId="{21FE7E25-E9FB-4C84-B327-85A77D6FC5BF}" srcOrd="4" destOrd="0" presId="urn:microsoft.com/office/officeart/2005/8/layout/radial1"/>
    <dgm:cxn modelId="{1E59DEED-2F47-42B2-94BA-F1B9C4F5CF22}" type="presParOf" srcId="{09CD4F49-015C-4042-82D0-F3C147B99967}" destId="{4AF976DD-F60D-4C58-8563-E148F4BF2946}" srcOrd="5" destOrd="0" presId="urn:microsoft.com/office/officeart/2005/8/layout/radial1"/>
    <dgm:cxn modelId="{50BF4019-97F2-4531-8072-C8DC68CA5840}" type="presParOf" srcId="{4AF976DD-F60D-4C58-8563-E148F4BF2946}" destId="{E6F37693-1FDD-40CB-A179-F91F6A019B69}" srcOrd="0" destOrd="0" presId="urn:microsoft.com/office/officeart/2005/8/layout/radial1"/>
    <dgm:cxn modelId="{BF656F4C-1FCE-4F5B-B18D-E124465102A2}" type="presParOf" srcId="{09CD4F49-015C-4042-82D0-F3C147B99967}" destId="{36C10F83-3BC1-4B71-A8E6-B3B58CD82BE3}" srcOrd="6" destOrd="0" presId="urn:microsoft.com/office/officeart/2005/8/layout/radial1"/>
    <dgm:cxn modelId="{25E12FF8-60A5-499C-BAF1-5CEA2091120D}" type="presParOf" srcId="{09CD4F49-015C-4042-82D0-F3C147B99967}" destId="{FF0114FB-E933-428B-91BC-B8EC3EC25EDB}" srcOrd="7" destOrd="0" presId="urn:microsoft.com/office/officeart/2005/8/layout/radial1"/>
    <dgm:cxn modelId="{E935F267-61F0-4739-B17A-0AEFFC48B790}" type="presParOf" srcId="{FF0114FB-E933-428B-91BC-B8EC3EC25EDB}" destId="{C2FE2F15-D112-4271-A03C-43573FB0EAD1}" srcOrd="0" destOrd="0" presId="urn:microsoft.com/office/officeart/2005/8/layout/radial1"/>
    <dgm:cxn modelId="{219209F0-C29B-4BFC-8B45-3800D225851E}" type="presParOf" srcId="{09CD4F49-015C-4042-82D0-F3C147B99967}" destId="{53D460BC-C236-4146-B011-D941BECC07E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2ABB9E-C715-4838-9999-437E831E5325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3E83F8-4F99-4C57-9536-ADB8EB92582B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/>
            <a:t>Transmission Owner (TO)</a:t>
          </a:r>
          <a:endParaRPr lang="en-GB" dirty="0"/>
        </a:p>
      </dgm:t>
    </dgm:pt>
    <dgm:pt modelId="{AB905E95-C427-46EA-8101-DDC46C08A2BE}" type="parTrans" cxnId="{8CBAE2A8-7CA9-46B8-A139-524E9F189B0B}">
      <dgm:prSet/>
      <dgm:spPr/>
      <dgm:t>
        <a:bodyPr/>
        <a:lstStyle/>
        <a:p>
          <a:endParaRPr lang="en-GB"/>
        </a:p>
      </dgm:t>
    </dgm:pt>
    <dgm:pt modelId="{95283C84-4D35-4F4D-A1A2-B263575F8D84}" type="sibTrans" cxnId="{8CBAE2A8-7CA9-46B8-A139-524E9F189B0B}">
      <dgm:prSet/>
      <dgm:spPr/>
      <dgm:t>
        <a:bodyPr/>
        <a:lstStyle/>
        <a:p>
          <a:endParaRPr lang="en-GB"/>
        </a:p>
      </dgm:t>
    </dgm:pt>
    <dgm:pt modelId="{E1C30F0C-4970-4CDE-959D-A5A869079DD4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r>
            <a:rPr lang="en-GB" dirty="0" smtClean="0"/>
            <a:t>TO Entry Charges</a:t>
          </a:r>
          <a:endParaRPr lang="en-GB" dirty="0"/>
        </a:p>
      </dgm:t>
    </dgm:pt>
    <dgm:pt modelId="{77FB8891-842B-426B-8220-0F0B5C746F6C}" type="parTrans" cxnId="{6A3E9385-EA9F-430F-80CE-80BB054BA95D}">
      <dgm:prSet/>
      <dgm:spPr/>
      <dgm:t>
        <a:bodyPr/>
        <a:lstStyle/>
        <a:p>
          <a:endParaRPr lang="en-GB"/>
        </a:p>
      </dgm:t>
    </dgm:pt>
    <dgm:pt modelId="{1CD1520D-C3F5-4D48-8650-CBB479294048}" type="sibTrans" cxnId="{6A3E9385-EA9F-430F-80CE-80BB054BA95D}">
      <dgm:prSet/>
      <dgm:spPr/>
      <dgm:t>
        <a:bodyPr/>
        <a:lstStyle/>
        <a:p>
          <a:endParaRPr lang="en-GB"/>
        </a:p>
      </dgm:t>
    </dgm:pt>
    <dgm:pt modelId="{4C7166F2-B925-4662-B23F-007A04BE67D8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TO Exit Charges</a:t>
          </a:r>
          <a:endParaRPr lang="en-GB" dirty="0"/>
        </a:p>
      </dgm:t>
    </dgm:pt>
    <dgm:pt modelId="{588A3ECD-5181-412F-A089-CBB1DE2F795D}" type="parTrans" cxnId="{CD1DF716-9B92-457E-A90B-3BD1D67BEBC7}">
      <dgm:prSet/>
      <dgm:spPr/>
      <dgm:t>
        <a:bodyPr/>
        <a:lstStyle/>
        <a:p>
          <a:endParaRPr lang="en-GB"/>
        </a:p>
      </dgm:t>
    </dgm:pt>
    <dgm:pt modelId="{F7160EC0-8BF2-42B8-9174-25D002A71775}" type="sibTrans" cxnId="{CD1DF716-9B92-457E-A90B-3BD1D67BEBC7}">
      <dgm:prSet/>
      <dgm:spPr/>
      <dgm:t>
        <a:bodyPr/>
        <a:lstStyle/>
        <a:p>
          <a:endParaRPr lang="en-GB"/>
        </a:p>
      </dgm:t>
    </dgm:pt>
    <dgm:pt modelId="{CD8E2215-86A5-467F-8506-58E01C4A5B4A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System Operator (SO)</a:t>
          </a:r>
          <a:endParaRPr lang="en-GB" dirty="0"/>
        </a:p>
      </dgm:t>
    </dgm:pt>
    <dgm:pt modelId="{9DE1AE86-0B87-4450-8023-A8995964BE70}" type="parTrans" cxnId="{D75FED48-B92C-4FFE-ADC9-5C67FF43EE46}">
      <dgm:prSet/>
      <dgm:spPr/>
      <dgm:t>
        <a:bodyPr/>
        <a:lstStyle/>
        <a:p>
          <a:endParaRPr lang="en-GB"/>
        </a:p>
      </dgm:t>
    </dgm:pt>
    <dgm:pt modelId="{E90B4D3C-314C-4B6E-AC9A-7FDF04055587}" type="sibTrans" cxnId="{D75FED48-B92C-4FFE-ADC9-5C67FF43EE46}">
      <dgm:prSet/>
      <dgm:spPr/>
      <dgm:t>
        <a:bodyPr/>
        <a:lstStyle/>
        <a:p>
          <a:endParaRPr lang="en-GB"/>
        </a:p>
      </dgm:t>
    </dgm:pt>
    <dgm:pt modelId="{9C15796D-F6B6-4B61-BFBF-7CC74821CAC0}">
      <dgm:prSet phldrT="[Text]"/>
      <dgm:spPr>
        <a:solidFill>
          <a:srgbClr val="CBA9E5"/>
        </a:solidFill>
      </dgm:spPr>
      <dgm:t>
        <a:bodyPr/>
        <a:lstStyle/>
        <a:p>
          <a:r>
            <a:rPr lang="en-GB" dirty="0" smtClean="0"/>
            <a:t>SO Entry Commodity Charges*</a:t>
          </a:r>
          <a:endParaRPr lang="en-GB" dirty="0"/>
        </a:p>
      </dgm:t>
    </dgm:pt>
    <dgm:pt modelId="{1DCA13CF-D1E2-4705-93E8-8E01F5FE35F8}" type="parTrans" cxnId="{54307550-79FF-4B50-BD14-1F75EF014961}">
      <dgm:prSet/>
      <dgm:spPr/>
      <dgm:t>
        <a:bodyPr/>
        <a:lstStyle/>
        <a:p>
          <a:endParaRPr lang="en-GB"/>
        </a:p>
      </dgm:t>
    </dgm:pt>
    <dgm:pt modelId="{03AED05C-F85F-4DEE-8598-9F488917BF30}" type="sibTrans" cxnId="{54307550-79FF-4B50-BD14-1F75EF014961}">
      <dgm:prSet/>
      <dgm:spPr/>
      <dgm:t>
        <a:bodyPr/>
        <a:lstStyle/>
        <a:p>
          <a:endParaRPr lang="en-GB"/>
        </a:p>
      </dgm:t>
    </dgm:pt>
    <dgm:pt modelId="{D85CBB43-7057-467D-AF50-40266FF5CD7D}">
      <dgm:prSet phldrT="[Text]"/>
      <dgm:spPr>
        <a:solidFill>
          <a:srgbClr val="CBA9E5"/>
        </a:solidFill>
      </dgm:spPr>
      <dgm:t>
        <a:bodyPr/>
        <a:lstStyle/>
        <a:p>
          <a:r>
            <a:rPr lang="en-GB" dirty="0" smtClean="0"/>
            <a:t>SO Exit Commodity Charges*</a:t>
          </a:r>
          <a:endParaRPr lang="en-GB" dirty="0"/>
        </a:p>
      </dgm:t>
    </dgm:pt>
    <dgm:pt modelId="{05C03406-B0A3-4AA1-98CE-E6A5F18BFD80}" type="parTrans" cxnId="{77CDB50B-6F67-47CC-86C2-7695587642E2}">
      <dgm:prSet/>
      <dgm:spPr/>
      <dgm:t>
        <a:bodyPr/>
        <a:lstStyle/>
        <a:p>
          <a:endParaRPr lang="en-GB"/>
        </a:p>
      </dgm:t>
    </dgm:pt>
    <dgm:pt modelId="{DC67D0F8-AE14-417C-A76C-08EE1B2397DD}" type="sibTrans" cxnId="{77CDB50B-6F67-47CC-86C2-7695587642E2}">
      <dgm:prSet/>
      <dgm:spPr/>
      <dgm:t>
        <a:bodyPr/>
        <a:lstStyle/>
        <a:p>
          <a:endParaRPr lang="en-GB"/>
        </a:p>
      </dgm:t>
    </dgm:pt>
    <dgm:pt modelId="{6CB77544-5A56-4CD7-A97C-EF118EBB60C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TO Entry Capacity Charges</a:t>
          </a:r>
          <a:endParaRPr lang="en-GB" dirty="0"/>
        </a:p>
      </dgm:t>
    </dgm:pt>
    <dgm:pt modelId="{A82EE85E-A77F-418B-93B7-0638EACF4C75}" type="parTrans" cxnId="{57AA5F69-40CF-4B31-9F58-5F43931F493D}">
      <dgm:prSet/>
      <dgm:spPr/>
      <dgm:t>
        <a:bodyPr/>
        <a:lstStyle/>
        <a:p>
          <a:endParaRPr lang="en-GB"/>
        </a:p>
      </dgm:t>
    </dgm:pt>
    <dgm:pt modelId="{0BD8D121-4A58-4296-993C-84ECDEE84956}" type="sibTrans" cxnId="{57AA5F69-40CF-4B31-9F58-5F43931F493D}">
      <dgm:prSet/>
      <dgm:spPr/>
      <dgm:t>
        <a:bodyPr/>
        <a:lstStyle/>
        <a:p>
          <a:endParaRPr lang="en-GB"/>
        </a:p>
      </dgm:t>
    </dgm:pt>
    <dgm:pt modelId="{38AEBA48-DF43-4354-A78B-4983C3381EDF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TO Entry Commodity Charges*</a:t>
          </a:r>
          <a:endParaRPr lang="en-GB" dirty="0"/>
        </a:p>
      </dgm:t>
    </dgm:pt>
    <dgm:pt modelId="{8675B44D-43B1-400B-BFC0-AA9303FD98BB}" type="parTrans" cxnId="{C6DEBD98-1AF8-49B3-8AF5-11D20CACCE01}">
      <dgm:prSet/>
      <dgm:spPr/>
      <dgm:t>
        <a:bodyPr/>
        <a:lstStyle/>
        <a:p>
          <a:endParaRPr lang="en-GB"/>
        </a:p>
      </dgm:t>
    </dgm:pt>
    <dgm:pt modelId="{B7F99538-3354-46FD-A9BD-143D0137978E}" type="sibTrans" cxnId="{C6DEBD98-1AF8-49B3-8AF5-11D20CACCE01}">
      <dgm:prSet/>
      <dgm:spPr/>
      <dgm:t>
        <a:bodyPr/>
        <a:lstStyle/>
        <a:p>
          <a:endParaRPr lang="en-GB"/>
        </a:p>
      </dgm:t>
    </dgm:pt>
    <dgm:pt modelId="{476FB990-A171-4FD1-8CF3-AF6CA9A35088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TO Exit Capacity Charges</a:t>
          </a:r>
          <a:endParaRPr lang="en-GB" dirty="0"/>
        </a:p>
      </dgm:t>
    </dgm:pt>
    <dgm:pt modelId="{7F4D0161-0AD6-4255-B2A1-7AE24BDFFEE4}" type="parTrans" cxnId="{83129DC8-64D0-4A7D-B12F-5A0EB4E8579D}">
      <dgm:prSet/>
      <dgm:spPr/>
      <dgm:t>
        <a:bodyPr/>
        <a:lstStyle/>
        <a:p>
          <a:endParaRPr lang="en-GB"/>
        </a:p>
      </dgm:t>
    </dgm:pt>
    <dgm:pt modelId="{884E947F-ACE4-4868-88B1-209A8990E495}" type="sibTrans" cxnId="{83129DC8-64D0-4A7D-B12F-5A0EB4E8579D}">
      <dgm:prSet/>
      <dgm:spPr/>
      <dgm:t>
        <a:bodyPr/>
        <a:lstStyle/>
        <a:p>
          <a:endParaRPr lang="en-GB"/>
        </a:p>
      </dgm:t>
    </dgm:pt>
    <dgm:pt modelId="{FD1FDA16-E7AC-4747-A83C-849124A3251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TO Exit Commodity Charges*</a:t>
          </a:r>
          <a:endParaRPr lang="en-GB" dirty="0"/>
        </a:p>
      </dgm:t>
    </dgm:pt>
    <dgm:pt modelId="{5A5B4943-D067-4022-996D-8C065DA2C6CA}" type="parTrans" cxnId="{BB1BE48D-8415-4A8F-B485-A12163FA6CD2}">
      <dgm:prSet/>
      <dgm:spPr/>
      <dgm:t>
        <a:bodyPr/>
        <a:lstStyle/>
        <a:p>
          <a:endParaRPr lang="en-GB"/>
        </a:p>
      </dgm:t>
    </dgm:pt>
    <dgm:pt modelId="{B3BAC1F1-9788-45E2-8752-93EA98A8A4D4}" type="sibTrans" cxnId="{BB1BE48D-8415-4A8F-B485-A12163FA6CD2}">
      <dgm:prSet/>
      <dgm:spPr/>
      <dgm:t>
        <a:bodyPr/>
        <a:lstStyle/>
        <a:p>
          <a:endParaRPr lang="en-GB"/>
        </a:p>
      </dgm:t>
    </dgm:pt>
    <dgm:pt modelId="{123EBA92-FE01-4F8D-AF1D-9A075E4DD92A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/>
            <a:t>Other Charges</a:t>
          </a:r>
          <a:endParaRPr lang="en-GB" dirty="0"/>
        </a:p>
      </dgm:t>
    </dgm:pt>
    <dgm:pt modelId="{3DF88B3F-A058-4841-B529-076B8433DA56}" type="parTrans" cxnId="{86BE02EE-CC10-42C0-9144-1F87A0567D95}">
      <dgm:prSet/>
      <dgm:spPr/>
      <dgm:t>
        <a:bodyPr/>
        <a:lstStyle/>
        <a:p>
          <a:endParaRPr lang="en-GB"/>
        </a:p>
      </dgm:t>
    </dgm:pt>
    <dgm:pt modelId="{0CD5074C-F73F-4AA1-8A33-384E30EF2BF9}" type="sibTrans" cxnId="{86BE02EE-CC10-42C0-9144-1F87A0567D95}">
      <dgm:prSet/>
      <dgm:spPr/>
      <dgm:t>
        <a:bodyPr/>
        <a:lstStyle/>
        <a:p>
          <a:endParaRPr lang="en-GB"/>
        </a:p>
      </dgm:t>
    </dgm:pt>
    <dgm:pt modelId="{A38ED8D6-7A51-46AF-8F00-254C0ED04157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/>
            <a:t>DN Pensions / Metering</a:t>
          </a:r>
          <a:endParaRPr lang="en-GB" dirty="0"/>
        </a:p>
      </dgm:t>
    </dgm:pt>
    <dgm:pt modelId="{C30AF054-85DB-40E9-B840-20336BC4368F}" type="parTrans" cxnId="{3C51A8AA-54B1-4534-A81A-6E52F84E208A}">
      <dgm:prSet/>
      <dgm:spPr/>
      <dgm:t>
        <a:bodyPr/>
        <a:lstStyle/>
        <a:p>
          <a:endParaRPr lang="en-GB"/>
        </a:p>
      </dgm:t>
    </dgm:pt>
    <dgm:pt modelId="{205F288D-9C4E-450E-B6F7-46BBF4F6A784}" type="sibTrans" cxnId="{3C51A8AA-54B1-4534-A81A-6E52F84E208A}">
      <dgm:prSet/>
      <dgm:spPr/>
      <dgm:t>
        <a:bodyPr/>
        <a:lstStyle/>
        <a:p>
          <a:endParaRPr lang="en-GB"/>
        </a:p>
      </dgm:t>
    </dgm:pt>
    <dgm:pt modelId="{98A7CD00-58AF-46C5-85D8-1D61F75D7C22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Other Charges</a:t>
          </a:r>
          <a:endParaRPr lang="en-GB" dirty="0"/>
        </a:p>
      </dgm:t>
    </dgm:pt>
    <dgm:pt modelId="{E9734647-FFA5-4419-9EBB-493A1A86E571}" type="parTrans" cxnId="{4D021F27-44EF-4E7F-ADC8-C100AE64E179}">
      <dgm:prSet/>
      <dgm:spPr/>
      <dgm:t>
        <a:bodyPr/>
        <a:lstStyle/>
        <a:p>
          <a:endParaRPr lang="en-GB"/>
        </a:p>
      </dgm:t>
    </dgm:pt>
    <dgm:pt modelId="{00DB5A0F-12EC-483B-BCCB-61A1A78CC5D2}" type="sibTrans" cxnId="{4D021F27-44EF-4E7F-ADC8-C100AE64E179}">
      <dgm:prSet/>
      <dgm:spPr/>
      <dgm:t>
        <a:bodyPr/>
        <a:lstStyle/>
        <a:p>
          <a:endParaRPr lang="en-GB"/>
        </a:p>
      </dgm:t>
    </dgm:pt>
    <dgm:pt modelId="{9460F99F-F87B-454E-B5D3-7964BB053708}">
      <dgm:prSet phldrT="[Text]"/>
      <dgm:spPr>
        <a:solidFill>
          <a:srgbClr val="CBA9E5"/>
        </a:solidFill>
      </dgm:spPr>
      <dgm:t>
        <a:bodyPr/>
        <a:lstStyle/>
        <a:p>
          <a:r>
            <a:rPr lang="en-GB" dirty="0" smtClean="0"/>
            <a:t>SO Commodity Charges</a:t>
          </a:r>
          <a:endParaRPr lang="en-GB" dirty="0"/>
        </a:p>
      </dgm:t>
    </dgm:pt>
    <dgm:pt modelId="{71B9B859-6708-4E2B-B213-E4A0C898FBC3}" type="parTrans" cxnId="{6C5BFC6F-D2DF-4360-86CE-0EA40486A50D}">
      <dgm:prSet/>
      <dgm:spPr/>
      <dgm:t>
        <a:bodyPr/>
        <a:lstStyle/>
        <a:p>
          <a:endParaRPr lang="en-GB"/>
        </a:p>
      </dgm:t>
    </dgm:pt>
    <dgm:pt modelId="{2B3BF175-EF0B-4C8B-B9E0-50522318DD74}" type="sibTrans" cxnId="{6C5BFC6F-D2DF-4360-86CE-0EA40486A50D}">
      <dgm:prSet/>
      <dgm:spPr/>
      <dgm:t>
        <a:bodyPr/>
        <a:lstStyle/>
        <a:p>
          <a:endParaRPr lang="en-GB"/>
        </a:p>
      </dgm:t>
    </dgm:pt>
    <dgm:pt modelId="{CD72ED2C-1971-4564-AEA3-CE1027EE5C8A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St. Fergus Compression / </a:t>
          </a:r>
          <a:r>
            <a:rPr lang="en-GB" dirty="0" err="1" smtClean="0"/>
            <a:t>Shorthaul</a:t>
          </a:r>
          <a:r>
            <a:rPr lang="en-GB" dirty="0" smtClean="0"/>
            <a:t> / Legacy Capacity</a:t>
          </a:r>
          <a:endParaRPr lang="en-GB" dirty="0"/>
        </a:p>
      </dgm:t>
    </dgm:pt>
    <dgm:pt modelId="{3F3FCD2E-F5D6-45CF-84C0-7DE5CB10E602}" type="parTrans" cxnId="{3DC9301F-4A90-4FFE-A888-ACE7A6EE7CE9}">
      <dgm:prSet/>
      <dgm:spPr/>
      <dgm:t>
        <a:bodyPr/>
        <a:lstStyle/>
        <a:p>
          <a:endParaRPr lang="en-GB"/>
        </a:p>
      </dgm:t>
    </dgm:pt>
    <dgm:pt modelId="{6F81A93C-2E18-49D5-8E42-F9CCBA128488}" type="sibTrans" cxnId="{3DC9301F-4A90-4FFE-A888-ACE7A6EE7CE9}">
      <dgm:prSet/>
      <dgm:spPr/>
      <dgm:t>
        <a:bodyPr/>
        <a:lstStyle/>
        <a:p>
          <a:endParaRPr lang="en-GB"/>
        </a:p>
      </dgm:t>
    </dgm:pt>
    <dgm:pt modelId="{D4B552BE-BEBB-4BBF-AD0D-F700E2BFA7EF}" type="pres">
      <dgm:prSet presAssocID="{122ABB9E-C715-4838-9999-437E831E532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144338B-41B0-40B4-8EF9-1E7B8A06579B}" type="pres">
      <dgm:prSet presAssocID="{D43E83F8-4F99-4C57-9536-ADB8EB92582B}" presName="vertOne" presStyleCnt="0"/>
      <dgm:spPr/>
    </dgm:pt>
    <dgm:pt modelId="{37F502CB-27DB-4559-92E7-8188FD69230E}" type="pres">
      <dgm:prSet presAssocID="{D43E83F8-4F99-4C57-9536-ADB8EB92582B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E5A9DC7-6D53-43C8-AB3A-D2663E1D0B93}" type="pres">
      <dgm:prSet presAssocID="{D43E83F8-4F99-4C57-9536-ADB8EB92582B}" presName="parTransOne" presStyleCnt="0"/>
      <dgm:spPr/>
    </dgm:pt>
    <dgm:pt modelId="{2F350FA2-AD83-43E9-A27F-FBCB5C48A8C3}" type="pres">
      <dgm:prSet presAssocID="{D43E83F8-4F99-4C57-9536-ADB8EB92582B}" presName="horzOne" presStyleCnt="0"/>
      <dgm:spPr/>
    </dgm:pt>
    <dgm:pt modelId="{E7707829-DEB5-478A-BEFD-341E7B08F3B3}" type="pres">
      <dgm:prSet presAssocID="{E1C30F0C-4970-4CDE-959D-A5A869079DD4}" presName="vertTwo" presStyleCnt="0"/>
      <dgm:spPr/>
    </dgm:pt>
    <dgm:pt modelId="{494BAE97-4384-49C3-8314-BA7218CC0D7D}" type="pres">
      <dgm:prSet presAssocID="{E1C30F0C-4970-4CDE-959D-A5A869079DD4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2B2F8C5-84E6-4A3A-A289-5CC33604BE81}" type="pres">
      <dgm:prSet presAssocID="{E1C30F0C-4970-4CDE-959D-A5A869079DD4}" presName="parTransTwo" presStyleCnt="0"/>
      <dgm:spPr/>
    </dgm:pt>
    <dgm:pt modelId="{92E10F1B-A615-43C5-9110-5ECB378605B1}" type="pres">
      <dgm:prSet presAssocID="{E1C30F0C-4970-4CDE-959D-A5A869079DD4}" presName="horzTwo" presStyleCnt="0"/>
      <dgm:spPr/>
    </dgm:pt>
    <dgm:pt modelId="{4EACCA72-1668-4818-A804-38B7BAC0C8AE}" type="pres">
      <dgm:prSet presAssocID="{6CB77544-5A56-4CD7-A97C-EF118EBB60C5}" presName="vertThree" presStyleCnt="0"/>
      <dgm:spPr/>
    </dgm:pt>
    <dgm:pt modelId="{773AC904-DB4B-4157-B007-73ACFFF2A600}" type="pres">
      <dgm:prSet presAssocID="{6CB77544-5A56-4CD7-A97C-EF118EBB60C5}" presName="txThre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D7D46F-88B9-4A32-9F02-7917F2BB6A09}" type="pres">
      <dgm:prSet presAssocID="{6CB77544-5A56-4CD7-A97C-EF118EBB60C5}" presName="horzThree" presStyleCnt="0"/>
      <dgm:spPr/>
    </dgm:pt>
    <dgm:pt modelId="{0D685D46-BCEC-4017-8C47-15003FB7D07E}" type="pres">
      <dgm:prSet presAssocID="{0BD8D121-4A58-4296-993C-84ECDEE84956}" presName="sibSpaceThree" presStyleCnt="0"/>
      <dgm:spPr/>
    </dgm:pt>
    <dgm:pt modelId="{363CDECB-450D-42B2-907A-D33DB7437027}" type="pres">
      <dgm:prSet presAssocID="{38AEBA48-DF43-4354-A78B-4983C3381EDF}" presName="vertThree" presStyleCnt="0"/>
      <dgm:spPr/>
    </dgm:pt>
    <dgm:pt modelId="{292C58BA-05DE-408C-B146-DD318E7D7270}" type="pres">
      <dgm:prSet presAssocID="{38AEBA48-DF43-4354-A78B-4983C3381EDF}" presName="txThre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B1623A0-50A2-4303-9FC8-33BB7DA2ACFF}" type="pres">
      <dgm:prSet presAssocID="{38AEBA48-DF43-4354-A78B-4983C3381EDF}" presName="horzThree" presStyleCnt="0"/>
      <dgm:spPr/>
    </dgm:pt>
    <dgm:pt modelId="{EDC4E4DC-1269-4012-B134-1500097DBA4C}" type="pres">
      <dgm:prSet presAssocID="{1CD1520D-C3F5-4D48-8650-CBB479294048}" presName="sibSpaceTwo" presStyleCnt="0"/>
      <dgm:spPr/>
    </dgm:pt>
    <dgm:pt modelId="{4E05DFCB-6B30-45AF-88DC-6AE8E685F5DE}" type="pres">
      <dgm:prSet presAssocID="{4C7166F2-B925-4662-B23F-007A04BE67D8}" presName="vertTwo" presStyleCnt="0"/>
      <dgm:spPr/>
    </dgm:pt>
    <dgm:pt modelId="{82F4AEF9-A6DA-4DB3-BEBB-317FC6AF0090}" type="pres">
      <dgm:prSet presAssocID="{4C7166F2-B925-4662-B23F-007A04BE67D8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A307791-A86C-466B-8C6E-4D0FE407DB5B}" type="pres">
      <dgm:prSet presAssocID="{4C7166F2-B925-4662-B23F-007A04BE67D8}" presName="parTransTwo" presStyleCnt="0"/>
      <dgm:spPr/>
    </dgm:pt>
    <dgm:pt modelId="{D3500193-AF18-4460-935E-DE36B47A415B}" type="pres">
      <dgm:prSet presAssocID="{4C7166F2-B925-4662-B23F-007A04BE67D8}" presName="horzTwo" presStyleCnt="0"/>
      <dgm:spPr/>
    </dgm:pt>
    <dgm:pt modelId="{669BF3E0-E576-4924-9ACE-F2114AC98C94}" type="pres">
      <dgm:prSet presAssocID="{476FB990-A171-4FD1-8CF3-AF6CA9A35088}" presName="vertThree" presStyleCnt="0"/>
      <dgm:spPr/>
    </dgm:pt>
    <dgm:pt modelId="{60A0EE0F-3C4E-456C-8E46-705DAC77E1C0}" type="pres">
      <dgm:prSet presAssocID="{476FB990-A171-4FD1-8CF3-AF6CA9A35088}" presName="txThre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BB5E7AD-DFAF-41C3-B20D-A697B07BBF00}" type="pres">
      <dgm:prSet presAssocID="{476FB990-A171-4FD1-8CF3-AF6CA9A35088}" presName="horzThree" presStyleCnt="0"/>
      <dgm:spPr/>
    </dgm:pt>
    <dgm:pt modelId="{E9CFC9B2-8711-4589-9969-28C97A14FE95}" type="pres">
      <dgm:prSet presAssocID="{884E947F-ACE4-4868-88B1-209A8990E495}" presName="sibSpaceThree" presStyleCnt="0"/>
      <dgm:spPr/>
    </dgm:pt>
    <dgm:pt modelId="{410766D7-CD16-489E-BAE6-202994B1D85D}" type="pres">
      <dgm:prSet presAssocID="{FD1FDA16-E7AC-4747-A83C-849124A3251D}" presName="vertThree" presStyleCnt="0"/>
      <dgm:spPr/>
    </dgm:pt>
    <dgm:pt modelId="{5139C555-AC7F-46E8-BA72-67174C5784E8}" type="pres">
      <dgm:prSet presAssocID="{FD1FDA16-E7AC-4747-A83C-849124A3251D}" presName="txThre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623938B-D9C6-4A86-9055-EBBA70AF66C9}" type="pres">
      <dgm:prSet presAssocID="{FD1FDA16-E7AC-4747-A83C-849124A3251D}" presName="horzThree" presStyleCnt="0"/>
      <dgm:spPr/>
    </dgm:pt>
    <dgm:pt modelId="{C94A46BA-1457-45E6-8B4C-1D6886258648}" type="pres">
      <dgm:prSet presAssocID="{F7160EC0-8BF2-42B8-9174-25D002A71775}" presName="sibSpaceTwo" presStyleCnt="0"/>
      <dgm:spPr/>
    </dgm:pt>
    <dgm:pt modelId="{EA17B44A-E16B-4FA5-B635-B2BA7E40DC88}" type="pres">
      <dgm:prSet presAssocID="{123EBA92-FE01-4F8D-AF1D-9A075E4DD92A}" presName="vertTwo" presStyleCnt="0"/>
      <dgm:spPr/>
    </dgm:pt>
    <dgm:pt modelId="{C61676D0-51C9-4DAA-91A0-3B8069ABF841}" type="pres">
      <dgm:prSet presAssocID="{123EBA92-FE01-4F8D-AF1D-9A075E4DD92A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F07EAD7-A0AE-421F-B592-A6E732605157}" type="pres">
      <dgm:prSet presAssocID="{123EBA92-FE01-4F8D-AF1D-9A075E4DD92A}" presName="parTransTwo" presStyleCnt="0"/>
      <dgm:spPr/>
    </dgm:pt>
    <dgm:pt modelId="{3316B8BB-2228-48FB-AEA4-7A03F6A3552D}" type="pres">
      <dgm:prSet presAssocID="{123EBA92-FE01-4F8D-AF1D-9A075E4DD92A}" presName="horzTwo" presStyleCnt="0"/>
      <dgm:spPr/>
    </dgm:pt>
    <dgm:pt modelId="{94816894-B0F5-4FD0-BA50-A69760D9858A}" type="pres">
      <dgm:prSet presAssocID="{A38ED8D6-7A51-46AF-8F00-254C0ED04157}" presName="vertThree" presStyleCnt="0"/>
      <dgm:spPr/>
    </dgm:pt>
    <dgm:pt modelId="{EE1C577B-D7DE-4B6F-A6D6-2DDEC491801D}" type="pres">
      <dgm:prSet presAssocID="{A38ED8D6-7A51-46AF-8F00-254C0ED04157}" presName="txThre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DBDF364-E430-4B78-B694-AE98E3755EDB}" type="pres">
      <dgm:prSet presAssocID="{A38ED8D6-7A51-46AF-8F00-254C0ED04157}" presName="horzThree" presStyleCnt="0"/>
      <dgm:spPr/>
    </dgm:pt>
    <dgm:pt modelId="{9AA44A6C-7171-4D25-8C76-DA7F95E54CA3}" type="pres">
      <dgm:prSet presAssocID="{95283C84-4D35-4F4D-A1A2-B263575F8D84}" presName="sibSpaceOne" presStyleCnt="0"/>
      <dgm:spPr/>
    </dgm:pt>
    <dgm:pt modelId="{AA63C174-E4EC-420F-A106-5B617EB0554E}" type="pres">
      <dgm:prSet presAssocID="{CD8E2215-86A5-467F-8506-58E01C4A5B4A}" presName="vertOne" presStyleCnt="0"/>
      <dgm:spPr/>
    </dgm:pt>
    <dgm:pt modelId="{17DD73A4-8098-430F-A3A3-D9C2E6F6BD10}" type="pres">
      <dgm:prSet presAssocID="{CD8E2215-86A5-467F-8506-58E01C4A5B4A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CB31532-4ACB-4F48-9095-0D67F60137A5}" type="pres">
      <dgm:prSet presAssocID="{CD8E2215-86A5-467F-8506-58E01C4A5B4A}" presName="parTransOne" presStyleCnt="0"/>
      <dgm:spPr/>
    </dgm:pt>
    <dgm:pt modelId="{9F94A346-B947-4930-A955-FE88BF9153FD}" type="pres">
      <dgm:prSet presAssocID="{CD8E2215-86A5-467F-8506-58E01C4A5B4A}" presName="horzOne" presStyleCnt="0"/>
      <dgm:spPr/>
    </dgm:pt>
    <dgm:pt modelId="{9AC7E0CC-3293-4D0A-9840-82675140B4BD}" type="pres">
      <dgm:prSet presAssocID="{9460F99F-F87B-454E-B5D3-7964BB053708}" presName="vertTwo" presStyleCnt="0"/>
      <dgm:spPr/>
    </dgm:pt>
    <dgm:pt modelId="{963EAE29-E5FE-411B-8957-9A64C0499AA7}" type="pres">
      <dgm:prSet presAssocID="{9460F99F-F87B-454E-B5D3-7964BB053708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A917432-7D05-4C24-9D7F-B4CD48902844}" type="pres">
      <dgm:prSet presAssocID="{9460F99F-F87B-454E-B5D3-7964BB053708}" presName="parTransTwo" presStyleCnt="0"/>
      <dgm:spPr/>
    </dgm:pt>
    <dgm:pt modelId="{A98F2CAC-385A-4F73-B229-3A0D1CF235B2}" type="pres">
      <dgm:prSet presAssocID="{9460F99F-F87B-454E-B5D3-7964BB053708}" presName="horzTwo" presStyleCnt="0"/>
      <dgm:spPr/>
    </dgm:pt>
    <dgm:pt modelId="{5FA6C5FA-737F-4C52-B915-F10721561670}" type="pres">
      <dgm:prSet presAssocID="{9C15796D-F6B6-4B61-BFBF-7CC74821CAC0}" presName="vertThree" presStyleCnt="0"/>
      <dgm:spPr/>
    </dgm:pt>
    <dgm:pt modelId="{E2A4C4A4-388A-4A25-B110-D74EA510B5F2}" type="pres">
      <dgm:prSet presAssocID="{9C15796D-F6B6-4B61-BFBF-7CC74821CAC0}" presName="txThre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EB5490A-E099-42C1-BAE5-3742DEE5B7B2}" type="pres">
      <dgm:prSet presAssocID="{9C15796D-F6B6-4B61-BFBF-7CC74821CAC0}" presName="horzThree" presStyleCnt="0"/>
      <dgm:spPr/>
    </dgm:pt>
    <dgm:pt modelId="{E57CE0B3-0482-473B-9A7B-C18FA5E09764}" type="pres">
      <dgm:prSet presAssocID="{03AED05C-F85F-4DEE-8598-9F488917BF30}" presName="sibSpaceThree" presStyleCnt="0"/>
      <dgm:spPr/>
    </dgm:pt>
    <dgm:pt modelId="{C9A33730-90D4-46DD-BF96-1AC5D36057D6}" type="pres">
      <dgm:prSet presAssocID="{D85CBB43-7057-467D-AF50-40266FF5CD7D}" presName="vertThree" presStyleCnt="0"/>
      <dgm:spPr/>
    </dgm:pt>
    <dgm:pt modelId="{D7A33857-8F78-4644-B273-A2623013CCE2}" type="pres">
      <dgm:prSet presAssocID="{D85CBB43-7057-467D-AF50-40266FF5CD7D}" presName="txThre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8BFDDB6-C508-49EA-9421-1BAB24EF607E}" type="pres">
      <dgm:prSet presAssocID="{D85CBB43-7057-467D-AF50-40266FF5CD7D}" presName="horzThree" presStyleCnt="0"/>
      <dgm:spPr/>
    </dgm:pt>
    <dgm:pt modelId="{407A6502-48C3-486F-B319-ED9609016390}" type="pres">
      <dgm:prSet presAssocID="{2B3BF175-EF0B-4C8B-B9E0-50522318DD74}" presName="sibSpaceTwo" presStyleCnt="0"/>
      <dgm:spPr/>
    </dgm:pt>
    <dgm:pt modelId="{A7C1B1D0-B7E2-4771-BF2C-35B8AD0F51DC}" type="pres">
      <dgm:prSet presAssocID="{98A7CD00-58AF-46C5-85D8-1D61F75D7C22}" presName="vertTwo" presStyleCnt="0"/>
      <dgm:spPr/>
    </dgm:pt>
    <dgm:pt modelId="{CD938EFA-00C0-45BD-8F23-6ABD23CB4DD6}" type="pres">
      <dgm:prSet presAssocID="{98A7CD00-58AF-46C5-85D8-1D61F75D7C22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7D85FDE-78F3-482B-A2A4-8BEDE0043F4D}" type="pres">
      <dgm:prSet presAssocID="{98A7CD00-58AF-46C5-85D8-1D61F75D7C22}" presName="parTransTwo" presStyleCnt="0"/>
      <dgm:spPr/>
    </dgm:pt>
    <dgm:pt modelId="{F0F6E133-C478-4C72-B5A4-DD32126DA7B9}" type="pres">
      <dgm:prSet presAssocID="{98A7CD00-58AF-46C5-85D8-1D61F75D7C22}" presName="horzTwo" presStyleCnt="0"/>
      <dgm:spPr/>
    </dgm:pt>
    <dgm:pt modelId="{FB82877C-506B-4718-8472-626CC9308939}" type="pres">
      <dgm:prSet presAssocID="{CD72ED2C-1971-4564-AEA3-CE1027EE5C8A}" presName="vertThree" presStyleCnt="0"/>
      <dgm:spPr/>
    </dgm:pt>
    <dgm:pt modelId="{5FCEF315-1EBB-44D6-92D4-7F1D32DE9B75}" type="pres">
      <dgm:prSet presAssocID="{CD72ED2C-1971-4564-AEA3-CE1027EE5C8A}" presName="txThre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5F980BC-7BE5-40EC-8A4A-B1B7CAF70954}" type="pres">
      <dgm:prSet presAssocID="{CD72ED2C-1971-4564-AEA3-CE1027EE5C8A}" presName="horzThree" presStyleCnt="0"/>
      <dgm:spPr/>
    </dgm:pt>
  </dgm:ptLst>
  <dgm:cxnLst>
    <dgm:cxn modelId="{31FA5444-28E0-4DBC-8943-928ECEE92E16}" type="presOf" srcId="{9C15796D-F6B6-4B61-BFBF-7CC74821CAC0}" destId="{E2A4C4A4-388A-4A25-B110-D74EA510B5F2}" srcOrd="0" destOrd="0" presId="urn:microsoft.com/office/officeart/2005/8/layout/hierarchy4"/>
    <dgm:cxn modelId="{819A01FA-095F-41D4-85AB-C4075AA60010}" type="presOf" srcId="{E1C30F0C-4970-4CDE-959D-A5A869079DD4}" destId="{494BAE97-4384-49C3-8314-BA7218CC0D7D}" srcOrd="0" destOrd="0" presId="urn:microsoft.com/office/officeart/2005/8/layout/hierarchy4"/>
    <dgm:cxn modelId="{60F9A33B-B1CB-4679-BBC9-2C6B6EAEA23F}" type="presOf" srcId="{D43E83F8-4F99-4C57-9536-ADB8EB92582B}" destId="{37F502CB-27DB-4559-92E7-8188FD69230E}" srcOrd="0" destOrd="0" presId="urn:microsoft.com/office/officeart/2005/8/layout/hierarchy4"/>
    <dgm:cxn modelId="{CD1DF716-9B92-457E-A90B-3BD1D67BEBC7}" srcId="{D43E83F8-4F99-4C57-9536-ADB8EB92582B}" destId="{4C7166F2-B925-4662-B23F-007A04BE67D8}" srcOrd="1" destOrd="0" parTransId="{588A3ECD-5181-412F-A089-CBB1DE2F795D}" sibTransId="{F7160EC0-8BF2-42B8-9174-25D002A71775}"/>
    <dgm:cxn modelId="{368D5AAA-3A55-4CDC-AB32-4632BF5B00E3}" type="presOf" srcId="{98A7CD00-58AF-46C5-85D8-1D61F75D7C22}" destId="{CD938EFA-00C0-45BD-8F23-6ABD23CB4DD6}" srcOrd="0" destOrd="0" presId="urn:microsoft.com/office/officeart/2005/8/layout/hierarchy4"/>
    <dgm:cxn modelId="{3DC9301F-4A90-4FFE-A888-ACE7A6EE7CE9}" srcId="{98A7CD00-58AF-46C5-85D8-1D61F75D7C22}" destId="{CD72ED2C-1971-4564-AEA3-CE1027EE5C8A}" srcOrd="0" destOrd="0" parTransId="{3F3FCD2E-F5D6-45CF-84C0-7DE5CB10E602}" sibTransId="{6F81A93C-2E18-49D5-8E42-F9CCBA128488}"/>
    <dgm:cxn modelId="{8CBAE2A8-7CA9-46B8-A139-524E9F189B0B}" srcId="{122ABB9E-C715-4838-9999-437E831E5325}" destId="{D43E83F8-4F99-4C57-9536-ADB8EB92582B}" srcOrd="0" destOrd="0" parTransId="{AB905E95-C427-46EA-8101-DDC46C08A2BE}" sibTransId="{95283C84-4D35-4F4D-A1A2-B263575F8D84}"/>
    <dgm:cxn modelId="{BB1BE48D-8415-4A8F-B485-A12163FA6CD2}" srcId="{4C7166F2-B925-4662-B23F-007A04BE67D8}" destId="{FD1FDA16-E7AC-4747-A83C-849124A3251D}" srcOrd="1" destOrd="0" parTransId="{5A5B4943-D067-4022-996D-8C065DA2C6CA}" sibTransId="{B3BAC1F1-9788-45E2-8752-93EA98A8A4D4}"/>
    <dgm:cxn modelId="{D3CEBFDB-D3C4-4FD5-8F6A-6B6808C871B2}" type="presOf" srcId="{476FB990-A171-4FD1-8CF3-AF6CA9A35088}" destId="{60A0EE0F-3C4E-456C-8E46-705DAC77E1C0}" srcOrd="0" destOrd="0" presId="urn:microsoft.com/office/officeart/2005/8/layout/hierarchy4"/>
    <dgm:cxn modelId="{E66DCE5C-3678-4A57-B29D-A643D8ABCCD3}" type="presOf" srcId="{9460F99F-F87B-454E-B5D3-7964BB053708}" destId="{963EAE29-E5FE-411B-8957-9A64C0499AA7}" srcOrd="0" destOrd="0" presId="urn:microsoft.com/office/officeart/2005/8/layout/hierarchy4"/>
    <dgm:cxn modelId="{C6DEBD98-1AF8-49B3-8AF5-11D20CACCE01}" srcId="{E1C30F0C-4970-4CDE-959D-A5A869079DD4}" destId="{38AEBA48-DF43-4354-A78B-4983C3381EDF}" srcOrd="1" destOrd="0" parTransId="{8675B44D-43B1-400B-BFC0-AA9303FD98BB}" sibTransId="{B7F99538-3354-46FD-A9BD-143D0137978E}"/>
    <dgm:cxn modelId="{865B94B9-C4E6-412B-BFD1-B7D2CE941498}" type="presOf" srcId="{CD72ED2C-1971-4564-AEA3-CE1027EE5C8A}" destId="{5FCEF315-1EBB-44D6-92D4-7F1D32DE9B75}" srcOrd="0" destOrd="0" presId="urn:microsoft.com/office/officeart/2005/8/layout/hierarchy4"/>
    <dgm:cxn modelId="{6A3E9385-EA9F-430F-80CE-80BB054BA95D}" srcId="{D43E83F8-4F99-4C57-9536-ADB8EB92582B}" destId="{E1C30F0C-4970-4CDE-959D-A5A869079DD4}" srcOrd="0" destOrd="0" parTransId="{77FB8891-842B-426B-8220-0F0B5C746F6C}" sibTransId="{1CD1520D-C3F5-4D48-8650-CBB479294048}"/>
    <dgm:cxn modelId="{3BFDEDF2-02EC-48CE-B670-7199E17469B8}" type="presOf" srcId="{6CB77544-5A56-4CD7-A97C-EF118EBB60C5}" destId="{773AC904-DB4B-4157-B007-73ACFFF2A600}" srcOrd="0" destOrd="0" presId="urn:microsoft.com/office/officeart/2005/8/layout/hierarchy4"/>
    <dgm:cxn modelId="{3C51A8AA-54B1-4534-A81A-6E52F84E208A}" srcId="{123EBA92-FE01-4F8D-AF1D-9A075E4DD92A}" destId="{A38ED8D6-7A51-46AF-8F00-254C0ED04157}" srcOrd="0" destOrd="0" parTransId="{C30AF054-85DB-40E9-B840-20336BC4368F}" sibTransId="{205F288D-9C4E-450E-B6F7-46BBF4F6A784}"/>
    <dgm:cxn modelId="{77CDB50B-6F67-47CC-86C2-7695587642E2}" srcId="{9460F99F-F87B-454E-B5D3-7964BB053708}" destId="{D85CBB43-7057-467D-AF50-40266FF5CD7D}" srcOrd="1" destOrd="0" parTransId="{05C03406-B0A3-4AA1-98CE-E6A5F18BFD80}" sibTransId="{DC67D0F8-AE14-417C-A76C-08EE1B2397DD}"/>
    <dgm:cxn modelId="{86BE02EE-CC10-42C0-9144-1F87A0567D95}" srcId="{D43E83F8-4F99-4C57-9536-ADB8EB92582B}" destId="{123EBA92-FE01-4F8D-AF1D-9A075E4DD92A}" srcOrd="2" destOrd="0" parTransId="{3DF88B3F-A058-4841-B529-076B8433DA56}" sibTransId="{0CD5074C-F73F-4AA1-8A33-384E30EF2BF9}"/>
    <dgm:cxn modelId="{1F2DB1F2-EC91-42DE-B5CA-DCA7DA470E6C}" type="presOf" srcId="{38AEBA48-DF43-4354-A78B-4983C3381EDF}" destId="{292C58BA-05DE-408C-B146-DD318E7D7270}" srcOrd="0" destOrd="0" presId="urn:microsoft.com/office/officeart/2005/8/layout/hierarchy4"/>
    <dgm:cxn modelId="{01D28798-8164-427F-B107-74817302FB41}" type="presOf" srcId="{A38ED8D6-7A51-46AF-8F00-254C0ED04157}" destId="{EE1C577B-D7DE-4B6F-A6D6-2DDEC491801D}" srcOrd="0" destOrd="0" presId="urn:microsoft.com/office/officeart/2005/8/layout/hierarchy4"/>
    <dgm:cxn modelId="{83129DC8-64D0-4A7D-B12F-5A0EB4E8579D}" srcId="{4C7166F2-B925-4662-B23F-007A04BE67D8}" destId="{476FB990-A171-4FD1-8CF3-AF6CA9A35088}" srcOrd="0" destOrd="0" parTransId="{7F4D0161-0AD6-4255-B2A1-7AE24BDFFEE4}" sibTransId="{884E947F-ACE4-4868-88B1-209A8990E495}"/>
    <dgm:cxn modelId="{AD5558EB-B17D-42C3-BDD4-A0038DA6262C}" type="presOf" srcId="{123EBA92-FE01-4F8D-AF1D-9A075E4DD92A}" destId="{C61676D0-51C9-4DAA-91A0-3B8069ABF841}" srcOrd="0" destOrd="0" presId="urn:microsoft.com/office/officeart/2005/8/layout/hierarchy4"/>
    <dgm:cxn modelId="{4D021F27-44EF-4E7F-ADC8-C100AE64E179}" srcId="{CD8E2215-86A5-467F-8506-58E01C4A5B4A}" destId="{98A7CD00-58AF-46C5-85D8-1D61F75D7C22}" srcOrd="1" destOrd="0" parTransId="{E9734647-FFA5-4419-9EBB-493A1A86E571}" sibTransId="{00DB5A0F-12EC-483B-BCCB-61A1A78CC5D2}"/>
    <dgm:cxn modelId="{D23A731E-84A0-40BD-85B1-EB352E39004B}" type="presOf" srcId="{4C7166F2-B925-4662-B23F-007A04BE67D8}" destId="{82F4AEF9-A6DA-4DB3-BEBB-317FC6AF0090}" srcOrd="0" destOrd="0" presId="urn:microsoft.com/office/officeart/2005/8/layout/hierarchy4"/>
    <dgm:cxn modelId="{57AA5F69-40CF-4B31-9F58-5F43931F493D}" srcId="{E1C30F0C-4970-4CDE-959D-A5A869079DD4}" destId="{6CB77544-5A56-4CD7-A97C-EF118EBB60C5}" srcOrd="0" destOrd="0" parTransId="{A82EE85E-A77F-418B-93B7-0638EACF4C75}" sibTransId="{0BD8D121-4A58-4296-993C-84ECDEE84956}"/>
    <dgm:cxn modelId="{C310EB74-80FD-48BC-A9C0-3A358E03E7EF}" type="presOf" srcId="{D85CBB43-7057-467D-AF50-40266FF5CD7D}" destId="{D7A33857-8F78-4644-B273-A2623013CCE2}" srcOrd="0" destOrd="0" presId="urn:microsoft.com/office/officeart/2005/8/layout/hierarchy4"/>
    <dgm:cxn modelId="{96486641-524B-48EF-8A48-9895A70BA565}" type="presOf" srcId="{122ABB9E-C715-4838-9999-437E831E5325}" destId="{D4B552BE-BEBB-4BBF-AD0D-F700E2BFA7EF}" srcOrd="0" destOrd="0" presId="urn:microsoft.com/office/officeart/2005/8/layout/hierarchy4"/>
    <dgm:cxn modelId="{4387C617-56D3-4180-9D6A-D2E04C58FB90}" type="presOf" srcId="{CD8E2215-86A5-467F-8506-58E01C4A5B4A}" destId="{17DD73A4-8098-430F-A3A3-D9C2E6F6BD10}" srcOrd="0" destOrd="0" presId="urn:microsoft.com/office/officeart/2005/8/layout/hierarchy4"/>
    <dgm:cxn modelId="{54307550-79FF-4B50-BD14-1F75EF014961}" srcId="{9460F99F-F87B-454E-B5D3-7964BB053708}" destId="{9C15796D-F6B6-4B61-BFBF-7CC74821CAC0}" srcOrd="0" destOrd="0" parTransId="{1DCA13CF-D1E2-4705-93E8-8E01F5FE35F8}" sibTransId="{03AED05C-F85F-4DEE-8598-9F488917BF30}"/>
    <dgm:cxn modelId="{D75FED48-B92C-4FFE-ADC9-5C67FF43EE46}" srcId="{122ABB9E-C715-4838-9999-437E831E5325}" destId="{CD8E2215-86A5-467F-8506-58E01C4A5B4A}" srcOrd="1" destOrd="0" parTransId="{9DE1AE86-0B87-4450-8023-A8995964BE70}" sibTransId="{E90B4D3C-314C-4B6E-AC9A-7FDF04055587}"/>
    <dgm:cxn modelId="{6D53420A-29C6-4E20-B8F7-A6B3F67CD929}" type="presOf" srcId="{FD1FDA16-E7AC-4747-A83C-849124A3251D}" destId="{5139C555-AC7F-46E8-BA72-67174C5784E8}" srcOrd="0" destOrd="0" presId="urn:microsoft.com/office/officeart/2005/8/layout/hierarchy4"/>
    <dgm:cxn modelId="{6C5BFC6F-D2DF-4360-86CE-0EA40486A50D}" srcId="{CD8E2215-86A5-467F-8506-58E01C4A5B4A}" destId="{9460F99F-F87B-454E-B5D3-7964BB053708}" srcOrd="0" destOrd="0" parTransId="{71B9B859-6708-4E2B-B213-E4A0C898FBC3}" sibTransId="{2B3BF175-EF0B-4C8B-B9E0-50522318DD74}"/>
    <dgm:cxn modelId="{BE585748-6E58-4FC9-902F-A8B3AA6955B5}" type="presParOf" srcId="{D4B552BE-BEBB-4BBF-AD0D-F700E2BFA7EF}" destId="{8144338B-41B0-40B4-8EF9-1E7B8A06579B}" srcOrd="0" destOrd="0" presId="urn:microsoft.com/office/officeart/2005/8/layout/hierarchy4"/>
    <dgm:cxn modelId="{A378AA9A-12D2-473D-9B97-61ED04523535}" type="presParOf" srcId="{8144338B-41B0-40B4-8EF9-1E7B8A06579B}" destId="{37F502CB-27DB-4559-92E7-8188FD69230E}" srcOrd="0" destOrd="0" presId="urn:microsoft.com/office/officeart/2005/8/layout/hierarchy4"/>
    <dgm:cxn modelId="{D63791DE-D19B-4CE6-9728-94C0BE4947E3}" type="presParOf" srcId="{8144338B-41B0-40B4-8EF9-1E7B8A06579B}" destId="{8E5A9DC7-6D53-43C8-AB3A-D2663E1D0B93}" srcOrd="1" destOrd="0" presId="urn:microsoft.com/office/officeart/2005/8/layout/hierarchy4"/>
    <dgm:cxn modelId="{5F63AFC7-62A6-4BC3-9F12-D602325532AA}" type="presParOf" srcId="{8144338B-41B0-40B4-8EF9-1E7B8A06579B}" destId="{2F350FA2-AD83-43E9-A27F-FBCB5C48A8C3}" srcOrd="2" destOrd="0" presId="urn:microsoft.com/office/officeart/2005/8/layout/hierarchy4"/>
    <dgm:cxn modelId="{54673DF5-E570-4B04-A532-679EBEA63D6C}" type="presParOf" srcId="{2F350FA2-AD83-43E9-A27F-FBCB5C48A8C3}" destId="{E7707829-DEB5-478A-BEFD-341E7B08F3B3}" srcOrd="0" destOrd="0" presId="urn:microsoft.com/office/officeart/2005/8/layout/hierarchy4"/>
    <dgm:cxn modelId="{59C488F5-BD9C-425D-9EF3-8235C63BF7E0}" type="presParOf" srcId="{E7707829-DEB5-478A-BEFD-341E7B08F3B3}" destId="{494BAE97-4384-49C3-8314-BA7218CC0D7D}" srcOrd="0" destOrd="0" presId="urn:microsoft.com/office/officeart/2005/8/layout/hierarchy4"/>
    <dgm:cxn modelId="{8AC38B45-7DCF-431F-96AF-5048F8CB7F54}" type="presParOf" srcId="{E7707829-DEB5-478A-BEFD-341E7B08F3B3}" destId="{62B2F8C5-84E6-4A3A-A289-5CC33604BE81}" srcOrd="1" destOrd="0" presId="urn:microsoft.com/office/officeart/2005/8/layout/hierarchy4"/>
    <dgm:cxn modelId="{533EBA12-83F0-4FE1-87E7-A6726852368C}" type="presParOf" srcId="{E7707829-DEB5-478A-BEFD-341E7B08F3B3}" destId="{92E10F1B-A615-43C5-9110-5ECB378605B1}" srcOrd="2" destOrd="0" presId="urn:microsoft.com/office/officeart/2005/8/layout/hierarchy4"/>
    <dgm:cxn modelId="{9454345F-874B-49EA-83F3-FC38F8F84D96}" type="presParOf" srcId="{92E10F1B-A615-43C5-9110-5ECB378605B1}" destId="{4EACCA72-1668-4818-A804-38B7BAC0C8AE}" srcOrd="0" destOrd="0" presId="urn:microsoft.com/office/officeart/2005/8/layout/hierarchy4"/>
    <dgm:cxn modelId="{759A0131-FFD8-4114-8332-7CF021BA6ECA}" type="presParOf" srcId="{4EACCA72-1668-4818-A804-38B7BAC0C8AE}" destId="{773AC904-DB4B-4157-B007-73ACFFF2A600}" srcOrd="0" destOrd="0" presId="urn:microsoft.com/office/officeart/2005/8/layout/hierarchy4"/>
    <dgm:cxn modelId="{F98A4A36-D85C-4432-85D1-3F0FFA3A3BC0}" type="presParOf" srcId="{4EACCA72-1668-4818-A804-38B7BAC0C8AE}" destId="{63D7D46F-88B9-4A32-9F02-7917F2BB6A09}" srcOrd="1" destOrd="0" presId="urn:microsoft.com/office/officeart/2005/8/layout/hierarchy4"/>
    <dgm:cxn modelId="{663F0D2C-018F-488B-B231-BC2A8421D6E3}" type="presParOf" srcId="{92E10F1B-A615-43C5-9110-5ECB378605B1}" destId="{0D685D46-BCEC-4017-8C47-15003FB7D07E}" srcOrd="1" destOrd="0" presId="urn:microsoft.com/office/officeart/2005/8/layout/hierarchy4"/>
    <dgm:cxn modelId="{280B96CA-C0BD-4D6B-936F-02E32D4D66B1}" type="presParOf" srcId="{92E10F1B-A615-43C5-9110-5ECB378605B1}" destId="{363CDECB-450D-42B2-907A-D33DB7437027}" srcOrd="2" destOrd="0" presId="urn:microsoft.com/office/officeart/2005/8/layout/hierarchy4"/>
    <dgm:cxn modelId="{896677E7-0562-425A-9788-4306032FD4AB}" type="presParOf" srcId="{363CDECB-450D-42B2-907A-D33DB7437027}" destId="{292C58BA-05DE-408C-B146-DD318E7D7270}" srcOrd="0" destOrd="0" presId="urn:microsoft.com/office/officeart/2005/8/layout/hierarchy4"/>
    <dgm:cxn modelId="{AAD00DC7-539B-498C-BC92-48C6A0B72A12}" type="presParOf" srcId="{363CDECB-450D-42B2-907A-D33DB7437027}" destId="{BB1623A0-50A2-4303-9FC8-33BB7DA2ACFF}" srcOrd="1" destOrd="0" presId="urn:microsoft.com/office/officeart/2005/8/layout/hierarchy4"/>
    <dgm:cxn modelId="{43F41B07-3316-425C-A00D-C9DF42B6313C}" type="presParOf" srcId="{2F350FA2-AD83-43E9-A27F-FBCB5C48A8C3}" destId="{EDC4E4DC-1269-4012-B134-1500097DBA4C}" srcOrd="1" destOrd="0" presId="urn:microsoft.com/office/officeart/2005/8/layout/hierarchy4"/>
    <dgm:cxn modelId="{B66F3356-B662-42FE-94E7-9C8FEE57537D}" type="presParOf" srcId="{2F350FA2-AD83-43E9-A27F-FBCB5C48A8C3}" destId="{4E05DFCB-6B30-45AF-88DC-6AE8E685F5DE}" srcOrd="2" destOrd="0" presId="urn:microsoft.com/office/officeart/2005/8/layout/hierarchy4"/>
    <dgm:cxn modelId="{68A47CE3-C3C0-47CD-BD1F-1977C70FFC3C}" type="presParOf" srcId="{4E05DFCB-6B30-45AF-88DC-6AE8E685F5DE}" destId="{82F4AEF9-A6DA-4DB3-BEBB-317FC6AF0090}" srcOrd="0" destOrd="0" presId="urn:microsoft.com/office/officeart/2005/8/layout/hierarchy4"/>
    <dgm:cxn modelId="{9B9BAAE8-4C32-4C2F-A0DB-395780115790}" type="presParOf" srcId="{4E05DFCB-6B30-45AF-88DC-6AE8E685F5DE}" destId="{2A307791-A86C-466B-8C6E-4D0FE407DB5B}" srcOrd="1" destOrd="0" presId="urn:microsoft.com/office/officeart/2005/8/layout/hierarchy4"/>
    <dgm:cxn modelId="{9E695936-A540-41E8-ABC1-E29CC5783DF1}" type="presParOf" srcId="{4E05DFCB-6B30-45AF-88DC-6AE8E685F5DE}" destId="{D3500193-AF18-4460-935E-DE36B47A415B}" srcOrd="2" destOrd="0" presId="urn:microsoft.com/office/officeart/2005/8/layout/hierarchy4"/>
    <dgm:cxn modelId="{27F9011E-F3AE-4E93-AEAB-BB9D3DEF33CE}" type="presParOf" srcId="{D3500193-AF18-4460-935E-DE36B47A415B}" destId="{669BF3E0-E576-4924-9ACE-F2114AC98C94}" srcOrd="0" destOrd="0" presId="urn:microsoft.com/office/officeart/2005/8/layout/hierarchy4"/>
    <dgm:cxn modelId="{22C01BD3-B5CB-4BEC-B104-4832EE8F11D1}" type="presParOf" srcId="{669BF3E0-E576-4924-9ACE-F2114AC98C94}" destId="{60A0EE0F-3C4E-456C-8E46-705DAC77E1C0}" srcOrd="0" destOrd="0" presId="urn:microsoft.com/office/officeart/2005/8/layout/hierarchy4"/>
    <dgm:cxn modelId="{D89ED0DD-1596-454A-A215-C20DD2A5A18C}" type="presParOf" srcId="{669BF3E0-E576-4924-9ACE-F2114AC98C94}" destId="{CBB5E7AD-DFAF-41C3-B20D-A697B07BBF00}" srcOrd="1" destOrd="0" presId="urn:microsoft.com/office/officeart/2005/8/layout/hierarchy4"/>
    <dgm:cxn modelId="{A1084714-44C2-445E-AEAC-89B96AAE0872}" type="presParOf" srcId="{D3500193-AF18-4460-935E-DE36B47A415B}" destId="{E9CFC9B2-8711-4589-9969-28C97A14FE95}" srcOrd="1" destOrd="0" presId="urn:microsoft.com/office/officeart/2005/8/layout/hierarchy4"/>
    <dgm:cxn modelId="{86506291-1985-4AD1-A010-5ADF5DA887D9}" type="presParOf" srcId="{D3500193-AF18-4460-935E-DE36B47A415B}" destId="{410766D7-CD16-489E-BAE6-202994B1D85D}" srcOrd="2" destOrd="0" presId="urn:microsoft.com/office/officeart/2005/8/layout/hierarchy4"/>
    <dgm:cxn modelId="{9DD137D6-50E6-4EA5-B9D6-53E7DE56482D}" type="presParOf" srcId="{410766D7-CD16-489E-BAE6-202994B1D85D}" destId="{5139C555-AC7F-46E8-BA72-67174C5784E8}" srcOrd="0" destOrd="0" presId="urn:microsoft.com/office/officeart/2005/8/layout/hierarchy4"/>
    <dgm:cxn modelId="{4E2828B4-9AC3-4AD4-9E8A-F98F4F697007}" type="presParOf" srcId="{410766D7-CD16-489E-BAE6-202994B1D85D}" destId="{6623938B-D9C6-4A86-9055-EBBA70AF66C9}" srcOrd="1" destOrd="0" presId="urn:microsoft.com/office/officeart/2005/8/layout/hierarchy4"/>
    <dgm:cxn modelId="{A0F37862-F309-48AB-8FCA-B757728285BD}" type="presParOf" srcId="{2F350FA2-AD83-43E9-A27F-FBCB5C48A8C3}" destId="{C94A46BA-1457-45E6-8B4C-1D6886258648}" srcOrd="3" destOrd="0" presId="urn:microsoft.com/office/officeart/2005/8/layout/hierarchy4"/>
    <dgm:cxn modelId="{F8BFCA01-5658-473D-8F72-20C3F8153F74}" type="presParOf" srcId="{2F350FA2-AD83-43E9-A27F-FBCB5C48A8C3}" destId="{EA17B44A-E16B-4FA5-B635-B2BA7E40DC88}" srcOrd="4" destOrd="0" presId="urn:microsoft.com/office/officeart/2005/8/layout/hierarchy4"/>
    <dgm:cxn modelId="{4DB7581F-D4EB-42A6-B5C7-AB484C477B65}" type="presParOf" srcId="{EA17B44A-E16B-4FA5-B635-B2BA7E40DC88}" destId="{C61676D0-51C9-4DAA-91A0-3B8069ABF841}" srcOrd="0" destOrd="0" presId="urn:microsoft.com/office/officeart/2005/8/layout/hierarchy4"/>
    <dgm:cxn modelId="{2C6B4864-2532-4E26-9922-D86BAFFBAEC1}" type="presParOf" srcId="{EA17B44A-E16B-4FA5-B635-B2BA7E40DC88}" destId="{BF07EAD7-A0AE-421F-B592-A6E732605157}" srcOrd="1" destOrd="0" presId="urn:microsoft.com/office/officeart/2005/8/layout/hierarchy4"/>
    <dgm:cxn modelId="{48EE51C2-F82D-44E4-B802-B9BEAC778D63}" type="presParOf" srcId="{EA17B44A-E16B-4FA5-B635-B2BA7E40DC88}" destId="{3316B8BB-2228-48FB-AEA4-7A03F6A3552D}" srcOrd="2" destOrd="0" presId="urn:microsoft.com/office/officeart/2005/8/layout/hierarchy4"/>
    <dgm:cxn modelId="{36C86C14-E204-46C1-880E-B3FF32EE8362}" type="presParOf" srcId="{3316B8BB-2228-48FB-AEA4-7A03F6A3552D}" destId="{94816894-B0F5-4FD0-BA50-A69760D9858A}" srcOrd="0" destOrd="0" presId="urn:microsoft.com/office/officeart/2005/8/layout/hierarchy4"/>
    <dgm:cxn modelId="{75DBCD19-6E02-4F45-A2AD-11FE4C3CAFA0}" type="presParOf" srcId="{94816894-B0F5-4FD0-BA50-A69760D9858A}" destId="{EE1C577B-D7DE-4B6F-A6D6-2DDEC491801D}" srcOrd="0" destOrd="0" presId="urn:microsoft.com/office/officeart/2005/8/layout/hierarchy4"/>
    <dgm:cxn modelId="{C08FFDD1-E198-4192-9AB4-E170E427FF6F}" type="presParOf" srcId="{94816894-B0F5-4FD0-BA50-A69760D9858A}" destId="{FDBDF364-E430-4B78-B694-AE98E3755EDB}" srcOrd="1" destOrd="0" presId="urn:microsoft.com/office/officeart/2005/8/layout/hierarchy4"/>
    <dgm:cxn modelId="{AC0D4CC8-6E7F-4ECD-98BD-93F75A19AB93}" type="presParOf" srcId="{D4B552BE-BEBB-4BBF-AD0D-F700E2BFA7EF}" destId="{9AA44A6C-7171-4D25-8C76-DA7F95E54CA3}" srcOrd="1" destOrd="0" presId="urn:microsoft.com/office/officeart/2005/8/layout/hierarchy4"/>
    <dgm:cxn modelId="{99DEF12C-D766-49AF-96A5-5672EE97CB53}" type="presParOf" srcId="{D4B552BE-BEBB-4BBF-AD0D-F700E2BFA7EF}" destId="{AA63C174-E4EC-420F-A106-5B617EB0554E}" srcOrd="2" destOrd="0" presId="urn:microsoft.com/office/officeart/2005/8/layout/hierarchy4"/>
    <dgm:cxn modelId="{6B929410-14D0-4121-97C6-448C55696CA2}" type="presParOf" srcId="{AA63C174-E4EC-420F-A106-5B617EB0554E}" destId="{17DD73A4-8098-430F-A3A3-D9C2E6F6BD10}" srcOrd="0" destOrd="0" presId="urn:microsoft.com/office/officeart/2005/8/layout/hierarchy4"/>
    <dgm:cxn modelId="{DDD95AC0-B906-44DC-AC9D-E013307E751A}" type="presParOf" srcId="{AA63C174-E4EC-420F-A106-5B617EB0554E}" destId="{CCB31532-4ACB-4F48-9095-0D67F60137A5}" srcOrd="1" destOrd="0" presId="urn:microsoft.com/office/officeart/2005/8/layout/hierarchy4"/>
    <dgm:cxn modelId="{F324D19B-D279-4669-9B5A-02D1C5EFB730}" type="presParOf" srcId="{AA63C174-E4EC-420F-A106-5B617EB0554E}" destId="{9F94A346-B947-4930-A955-FE88BF9153FD}" srcOrd="2" destOrd="0" presId="urn:microsoft.com/office/officeart/2005/8/layout/hierarchy4"/>
    <dgm:cxn modelId="{BD3E5C77-60B1-4756-8615-F5535F2D2479}" type="presParOf" srcId="{9F94A346-B947-4930-A955-FE88BF9153FD}" destId="{9AC7E0CC-3293-4D0A-9840-82675140B4BD}" srcOrd="0" destOrd="0" presId="urn:microsoft.com/office/officeart/2005/8/layout/hierarchy4"/>
    <dgm:cxn modelId="{F5F5F52B-6C7B-43AE-AEF3-F53B7263D2B0}" type="presParOf" srcId="{9AC7E0CC-3293-4D0A-9840-82675140B4BD}" destId="{963EAE29-E5FE-411B-8957-9A64C0499AA7}" srcOrd="0" destOrd="0" presId="urn:microsoft.com/office/officeart/2005/8/layout/hierarchy4"/>
    <dgm:cxn modelId="{4F18EC48-8D9D-4E0A-A180-8296C8D02AFB}" type="presParOf" srcId="{9AC7E0CC-3293-4D0A-9840-82675140B4BD}" destId="{FA917432-7D05-4C24-9D7F-B4CD48902844}" srcOrd="1" destOrd="0" presId="urn:microsoft.com/office/officeart/2005/8/layout/hierarchy4"/>
    <dgm:cxn modelId="{5A63E5D1-0E9B-4741-AD72-136B7A557078}" type="presParOf" srcId="{9AC7E0CC-3293-4D0A-9840-82675140B4BD}" destId="{A98F2CAC-385A-4F73-B229-3A0D1CF235B2}" srcOrd="2" destOrd="0" presId="urn:microsoft.com/office/officeart/2005/8/layout/hierarchy4"/>
    <dgm:cxn modelId="{4F5ADBD4-5DE7-4066-91A6-5785971866F1}" type="presParOf" srcId="{A98F2CAC-385A-4F73-B229-3A0D1CF235B2}" destId="{5FA6C5FA-737F-4C52-B915-F10721561670}" srcOrd="0" destOrd="0" presId="urn:microsoft.com/office/officeart/2005/8/layout/hierarchy4"/>
    <dgm:cxn modelId="{DE666BA3-279F-4096-84BE-C8FE9F26B2A5}" type="presParOf" srcId="{5FA6C5FA-737F-4C52-B915-F10721561670}" destId="{E2A4C4A4-388A-4A25-B110-D74EA510B5F2}" srcOrd="0" destOrd="0" presId="urn:microsoft.com/office/officeart/2005/8/layout/hierarchy4"/>
    <dgm:cxn modelId="{96171EB7-7574-4A4A-ACD8-491289302631}" type="presParOf" srcId="{5FA6C5FA-737F-4C52-B915-F10721561670}" destId="{DEB5490A-E099-42C1-BAE5-3742DEE5B7B2}" srcOrd="1" destOrd="0" presId="urn:microsoft.com/office/officeart/2005/8/layout/hierarchy4"/>
    <dgm:cxn modelId="{BF80C676-9B09-46D9-BE8D-165AC4774D85}" type="presParOf" srcId="{A98F2CAC-385A-4F73-B229-3A0D1CF235B2}" destId="{E57CE0B3-0482-473B-9A7B-C18FA5E09764}" srcOrd="1" destOrd="0" presId="urn:microsoft.com/office/officeart/2005/8/layout/hierarchy4"/>
    <dgm:cxn modelId="{B79E4BA5-C441-4937-8528-5FE42FAADFA2}" type="presParOf" srcId="{A98F2CAC-385A-4F73-B229-3A0D1CF235B2}" destId="{C9A33730-90D4-46DD-BF96-1AC5D36057D6}" srcOrd="2" destOrd="0" presId="urn:microsoft.com/office/officeart/2005/8/layout/hierarchy4"/>
    <dgm:cxn modelId="{71DB8BE6-E364-4D48-AD19-F3157B374C2A}" type="presParOf" srcId="{C9A33730-90D4-46DD-BF96-1AC5D36057D6}" destId="{D7A33857-8F78-4644-B273-A2623013CCE2}" srcOrd="0" destOrd="0" presId="urn:microsoft.com/office/officeart/2005/8/layout/hierarchy4"/>
    <dgm:cxn modelId="{C1640C26-7F52-4512-886B-35050685DF3B}" type="presParOf" srcId="{C9A33730-90D4-46DD-BF96-1AC5D36057D6}" destId="{88BFDDB6-C508-49EA-9421-1BAB24EF607E}" srcOrd="1" destOrd="0" presId="urn:microsoft.com/office/officeart/2005/8/layout/hierarchy4"/>
    <dgm:cxn modelId="{22F92524-C7FF-4254-A1BE-3F42E4B75CE5}" type="presParOf" srcId="{9F94A346-B947-4930-A955-FE88BF9153FD}" destId="{407A6502-48C3-486F-B319-ED9609016390}" srcOrd="1" destOrd="0" presId="urn:microsoft.com/office/officeart/2005/8/layout/hierarchy4"/>
    <dgm:cxn modelId="{94DB2D37-F013-4025-8083-D1BB31132EBA}" type="presParOf" srcId="{9F94A346-B947-4930-A955-FE88BF9153FD}" destId="{A7C1B1D0-B7E2-4771-BF2C-35B8AD0F51DC}" srcOrd="2" destOrd="0" presId="urn:microsoft.com/office/officeart/2005/8/layout/hierarchy4"/>
    <dgm:cxn modelId="{39B7FCAA-C9FC-4583-8307-59A742F9D422}" type="presParOf" srcId="{A7C1B1D0-B7E2-4771-BF2C-35B8AD0F51DC}" destId="{CD938EFA-00C0-45BD-8F23-6ABD23CB4DD6}" srcOrd="0" destOrd="0" presId="urn:microsoft.com/office/officeart/2005/8/layout/hierarchy4"/>
    <dgm:cxn modelId="{873CCEB6-08CE-4CC8-8401-BC818443A796}" type="presParOf" srcId="{A7C1B1D0-B7E2-4771-BF2C-35B8AD0F51DC}" destId="{F7D85FDE-78F3-482B-A2A4-8BEDE0043F4D}" srcOrd="1" destOrd="0" presId="urn:microsoft.com/office/officeart/2005/8/layout/hierarchy4"/>
    <dgm:cxn modelId="{9AAFE524-BEEE-4C52-ABD7-121CC1B5DDA0}" type="presParOf" srcId="{A7C1B1D0-B7E2-4771-BF2C-35B8AD0F51DC}" destId="{F0F6E133-C478-4C72-B5A4-DD32126DA7B9}" srcOrd="2" destOrd="0" presId="urn:microsoft.com/office/officeart/2005/8/layout/hierarchy4"/>
    <dgm:cxn modelId="{8FADE597-036D-403E-B63B-00BC83ED7AFB}" type="presParOf" srcId="{F0F6E133-C478-4C72-B5A4-DD32126DA7B9}" destId="{FB82877C-506B-4718-8472-626CC9308939}" srcOrd="0" destOrd="0" presId="urn:microsoft.com/office/officeart/2005/8/layout/hierarchy4"/>
    <dgm:cxn modelId="{43F1B984-4759-4930-B41A-66814DDA594F}" type="presParOf" srcId="{FB82877C-506B-4718-8472-626CC9308939}" destId="{5FCEF315-1EBB-44D6-92D4-7F1D32DE9B75}" srcOrd="0" destOrd="0" presId="urn:microsoft.com/office/officeart/2005/8/layout/hierarchy4"/>
    <dgm:cxn modelId="{F622AE9D-A6EE-4C1A-86AB-AF445EF98B81}" type="presParOf" srcId="{FB82877C-506B-4718-8472-626CC9308939}" destId="{E5F980BC-7BE5-40EC-8A4A-B1B7CAF7095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59282-E0FA-465E-AA30-89EB511911B0}">
      <dsp:nvSpPr>
        <dsp:cNvPr id="0" name=""/>
        <dsp:cNvSpPr/>
      </dsp:nvSpPr>
      <dsp:spPr>
        <a:xfrm rot="5400000">
          <a:off x="4823630" y="-1837520"/>
          <a:ext cx="1355002" cy="51775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Determines Allowed Revenue</a:t>
          </a:r>
          <a:endParaRPr lang="en-GB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Subject to RIIO-T1 Price Control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Sets certain mandatory requirements</a:t>
          </a:r>
          <a:endParaRPr lang="en-GB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Timings</a:t>
          </a:r>
          <a:endParaRPr lang="en-GB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Principles</a:t>
          </a:r>
          <a:endParaRPr lang="en-GB" sz="1500" kern="1200" dirty="0"/>
        </a:p>
      </dsp:txBody>
      <dsp:txXfrm rot="-5400000">
        <a:off x="2912363" y="139893"/>
        <a:ext cx="5111390" cy="1222710"/>
      </dsp:txXfrm>
    </dsp:sp>
    <dsp:sp modelId="{43D95BFA-7F11-49B2-B60B-6024F542FD4B}">
      <dsp:nvSpPr>
        <dsp:cNvPr id="0" name=""/>
        <dsp:cNvSpPr/>
      </dsp:nvSpPr>
      <dsp:spPr>
        <a:xfrm>
          <a:off x="0" y="2269"/>
          <a:ext cx="2912364" cy="1497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National Grid’s Gas Transporter Licence (the “Licence”)</a:t>
          </a:r>
          <a:endParaRPr lang="en-GB" sz="2400" kern="1200" dirty="0"/>
        </a:p>
      </dsp:txBody>
      <dsp:txXfrm>
        <a:off x="73124" y="75393"/>
        <a:ext cx="2766116" cy="1351707"/>
      </dsp:txXfrm>
    </dsp:sp>
    <dsp:sp modelId="{4F5004F3-FEC8-45F1-9BA0-3761D0546195}">
      <dsp:nvSpPr>
        <dsp:cNvPr id="0" name=""/>
        <dsp:cNvSpPr/>
      </dsp:nvSpPr>
      <dsp:spPr>
        <a:xfrm rot="5400000">
          <a:off x="4901949" y="-264667"/>
          <a:ext cx="1198364" cy="51775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Charging Methodologies (TPD Section Y)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Other relevant sections</a:t>
          </a:r>
          <a:endParaRPr lang="en-GB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Capacity arrangements (TPD Section B)</a:t>
          </a:r>
          <a:endParaRPr lang="en-GB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EID Section B</a:t>
          </a:r>
          <a:endParaRPr lang="en-GB" sz="1500" kern="1200" dirty="0"/>
        </a:p>
      </dsp:txBody>
      <dsp:txXfrm rot="-5400000">
        <a:off x="2912364" y="1783417"/>
        <a:ext cx="5119037" cy="1081366"/>
      </dsp:txXfrm>
    </dsp:sp>
    <dsp:sp modelId="{27658531-EFBE-43CE-AC1D-047938B17F35}">
      <dsp:nvSpPr>
        <dsp:cNvPr id="0" name=""/>
        <dsp:cNvSpPr/>
      </dsp:nvSpPr>
      <dsp:spPr>
        <a:xfrm>
          <a:off x="0" y="1575122"/>
          <a:ext cx="2912364" cy="1497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Uniform Network Code (the “UNC”)</a:t>
          </a:r>
          <a:endParaRPr lang="en-GB" sz="3100" kern="1200" dirty="0"/>
        </a:p>
      </dsp:txBody>
      <dsp:txXfrm>
        <a:off x="73124" y="1648246"/>
        <a:ext cx="2766116" cy="1351707"/>
      </dsp:txXfrm>
    </dsp:sp>
    <dsp:sp modelId="{A045B32C-1A51-4C2E-93B5-9D118BE8B91C}">
      <dsp:nvSpPr>
        <dsp:cNvPr id="0" name=""/>
        <dsp:cNvSpPr/>
      </dsp:nvSpPr>
      <dsp:spPr>
        <a:xfrm rot="5400000">
          <a:off x="4901949" y="1308184"/>
          <a:ext cx="1198364" cy="51775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Transportation Statement for Transmission charges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Explanation of changes to charges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Allowed Revenue forecast</a:t>
          </a:r>
          <a:endParaRPr lang="en-GB" sz="1500" kern="1200" dirty="0"/>
        </a:p>
      </dsp:txBody>
      <dsp:txXfrm rot="-5400000">
        <a:off x="2912364" y="3356269"/>
        <a:ext cx="5119037" cy="1081366"/>
      </dsp:txXfrm>
    </dsp:sp>
    <dsp:sp modelId="{BF68BBF5-CA6C-4008-AE8C-F1FC2A686A11}">
      <dsp:nvSpPr>
        <dsp:cNvPr id="0" name=""/>
        <dsp:cNvSpPr/>
      </dsp:nvSpPr>
      <dsp:spPr>
        <a:xfrm>
          <a:off x="0" y="3147975"/>
          <a:ext cx="2912364" cy="1497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Published Supporting Material</a:t>
          </a:r>
          <a:endParaRPr lang="en-GB" sz="3100" kern="1200" dirty="0"/>
        </a:p>
      </dsp:txBody>
      <dsp:txXfrm>
        <a:off x="73124" y="3221099"/>
        <a:ext cx="2766116" cy="1351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502CB-27DB-4559-92E7-8188FD69230E}">
      <dsp:nvSpPr>
        <dsp:cNvPr id="0" name=""/>
        <dsp:cNvSpPr/>
      </dsp:nvSpPr>
      <dsp:spPr>
        <a:xfrm>
          <a:off x="2708" y="628"/>
          <a:ext cx="5525231" cy="1623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Transmission Owner (TO)</a:t>
          </a:r>
          <a:endParaRPr lang="en-GB" sz="3600" kern="1200" dirty="0"/>
        </a:p>
      </dsp:txBody>
      <dsp:txXfrm>
        <a:off x="50261" y="48181"/>
        <a:ext cx="5430125" cy="1528466"/>
      </dsp:txXfrm>
    </dsp:sp>
    <dsp:sp modelId="{494BAE97-4384-49C3-8314-BA7218CC0D7D}">
      <dsp:nvSpPr>
        <dsp:cNvPr id="0" name=""/>
        <dsp:cNvSpPr/>
      </dsp:nvSpPr>
      <dsp:spPr>
        <a:xfrm>
          <a:off x="2708" y="1781876"/>
          <a:ext cx="2148233" cy="1623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TO Entry Charges</a:t>
          </a:r>
          <a:endParaRPr lang="en-GB" sz="2400" kern="1200" dirty="0"/>
        </a:p>
      </dsp:txBody>
      <dsp:txXfrm>
        <a:off x="50261" y="1829429"/>
        <a:ext cx="2053127" cy="1528466"/>
      </dsp:txXfrm>
    </dsp:sp>
    <dsp:sp modelId="{773AC904-DB4B-4157-B007-73ACFFF2A600}">
      <dsp:nvSpPr>
        <dsp:cNvPr id="0" name=""/>
        <dsp:cNvSpPr/>
      </dsp:nvSpPr>
      <dsp:spPr>
        <a:xfrm>
          <a:off x="2708" y="3563125"/>
          <a:ext cx="1052024" cy="1623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bg1"/>
              </a:solidFill>
            </a:rPr>
            <a:t>TO Entry Capacity Charges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33521" y="3593938"/>
        <a:ext cx="990398" cy="1561946"/>
      </dsp:txXfrm>
    </dsp:sp>
    <dsp:sp modelId="{292C58BA-05DE-408C-B146-DD318E7D7270}">
      <dsp:nvSpPr>
        <dsp:cNvPr id="0" name=""/>
        <dsp:cNvSpPr/>
      </dsp:nvSpPr>
      <dsp:spPr>
        <a:xfrm>
          <a:off x="1098917" y="3563125"/>
          <a:ext cx="1052024" cy="1623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TO Entry </a:t>
          </a:r>
          <a:r>
            <a:rPr lang="en-GB" sz="1600" kern="1200" dirty="0" err="1" smtClean="0"/>
            <a:t>Comm</a:t>
          </a:r>
          <a:r>
            <a:rPr lang="en-GB" sz="1600" kern="1200" dirty="0" smtClean="0"/>
            <a:t> </a:t>
          </a:r>
          <a:r>
            <a:rPr lang="en-GB" sz="1600" kern="1200" dirty="0" smtClean="0"/>
            <a:t>Charges*</a:t>
          </a:r>
          <a:endParaRPr lang="en-GB" sz="1600" kern="1200" dirty="0"/>
        </a:p>
      </dsp:txBody>
      <dsp:txXfrm>
        <a:off x="1129730" y="3593938"/>
        <a:ext cx="990398" cy="1561946"/>
      </dsp:txXfrm>
    </dsp:sp>
    <dsp:sp modelId="{82F4AEF9-A6DA-4DB3-BEBB-317FC6AF0090}">
      <dsp:nvSpPr>
        <dsp:cNvPr id="0" name=""/>
        <dsp:cNvSpPr/>
      </dsp:nvSpPr>
      <dsp:spPr>
        <a:xfrm>
          <a:off x="2239311" y="1781876"/>
          <a:ext cx="2148233" cy="1623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TO Exit Charges</a:t>
          </a:r>
          <a:endParaRPr lang="en-GB" sz="2400" kern="1200" dirty="0"/>
        </a:p>
      </dsp:txBody>
      <dsp:txXfrm>
        <a:off x="2286864" y="1829429"/>
        <a:ext cx="2053127" cy="1528466"/>
      </dsp:txXfrm>
    </dsp:sp>
    <dsp:sp modelId="{60A0EE0F-3C4E-456C-8E46-705DAC77E1C0}">
      <dsp:nvSpPr>
        <dsp:cNvPr id="0" name=""/>
        <dsp:cNvSpPr/>
      </dsp:nvSpPr>
      <dsp:spPr>
        <a:xfrm>
          <a:off x="2239311" y="3563125"/>
          <a:ext cx="1052024" cy="1623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TO Exit Capacity Charges</a:t>
          </a:r>
          <a:endParaRPr lang="en-GB" sz="1600" kern="1200" dirty="0"/>
        </a:p>
      </dsp:txBody>
      <dsp:txXfrm>
        <a:off x="2270124" y="3593938"/>
        <a:ext cx="990398" cy="1561946"/>
      </dsp:txXfrm>
    </dsp:sp>
    <dsp:sp modelId="{5139C555-AC7F-46E8-BA72-67174C5784E8}">
      <dsp:nvSpPr>
        <dsp:cNvPr id="0" name=""/>
        <dsp:cNvSpPr/>
      </dsp:nvSpPr>
      <dsp:spPr>
        <a:xfrm>
          <a:off x="3335521" y="3563125"/>
          <a:ext cx="1052024" cy="1623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TO Exit </a:t>
          </a:r>
          <a:r>
            <a:rPr lang="en-GB" sz="1600" kern="1200" dirty="0" err="1" smtClean="0"/>
            <a:t>Comm</a:t>
          </a:r>
          <a:r>
            <a:rPr lang="en-GB" sz="1600" kern="1200" dirty="0" smtClean="0"/>
            <a:t> </a:t>
          </a:r>
          <a:r>
            <a:rPr lang="en-GB" sz="1600" kern="1200" dirty="0" smtClean="0"/>
            <a:t>Charges*</a:t>
          </a:r>
          <a:endParaRPr lang="en-GB" sz="1600" kern="1200" dirty="0"/>
        </a:p>
      </dsp:txBody>
      <dsp:txXfrm>
        <a:off x="3366334" y="3593938"/>
        <a:ext cx="990398" cy="1561946"/>
      </dsp:txXfrm>
    </dsp:sp>
    <dsp:sp modelId="{C61676D0-51C9-4DAA-91A0-3B8069ABF841}">
      <dsp:nvSpPr>
        <dsp:cNvPr id="0" name=""/>
        <dsp:cNvSpPr/>
      </dsp:nvSpPr>
      <dsp:spPr>
        <a:xfrm>
          <a:off x="4475915" y="1781876"/>
          <a:ext cx="1052024" cy="1623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Other Charges</a:t>
          </a:r>
          <a:endParaRPr lang="en-GB" sz="1600" kern="1200" dirty="0"/>
        </a:p>
      </dsp:txBody>
      <dsp:txXfrm>
        <a:off x="4506728" y="1812689"/>
        <a:ext cx="990398" cy="1561946"/>
      </dsp:txXfrm>
    </dsp:sp>
    <dsp:sp modelId="{EE1C577B-D7DE-4B6F-A6D6-2DDEC491801D}">
      <dsp:nvSpPr>
        <dsp:cNvPr id="0" name=""/>
        <dsp:cNvSpPr/>
      </dsp:nvSpPr>
      <dsp:spPr>
        <a:xfrm>
          <a:off x="4475915" y="3563125"/>
          <a:ext cx="1052024" cy="1623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DN Pensions / Metering</a:t>
          </a:r>
          <a:endParaRPr lang="en-GB" sz="1600" kern="1200" dirty="0"/>
        </a:p>
      </dsp:txBody>
      <dsp:txXfrm>
        <a:off x="4506728" y="3593938"/>
        <a:ext cx="990398" cy="1561946"/>
      </dsp:txXfrm>
    </dsp:sp>
    <dsp:sp modelId="{17DD73A4-8098-430F-A3A3-D9C2E6F6BD10}">
      <dsp:nvSpPr>
        <dsp:cNvPr id="0" name=""/>
        <dsp:cNvSpPr/>
      </dsp:nvSpPr>
      <dsp:spPr>
        <a:xfrm>
          <a:off x="5704679" y="628"/>
          <a:ext cx="3288628" cy="1623572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System Operator (SO)</a:t>
          </a:r>
          <a:endParaRPr lang="en-GB" sz="3600" kern="1200" dirty="0"/>
        </a:p>
      </dsp:txBody>
      <dsp:txXfrm>
        <a:off x="5752232" y="48181"/>
        <a:ext cx="3193522" cy="1528466"/>
      </dsp:txXfrm>
    </dsp:sp>
    <dsp:sp modelId="{963EAE29-E5FE-411B-8957-9A64C0499AA7}">
      <dsp:nvSpPr>
        <dsp:cNvPr id="0" name=""/>
        <dsp:cNvSpPr/>
      </dsp:nvSpPr>
      <dsp:spPr>
        <a:xfrm>
          <a:off x="5704679" y="1781876"/>
          <a:ext cx="2148233" cy="1623572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SO Commodity Charges</a:t>
          </a:r>
          <a:endParaRPr lang="en-GB" sz="1700" kern="1200" dirty="0"/>
        </a:p>
      </dsp:txBody>
      <dsp:txXfrm>
        <a:off x="5752232" y="1829429"/>
        <a:ext cx="2053127" cy="1528466"/>
      </dsp:txXfrm>
    </dsp:sp>
    <dsp:sp modelId="{E2A4C4A4-388A-4A25-B110-D74EA510B5F2}">
      <dsp:nvSpPr>
        <dsp:cNvPr id="0" name=""/>
        <dsp:cNvSpPr/>
      </dsp:nvSpPr>
      <dsp:spPr>
        <a:xfrm>
          <a:off x="5704679" y="3563125"/>
          <a:ext cx="1052024" cy="1623572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SO Entry </a:t>
          </a:r>
          <a:r>
            <a:rPr lang="en-GB" sz="1600" kern="1200" dirty="0" err="1" smtClean="0"/>
            <a:t>Comm</a:t>
          </a:r>
          <a:r>
            <a:rPr lang="en-GB" sz="1600" kern="1200" dirty="0" smtClean="0"/>
            <a:t> </a:t>
          </a:r>
          <a:r>
            <a:rPr lang="en-GB" sz="1600" kern="1200" dirty="0" smtClean="0"/>
            <a:t>Charges*</a:t>
          </a:r>
          <a:endParaRPr lang="en-GB" sz="1600" kern="1200" dirty="0"/>
        </a:p>
      </dsp:txBody>
      <dsp:txXfrm>
        <a:off x="5735492" y="3593938"/>
        <a:ext cx="990398" cy="1561946"/>
      </dsp:txXfrm>
    </dsp:sp>
    <dsp:sp modelId="{D7A33857-8F78-4644-B273-A2623013CCE2}">
      <dsp:nvSpPr>
        <dsp:cNvPr id="0" name=""/>
        <dsp:cNvSpPr/>
      </dsp:nvSpPr>
      <dsp:spPr>
        <a:xfrm>
          <a:off x="6800889" y="3563125"/>
          <a:ext cx="1052024" cy="1623572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SO Exit </a:t>
          </a:r>
          <a:r>
            <a:rPr lang="en-GB" sz="1600" kern="1200" dirty="0" err="1" smtClean="0"/>
            <a:t>Comm</a:t>
          </a:r>
          <a:r>
            <a:rPr lang="en-GB" sz="1600" kern="1200" dirty="0" smtClean="0"/>
            <a:t> </a:t>
          </a:r>
          <a:r>
            <a:rPr lang="en-GB" sz="1600" kern="1200" dirty="0" smtClean="0"/>
            <a:t>Charges*</a:t>
          </a:r>
          <a:endParaRPr lang="en-GB" sz="1600" kern="1200" dirty="0"/>
        </a:p>
      </dsp:txBody>
      <dsp:txXfrm>
        <a:off x="6831702" y="3593938"/>
        <a:ext cx="990398" cy="1561946"/>
      </dsp:txXfrm>
    </dsp:sp>
    <dsp:sp modelId="{CD938EFA-00C0-45BD-8F23-6ABD23CB4DD6}">
      <dsp:nvSpPr>
        <dsp:cNvPr id="0" name=""/>
        <dsp:cNvSpPr/>
      </dsp:nvSpPr>
      <dsp:spPr>
        <a:xfrm>
          <a:off x="7941283" y="1781876"/>
          <a:ext cx="1052024" cy="1623572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Other Charges</a:t>
          </a:r>
          <a:endParaRPr lang="en-GB" sz="1700" kern="1200" dirty="0"/>
        </a:p>
      </dsp:txBody>
      <dsp:txXfrm>
        <a:off x="7972096" y="1812689"/>
        <a:ext cx="990398" cy="1561946"/>
      </dsp:txXfrm>
    </dsp:sp>
    <dsp:sp modelId="{5FCEF315-1EBB-44D6-92D4-7F1D32DE9B75}">
      <dsp:nvSpPr>
        <dsp:cNvPr id="0" name=""/>
        <dsp:cNvSpPr/>
      </dsp:nvSpPr>
      <dsp:spPr>
        <a:xfrm>
          <a:off x="7941283" y="3563125"/>
          <a:ext cx="1052024" cy="1623572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St. Fergus Compression / </a:t>
          </a:r>
          <a:r>
            <a:rPr lang="en-GB" sz="1400" kern="1200" dirty="0" err="1" smtClean="0"/>
            <a:t>Shorthaul</a:t>
          </a:r>
          <a:r>
            <a:rPr lang="en-GB" sz="1400" kern="1200" dirty="0" smtClean="0"/>
            <a:t> / Legacy Capacity</a:t>
          </a:r>
          <a:endParaRPr lang="en-GB" sz="1400" kern="1200" dirty="0"/>
        </a:p>
      </dsp:txBody>
      <dsp:txXfrm>
        <a:off x="7972096" y="3593938"/>
        <a:ext cx="990398" cy="1561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502CB-27DB-4559-92E7-8188FD69230E}">
      <dsp:nvSpPr>
        <dsp:cNvPr id="0" name=""/>
        <dsp:cNvSpPr/>
      </dsp:nvSpPr>
      <dsp:spPr>
        <a:xfrm>
          <a:off x="2679" y="2792"/>
          <a:ext cx="5466358" cy="1585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Transmission Owner (TO)</a:t>
          </a:r>
          <a:endParaRPr lang="en-GB" sz="3500" kern="1200" dirty="0"/>
        </a:p>
      </dsp:txBody>
      <dsp:txXfrm>
        <a:off x="49115" y="49228"/>
        <a:ext cx="5373486" cy="1492579"/>
      </dsp:txXfrm>
    </dsp:sp>
    <dsp:sp modelId="{494BAE97-4384-49C3-8314-BA7218CC0D7D}">
      <dsp:nvSpPr>
        <dsp:cNvPr id="0" name=""/>
        <dsp:cNvSpPr/>
      </dsp:nvSpPr>
      <dsp:spPr>
        <a:xfrm>
          <a:off x="2679" y="1743997"/>
          <a:ext cx="2125343" cy="1585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TO Entry Charges</a:t>
          </a:r>
          <a:endParaRPr lang="en-GB" sz="2800" kern="1200" dirty="0"/>
        </a:p>
      </dsp:txBody>
      <dsp:txXfrm>
        <a:off x="49115" y="1790433"/>
        <a:ext cx="2032471" cy="1492579"/>
      </dsp:txXfrm>
    </dsp:sp>
    <dsp:sp modelId="{773AC904-DB4B-4157-B007-73ACFFF2A600}">
      <dsp:nvSpPr>
        <dsp:cNvPr id="0" name=""/>
        <dsp:cNvSpPr/>
      </dsp:nvSpPr>
      <dsp:spPr>
        <a:xfrm>
          <a:off x="2679" y="3485201"/>
          <a:ext cx="1040814" cy="1585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TO Entry Capacity Charges</a:t>
          </a:r>
          <a:endParaRPr lang="en-GB" sz="1600" kern="1200" dirty="0"/>
        </a:p>
      </dsp:txBody>
      <dsp:txXfrm>
        <a:off x="33163" y="3515685"/>
        <a:ext cx="979846" cy="1524483"/>
      </dsp:txXfrm>
    </dsp:sp>
    <dsp:sp modelId="{292C58BA-05DE-408C-B146-DD318E7D7270}">
      <dsp:nvSpPr>
        <dsp:cNvPr id="0" name=""/>
        <dsp:cNvSpPr/>
      </dsp:nvSpPr>
      <dsp:spPr>
        <a:xfrm>
          <a:off x="1087207" y="3485201"/>
          <a:ext cx="1040814" cy="1585451"/>
        </a:xfrm>
        <a:prstGeom prst="roundRect">
          <a:avLst>
            <a:gd name="adj" fmla="val 10000"/>
          </a:avLst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TO Entry </a:t>
          </a:r>
          <a:r>
            <a:rPr lang="en-GB" sz="1600" kern="1200" dirty="0" err="1" smtClean="0"/>
            <a:t>Comm</a:t>
          </a:r>
          <a:r>
            <a:rPr lang="en-GB" sz="1600" kern="1200" dirty="0" smtClean="0"/>
            <a:t> </a:t>
          </a:r>
          <a:r>
            <a:rPr lang="en-GB" sz="1600" kern="1200" dirty="0" smtClean="0"/>
            <a:t>Charges*</a:t>
          </a:r>
          <a:endParaRPr lang="en-GB" sz="1600" kern="1200" dirty="0"/>
        </a:p>
      </dsp:txBody>
      <dsp:txXfrm>
        <a:off x="1117691" y="3515685"/>
        <a:ext cx="979846" cy="1524483"/>
      </dsp:txXfrm>
    </dsp:sp>
    <dsp:sp modelId="{82F4AEF9-A6DA-4DB3-BEBB-317FC6AF0090}">
      <dsp:nvSpPr>
        <dsp:cNvPr id="0" name=""/>
        <dsp:cNvSpPr/>
      </dsp:nvSpPr>
      <dsp:spPr>
        <a:xfrm>
          <a:off x="2215451" y="1743997"/>
          <a:ext cx="2125343" cy="1585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TO Exit Charges</a:t>
          </a:r>
          <a:endParaRPr lang="en-GB" sz="2800" kern="1200" dirty="0"/>
        </a:p>
      </dsp:txBody>
      <dsp:txXfrm>
        <a:off x="2261887" y="1790433"/>
        <a:ext cx="2032471" cy="1492579"/>
      </dsp:txXfrm>
    </dsp:sp>
    <dsp:sp modelId="{60A0EE0F-3C4E-456C-8E46-705DAC77E1C0}">
      <dsp:nvSpPr>
        <dsp:cNvPr id="0" name=""/>
        <dsp:cNvSpPr/>
      </dsp:nvSpPr>
      <dsp:spPr>
        <a:xfrm>
          <a:off x="2215451" y="3485201"/>
          <a:ext cx="1040814" cy="1585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TO Exit Capacity Charges</a:t>
          </a:r>
          <a:endParaRPr lang="en-GB" sz="1600" kern="1200" dirty="0"/>
        </a:p>
      </dsp:txBody>
      <dsp:txXfrm>
        <a:off x="2245935" y="3515685"/>
        <a:ext cx="979846" cy="1524483"/>
      </dsp:txXfrm>
    </dsp:sp>
    <dsp:sp modelId="{5139C555-AC7F-46E8-BA72-67174C5784E8}">
      <dsp:nvSpPr>
        <dsp:cNvPr id="0" name=""/>
        <dsp:cNvSpPr/>
      </dsp:nvSpPr>
      <dsp:spPr>
        <a:xfrm>
          <a:off x="3299979" y="3485201"/>
          <a:ext cx="1040814" cy="1585451"/>
        </a:xfrm>
        <a:prstGeom prst="roundRect">
          <a:avLst>
            <a:gd name="adj" fmla="val 10000"/>
          </a:avLst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TO Exit </a:t>
          </a:r>
          <a:r>
            <a:rPr lang="en-GB" sz="1600" kern="1200" dirty="0" err="1" smtClean="0"/>
            <a:t>Comm</a:t>
          </a:r>
          <a:r>
            <a:rPr lang="en-GB" sz="1600" kern="1200" dirty="0" smtClean="0"/>
            <a:t> charges</a:t>
          </a:r>
          <a:r>
            <a:rPr lang="en-GB" sz="1600" kern="1200" dirty="0" smtClean="0"/>
            <a:t>*</a:t>
          </a:r>
          <a:endParaRPr lang="en-GB" sz="1600" kern="1200" dirty="0"/>
        </a:p>
      </dsp:txBody>
      <dsp:txXfrm>
        <a:off x="3330463" y="3515685"/>
        <a:ext cx="979846" cy="1524483"/>
      </dsp:txXfrm>
    </dsp:sp>
    <dsp:sp modelId="{C61676D0-51C9-4DAA-91A0-3B8069ABF841}">
      <dsp:nvSpPr>
        <dsp:cNvPr id="0" name=""/>
        <dsp:cNvSpPr/>
      </dsp:nvSpPr>
      <dsp:spPr>
        <a:xfrm>
          <a:off x="4428222" y="1743997"/>
          <a:ext cx="1040814" cy="1585451"/>
        </a:xfrm>
        <a:prstGeom prst="roundRect">
          <a:avLst>
            <a:gd name="adj" fmla="val 10000"/>
          </a:avLst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Other Charges</a:t>
          </a:r>
          <a:endParaRPr lang="en-GB" sz="1700" kern="1200" dirty="0"/>
        </a:p>
      </dsp:txBody>
      <dsp:txXfrm>
        <a:off x="4458706" y="1774481"/>
        <a:ext cx="979846" cy="1524483"/>
      </dsp:txXfrm>
    </dsp:sp>
    <dsp:sp modelId="{EE1C577B-D7DE-4B6F-A6D6-2DDEC491801D}">
      <dsp:nvSpPr>
        <dsp:cNvPr id="0" name=""/>
        <dsp:cNvSpPr/>
      </dsp:nvSpPr>
      <dsp:spPr>
        <a:xfrm>
          <a:off x="4428222" y="3485201"/>
          <a:ext cx="1040814" cy="1585451"/>
        </a:xfrm>
        <a:prstGeom prst="roundRect">
          <a:avLst>
            <a:gd name="adj" fmla="val 10000"/>
          </a:avLst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DN Pensions / Metering</a:t>
          </a:r>
          <a:endParaRPr lang="en-GB" sz="1600" kern="1200" dirty="0"/>
        </a:p>
      </dsp:txBody>
      <dsp:txXfrm>
        <a:off x="4458706" y="3515685"/>
        <a:ext cx="979846" cy="1524483"/>
      </dsp:txXfrm>
    </dsp:sp>
    <dsp:sp modelId="{17DD73A4-8098-430F-A3A3-D9C2E6F6BD10}">
      <dsp:nvSpPr>
        <dsp:cNvPr id="0" name=""/>
        <dsp:cNvSpPr/>
      </dsp:nvSpPr>
      <dsp:spPr>
        <a:xfrm>
          <a:off x="5643894" y="2792"/>
          <a:ext cx="3253586" cy="1585451"/>
        </a:xfrm>
        <a:prstGeom prst="roundRect">
          <a:avLst>
            <a:gd name="adj" fmla="val 10000"/>
          </a:avLst>
        </a:prstGeom>
        <a:solidFill>
          <a:srgbClr val="CBA9E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System Operator (SO)</a:t>
          </a:r>
          <a:endParaRPr lang="en-GB" sz="3500" kern="1200" dirty="0"/>
        </a:p>
      </dsp:txBody>
      <dsp:txXfrm>
        <a:off x="5690330" y="49228"/>
        <a:ext cx="3160714" cy="1492579"/>
      </dsp:txXfrm>
    </dsp:sp>
    <dsp:sp modelId="{963EAE29-E5FE-411B-8957-9A64C0499AA7}">
      <dsp:nvSpPr>
        <dsp:cNvPr id="0" name=""/>
        <dsp:cNvSpPr/>
      </dsp:nvSpPr>
      <dsp:spPr>
        <a:xfrm>
          <a:off x="5643894" y="1743997"/>
          <a:ext cx="2125343" cy="1585451"/>
        </a:xfrm>
        <a:prstGeom prst="roundRect">
          <a:avLst>
            <a:gd name="adj" fmla="val 10000"/>
          </a:avLst>
        </a:prstGeom>
        <a:solidFill>
          <a:srgbClr val="CBA9E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SO Commodity Charges</a:t>
          </a:r>
          <a:endParaRPr lang="en-GB" sz="2400" kern="1200" dirty="0"/>
        </a:p>
      </dsp:txBody>
      <dsp:txXfrm>
        <a:off x="5690330" y="1790433"/>
        <a:ext cx="2032471" cy="1492579"/>
      </dsp:txXfrm>
    </dsp:sp>
    <dsp:sp modelId="{E2A4C4A4-388A-4A25-B110-D74EA510B5F2}">
      <dsp:nvSpPr>
        <dsp:cNvPr id="0" name=""/>
        <dsp:cNvSpPr/>
      </dsp:nvSpPr>
      <dsp:spPr>
        <a:xfrm>
          <a:off x="5643894" y="3485201"/>
          <a:ext cx="1040814" cy="1585451"/>
        </a:xfrm>
        <a:prstGeom prst="roundRect">
          <a:avLst>
            <a:gd name="adj" fmla="val 10000"/>
          </a:avLst>
        </a:prstGeom>
        <a:solidFill>
          <a:srgbClr val="CBA9E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SO Entry </a:t>
          </a:r>
          <a:r>
            <a:rPr lang="en-GB" sz="1600" kern="1200" dirty="0" err="1" smtClean="0"/>
            <a:t>Comm</a:t>
          </a:r>
          <a:r>
            <a:rPr lang="en-GB" sz="1600" kern="1200" dirty="0" smtClean="0"/>
            <a:t> </a:t>
          </a:r>
          <a:r>
            <a:rPr lang="en-GB" sz="1600" kern="1200" dirty="0" smtClean="0"/>
            <a:t>Charges*</a:t>
          </a:r>
          <a:endParaRPr lang="en-GB" sz="1600" kern="1200" dirty="0"/>
        </a:p>
      </dsp:txBody>
      <dsp:txXfrm>
        <a:off x="5674378" y="3515685"/>
        <a:ext cx="979846" cy="1524483"/>
      </dsp:txXfrm>
    </dsp:sp>
    <dsp:sp modelId="{D7A33857-8F78-4644-B273-A2623013CCE2}">
      <dsp:nvSpPr>
        <dsp:cNvPr id="0" name=""/>
        <dsp:cNvSpPr/>
      </dsp:nvSpPr>
      <dsp:spPr>
        <a:xfrm>
          <a:off x="6728423" y="3485201"/>
          <a:ext cx="1040814" cy="1585451"/>
        </a:xfrm>
        <a:prstGeom prst="roundRect">
          <a:avLst>
            <a:gd name="adj" fmla="val 10000"/>
          </a:avLst>
        </a:prstGeom>
        <a:solidFill>
          <a:srgbClr val="CBA9E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SO Exit </a:t>
          </a:r>
          <a:r>
            <a:rPr lang="en-GB" sz="1600" kern="1200" dirty="0" err="1" smtClean="0"/>
            <a:t>Comm</a:t>
          </a:r>
          <a:r>
            <a:rPr lang="en-GB" sz="1600" kern="1200" dirty="0" smtClean="0"/>
            <a:t> </a:t>
          </a:r>
          <a:r>
            <a:rPr lang="en-GB" sz="1600" kern="1200" dirty="0" smtClean="0"/>
            <a:t>Charges*</a:t>
          </a:r>
          <a:endParaRPr lang="en-GB" sz="1600" kern="1200" dirty="0"/>
        </a:p>
      </dsp:txBody>
      <dsp:txXfrm>
        <a:off x="6758907" y="3515685"/>
        <a:ext cx="979846" cy="1524483"/>
      </dsp:txXfrm>
    </dsp:sp>
    <dsp:sp modelId="{CD938EFA-00C0-45BD-8F23-6ABD23CB4DD6}">
      <dsp:nvSpPr>
        <dsp:cNvPr id="0" name=""/>
        <dsp:cNvSpPr/>
      </dsp:nvSpPr>
      <dsp:spPr>
        <a:xfrm>
          <a:off x="7856666" y="1743997"/>
          <a:ext cx="1040814" cy="1585451"/>
        </a:xfrm>
        <a:prstGeom prst="roundRect">
          <a:avLst>
            <a:gd name="adj" fmla="val 10000"/>
          </a:avLst>
        </a:prstGeom>
        <a:solidFill>
          <a:srgbClr val="CBA9E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Other Charges</a:t>
          </a:r>
          <a:endParaRPr lang="en-GB" sz="1700" kern="1200" dirty="0"/>
        </a:p>
      </dsp:txBody>
      <dsp:txXfrm>
        <a:off x="7887150" y="1774481"/>
        <a:ext cx="979846" cy="1524483"/>
      </dsp:txXfrm>
    </dsp:sp>
    <dsp:sp modelId="{5FCEF315-1EBB-44D6-92D4-7F1D32DE9B75}">
      <dsp:nvSpPr>
        <dsp:cNvPr id="0" name=""/>
        <dsp:cNvSpPr/>
      </dsp:nvSpPr>
      <dsp:spPr>
        <a:xfrm>
          <a:off x="7856666" y="3485201"/>
          <a:ext cx="1040814" cy="1585451"/>
        </a:xfrm>
        <a:prstGeom prst="roundRect">
          <a:avLst>
            <a:gd name="adj" fmla="val 10000"/>
          </a:avLst>
        </a:prstGeom>
        <a:solidFill>
          <a:srgbClr val="CBA9E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St. Fergus Compression / </a:t>
          </a:r>
          <a:r>
            <a:rPr lang="en-GB" sz="1400" kern="1200" dirty="0" err="1" smtClean="0"/>
            <a:t>Shorthaul</a:t>
          </a:r>
          <a:r>
            <a:rPr lang="en-GB" sz="1400" kern="1200" dirty="0" smtClean="0"/>
            <a:t> / Legacy Capacity</a:t>
          </a:r>
          <a:endParaRPr lang="en-GB" sz="1400" kern="1200" dirty="0"/>
        </a:p>
      </dsp:txBody>
      <dsp:txXfrm>
        <a:off x="7887150" y="3515685"/>
        <a:ext cx="979846" cy="15244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4FD93-F81D-460E-85CC-0F93E78E8353}">
      <dsp:nvSpPr>
        <dsp:cNvPr id="0" name=""/>
        <dsp:cNvSpPr/>
      </dsp:nvSpPr>
      <dsp:spPr>
        <a:xfrm>
          <a:off x="1379677" y="1719402"/>
          <a:ext cx="1209395" cy="1209395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Capacity Charges</a:t>
          </a:r>
          <a:endParaRPr lang="en-GB" sz="1600" kern="1200" dirty="0"/>
        </a:p>
      </dsp:txBody>
      <dsp:txXfrm>
        <a:off x="1556789" y="1896514"/>
        <a:ext cx="855171" cy="855171"/>
      </dsp:txXfrm>
    </dsp:sp>
    <dsp:sp modelId="{9477337A-AA7B-4C99-A291-3473FB096536}">
      <dsp:nvSpPr>
        <dsp:cNvPr id="0" name=""/>
        <dsp:cNvSpPr/>
      </dsp:nvSpPr>
      <dsp:spPr>
        <a:xfrm rot="16200000">
          <a:off x="1801457" y="1509059"/>
          <a:ext cx="365834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65834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975229" y="1527339"/>
        <a:ext cx="18291" cy="18291"/>
      </dsp:txXfrm>
    </dsp:sp>
    <dsp:sp modelId="{55CC2B53-91ED-4A6C-BF94-BB5D1BB8E9AB}">
      <dsp:nvSpPr>
        <dsp:cNvPr id="0" name=""/>
        <dsp:cNvSpPr/>
      </dsp:nvSpPr>
      <dsp:spPr>
        <a:xfrm>
          <a:off x="1379677" y="144172"/>
          <a:ext cx="1209395" cy="1209395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Supply</a:t>
          </a:r>
          <a:endParaRPr lang="en-GB" sz="1600" kern="1200" dirty="0"/>
        </a:p>
      </dsp:txBody>
      <dsp:txXfrm>
        <a:off x="1556789" y="321284"/>
        <a:ext cx="855171" cy="855171"/>
      </dsp:txXfrm>
    </dsp:sp>
    <dsp:sp modelId="{C36FCFA0-78E6-45A7-B6B8-2E4F24E76B8D}">
      <dsp:nvSpPr>
        <dsp:cNvPr id="0" name=""/>
        <dsp:cNvSpPr/>
      </dsp:nvSpPr>
      <dsp:spPr>
        <a:xfrm rot="19800000">
          <a:off x="2483552" y="1902866"/>
          <a:ext cx="365834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65834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57323" y="1921146"/>
        <a:ext cx="18291" cy="18291"/>
      </dsp:txXfrm>
    </dsp:sp>
    <dsp:sp modelId="{21FE7E25-E9FB-4C84-B327-85A77D6FC5BF}">
      <dsp:nvSpPr>
        <dsp:cNvPr id="0" name=""/>
        <dsp:cNvSpPr/>
      </dsp:nvSpPr>
      <dsp:spPr>
        <a:xfrm>
          <a:off x="2743866" y="931787"/>
          <a:ext cx="1209395" cy="120939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Demand</a:t>
          </a:r>
          <a:endParaRPr lang="en-GB" sz="1600" kern="1200" dirty="0"/>
        </a:p>
      </dsp:txBody>
      <dsp:txXfrm>
        <a:off x="2920978" y="1108899"/>
        <a:ext cx="855171" cy="855171"/>
      </dsp:txXfrm>
    </dsp:sp>
    <dsp:sp modelId="{DD88A494-AF4B-484C-B310-E62AAC7CB290}">
      <dsp:nvSpPr>
        <dsp:cNvPr id="0" name=""/>
        <dsp:cNvSpPr/>
      </dsp:nvSpPr>
      <dsp:spPr>
        <a:xfrm rot="1800000">
          <a:off x="2483552" y="2690481"/>
          <a:ext cx="365834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65834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657323" y="2708761"/>
        <a:ext cx="18291" cy="18291"/>
      </dsp:txXfrm>
    </dsp:sp>
    <dsp:sp modelId="{9373F7DF-45C7-4A5C-B211-3AE2845CB6E8}">
      <dsp:nvSpPr>
        <dsp:cNvPr id="0" name=""/>
        <dsp:cNvSpPr/>
      </dsp:nvSpPr>
      <dsp:spPr>
        <a:xfrm>
          <a:off x="2743866" y="2507017"/>
          <a:ext cx="1209395" cy="1209395"/>
        </a:xfrm>
        <a:prstGeom prst="ellipse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Revenue</a:t>
          </a:r>
          <a:endParaRPr lang="en-GB" sz="1600" kern="1200" dirty="0"/>
        </a:p>
      </dsp:txBody>
      <dsp:txXfrm>
        <a:off x="2920978" y="2684129"/>
        <a:ext cx="855171" cy="855171"/>
      </dsp:txXfrm>
    </dsp:sp>
    <dsp:sp modelId="{713DEBC1-6838-4F7B-97DD-E876417EBEFD}">
      <dsp:nvSpPr>
        <dsp:cNvPr id="0" name=""/>
        <dsp:cNvSpPr/>
      </dsp:nvSpPr>
      <dsp:spPr>
        <a:xfrm rot="5400000">
          <a:off x="1801457" y="3084289"/>
          <a:ext cx="365834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65834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975229" y="3102568"/>
        <a:ext cx="18291" cy="18291"/>
      </dsp:txXfrm>
    </dsp:sp>
    <dsp:sp modelId="{F39B4C4F-2EDB-4DFA-B4E0-7A9E6D230E17}">
      <dsp:nvSpPr>
        <dsp:cNvPr id="0" name=""/>
        <dsp:cNvSpPr/>
      </dsp:nvSpPr>
      <dsp:spPr>
        <a:xfrm>
          <a:off x="1379677" y="3294632"/>
          <a:ext cx="1209395" cy="1209395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Costs</a:t>
          </a:r>
          <a:endParaRPr lang="en-GB" sz="1600" kern="1200" dirty="0"/>
        </a:p>
      </dsp:txBody>
      <dsp:txXfrm>
        <a:off x="1556789" y="3471744"/>
        <a:ext cx="855171" cy="855171"/>
      </dsp:txXfrm>
    </dsp:sp>
    <dsp:sp modelId="{4AF976DD-F60D-4C58-8563-E148F4BF2946}">
      <dsp:nvSpPr>
        <dsp:cNvPr id="0" name=""/>
        <dsp:cNvSpPr/>
      </dsp:nvSpPr>
      <dsp:spPr>
        <a:xfrm rot="9000000">
          <a:off x="1119363" y="2690481"/>
          <a:ext cx="365834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65834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293134" y="2708761"/>
        <a:ext cx="18291" cy="18291"/>
      </dsp:txXfrm>
    </dsp:sp>
    <dsp:sp modelId="{36C10F83-3BC1-4B71-A8E6-B3B58CD82BE3}">
      <dsp:nvSpPr>
        <dsp:cNvPr id="0" name=""/>
        <dsp:cNvSpPr/>
      </dsp:nvSpPr>
      <dsp:spPr>
        <a:xfrm>
          <a:off x="15488" y="2507017"/>
          <a:ext cx="1209395" cy="120939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Network</a:t>
          </a:r>
          <a:endParaRPr lang="en-GB" sz="1600" kern="1200" dirty="0"/>
        </a:p>
      </dsp:txBody>
      <dsp:txXfrm>
        <a:off x="192600" y="2684129"/>
        <a:ext cx="855171" cy="855171"/>
      </dsp:txXfrm>
    </dsp:sp>
    <dsp:sp modelId="{FF0114FB-E933-428B-91BC-B8EC3EC25EDB}">
      <dsp:nvSpPr>
        <dsp:cNvPr id="0" name=""/>
        <dsp:cNvSpPr/>
      </dsp:nvSpPr>
      <dsp:spPr>
        <a:xfrm rot="12600000">
          <a:off x="1119363" y="1902866"/>
          <a:ext cx="365834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65834" y="27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293134" y="1921146"/>
        <a:ext cx="18291" cy="18291"/>
      </dsp:txXfrm>
    </dsp:sp>
    <dsp:sp modelId="{53D460BC-C236-4146-B011-D941BECC07E7}">
      <dsp:nvSpPr>
        <dsp:cNvPr id="0" name=""/>
        <dsp:cNvSpPr/>
      </dsp:nvSpPr>
      <dsp:spPr>
        <a:xfrm>
          <a:off x="15488" y="931787"/>
          <a:ext cx="1209395" cy="1209395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Entry / Exit Split</a:t>
          </a:r>
          <a:endParaRPr lang="en-GB" sz="1600" kern="1200" dirty="0"/>
        </a:p>
      </dsp:txBody>
      <dsp:txXfrm>
        <a:off x="192600" y="1108899"/>
        <a:ext cx="855171" cy="8551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EE79C-314E-4C18-94E3-500038355D3C}">
      <dsp:nvSpPr>
        <dsp:cNvPr id="0" name=""/>
        <dsp:cNvSpPr/>
      </dsp:nvSpPr>
      <dsp:spPr>
        <a:xfrm>
          <a:off x="0" y="1404"/>
          <a:ext cx="1573468" cy="817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Entry Capacity</a:t>
          </a:r>
          <a:endParaRPr lang="en-GB" sz="1800" kern="1200" dirty="0"/>
        </a:p>
      </dsp:txBody>
      <dsp:txXfrm>
        <a:off x="39914" y="41318"/>
        <a:ext cx="1493640" cy="737805"/>
      </dsp:txXfrm>
    </dsp:sp>
    <dsp:sp modelId="{DBF440A9-087E-4F2F-BC21-B09713FCAD3D}">
      <dsp:nvSpPr>
        <dsp:cNvPr id="0" name=""/>
        <dsp:cNvSpPr/>
      </dsp:nvSpPr>
      <dsp:spPr>
        <a:xfrm rot="5400000">
          <a:off x="2645053" y="-129901"/>
          <a:ext cx="654107" cy="2797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“Solved” Network using supply and demand provides marginal distances</a:t>
          </a:r>
          <a:endParaRPr lang="en-GB" sz="1300" kern="1200" dirty="0"/>
        </a:p>
      </dsp:txBody>
      <dsp:txXfrm rot="-5400000">
        <a:off x="1573469" y="973614"/>
        <a:ext cx="2765346" cy="590245"/>
      </dsp:txXfrm>
    </dsp:sp>
    <dsp:sp modelId="{DE31CDBF-894D-4FC9-94E4-EBE7B1267274}">
      <dsp:nvSpPr>
        <dsp:cNvPr id="0" name=""/>
        <dsp:cNvSpPr/>
      </dsp:nvSpPr>
      <dsp:spPr>
        <a:xfrm>
          <a:off x="0" y="859919"/>
          <a:ext cx="1573468" cy="817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Marginal Distance</a:t>
          </a:r>
          <a:endParaRPr lang="en-GB" sz="1800" kern="1200" dirty="0"/>
        </a:p>
      </dsp:txBody>
      <dsp:txXfrm>
        <a:off x="39914" y="899833"/>
        <a:ext cx="1493640" cy="737805"/>
      </dsp:txXfrm>
    </dsp:sp>
    <dsp:sp modelId="{E3C62B00-044E-4690-8C9D-C5680DE1F45B}">
      <dsp:nvSpPr>
        <dsp:cNvPr id="0" name=""/>
        <dsp:cNvSpPr/>
      </dsp:nvSpPr>
      <dsp:spPr>
        <a:xfrm rot="5400000">
          <a:off x="2645053" y="728613"/>
          <a:ext cx="654107" cy="2797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Balance Entry and Exit Average Distances</a:t>
          </a:r>
          <a:endParaRPr lang="en-GB" sz="1300" kern="1200" dirty="0"/>
        </a:p>
      </dsp:txBody>
      <dsp:txXfrm rot="-5400000">
        <a:off x="1573469" y="1832129"/>
        <a:ext cx="2765346" cy="590245"/>
      </dsp:txXfrm>
    </dsp:sp>
    <dsp:sp modelId="{A293C330-6C37-4FB2-9EF0-82F58D848887}">
      <dsp:nvSpPr>
        <dsp:cNvPr id="0" name=""/>
        <dsp:cNvSpPr/>
      </dsp:nvSpPr>
      <dsp:spPr>
        <a:xfrm>
          <a:off x="0" y="1718435"/>
          <a:ext cx="1573468" cy="817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50/50</a:t>
          </a:r>
          <a:endParaRPr lang="en-GB" sz="1800" kern="1200" dirty="0"/>
        </a:p>
      </dsp:txBody>
      <dsp:txXfrm>
        <a:off x="39914" y="1758349"/>
        <a:ext cx="1493640" cy="737805"/>
      </dsp:txXfrm>
    </dsp:sp>
    <dsp:sp modelId="{BF6FA23C-DDCB-45F8-9F13-1D8D9F042585}">
      <dsp:nvSpPr>
        <dsp:cNvPr id="0" name=""/>
        <dsp:cNvSpPr/>
      </dsp:nvSpPr>
      <dsp:spPr>
        <a:xfrm rot="5400000">
          <a:off x="2645053" y="1587129"/>
          <a:ext cx="654107" cy="2797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Distances converted to </a:t>
          </a:r>
          <a:r>
            <a:rPr lang="en-GB" sz="1300" kern="1200" smtClean="0"/>
            <a:t>prices using annuitisation of costs</a:t>
          </a:r>
          <a:endParaRPr lang="en-GB" sz="1300" kern="1200" dirty="0"/>
        </a:p>
      </dsp:txBody>
      <dsp:txXfrm rot="-5400000">
        <a:off x="1573469" y="2690645"/>
        <a:ext cx="2765346" cy="590245"/>
      </dsp:txXfrm>
    </dsp:sp>
    <dsp:sp modelId="{D7E30E46-8385-458B-85F8-831796942D4C}">
      <dsp:nvSpPr>
        <dsp:cNvPr id="0" name=""/>
        <dsp:cNvSpPr/>
      </dsp:nvSpPr>
      <dsp:spPr>
        <a:xfrm>
          <a:off x="0" y="2576950"/>
          <a:ext cx="1573468" cy="817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Include Cost components</a:t>
          </a:r>
          <a:endParaRPr lang="en-GB" sz="1800" kern="1200" dirty="0"/>
        </a:p>
      </dsp:txBody>
      <dsp:txXfrm>
        <a:off x="39914" y="2616864"/>
        <a:ext cx="1493640" cy="737805"/>
      </dsp:txXfrm>
    </dsp:sp>
    <dsp:sp modelId="{005948C7-F474-43EC-8857-E1E9BC2A895D}">
      <dsp:nvSpPr>
        <dsp:cNvPr id="0" name=""/>
        <dsp:cNvSpPr/>
      </dsp:nvSpPr>
      <dsp:spPr>
        <a:xfrm rot="5400000">
          <a:off x="2645053" y="2445644"/>
          <a:ext cx="654107" cy="2797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Minimum price if calculated reserve is less than 0.0001 p/kWh</a:t>
          </a:r>
          <a:endParaRPr lang="en-GB" sz="1300" kern="1200" dirty="0"/>
        </a:p>
      </dsp:txBody>
      <dsp:txXfrm rot="-5400000">
        <a:off x="1573469" y="3549160"/>
        <a:ext cx="2765346" cy="590245"/>
      </dsp:txXfrm>
    </dsp:sp>
    <dsp:sp modelId="{60363A23-EB51-4621-BA3E-2232AB0B846D}">
      <dsp:nvSpPr>
        <dsp:cNvPr id="0" name=""/>
        <dsp:cNvSpPr/>
      </dsp:nvSpPr>
      <dsp:spPr>
        <a:xfrm>
          <a:off x="0" y="3435466"/>
          <a:ext cx="1573468" cy="817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Price Collar</a:t>
          </a:r>
          <a:endParaRPr lang="en-GB" sz="1800" kern="1200" dirty="0"/>
        </a:p>
      </dsp:txBody>
      <dsp:txXfrm>
        <a:off x="39914" y="3475380"/>
        <a:ext cx="1493640" cy="737805"/>
      </dsp:txXfrm>
    </dsp:sp>
    <dsp:sp modelId="{FFBA4B6A-3BF8-44F6-9D87-BD7DE4C08B8A}">
      <dsp:nvSpPr>
        <dsp:cNvPr id="0" name=""/>
        <dsp:cNvSpPr/>
      </dsp:nvSpPr>
      <dsp:spPr>
        <a:xfrm rot="5400000">
          <a:off x="2645053" y="3304160"/>
          <a:ext cx="654107" cy="27972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Set by auction. </a:t>
          </a:r>
          <a:endParaRPr lang="en-GB" sz="1300" kern="1200" dirty="0"/>
        </a:p>
      </dsp:txBody>
      <dsp:txXfrm rot="-5400000">
        <a:off x="1573469" y="4407676"/>
        <a:ext cx="2765346" cy="590245"/>
      </dsp:txXfrm>
    </dsp:sp>
    <dsp:sp modelId="{D9006486-7E0C-4976-8181-66337CFAEBAC}">
      <dsp:nvSpPr>
        <dsp:cNvPr id="0" name=""/>
        <dsp:cNvSpPr/>
      </dsp:nvSpPr>
      <dsp:spPr>
        <a:xfrm>
          <a:off x="0" y="4293981"/>
          <a:ext cx="1573468" cy="817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Payable Price</a:t>
          </a:r>
          <a:endParaRPr lang="en-GB" sz="1800" kern="1200" dirty="0"/>
        </a:p>
      </dsp:txBody>
      <dsp:txXfrm>
        <a:off x="39914" y="4333895"/>
        <a:ext cx="1493640" cy="7378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91D63-6FDB-4A87-8887-14CA3882CA89}">
      <dsp:nvSpPr>
        <dsp:cNvPr id="0" name=""/>
        <dsp:cNvSpPr/>
      </dsp:nvSpPr>
      <dsp:spPr>
        <a:xfrm>
          <a:off x="0" y="1404"/>
          <a:ext cx="1573468" cy="817633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Exit Capacity</a:t>
          </a:r>
          <a:endParaRPr lang="en-GB" sz="1800" kern="1200" dirty="0"/>
        </a:p>
      </dsp:txBody>
      <dsp:txXfrm>
        <a:off x="39914" y="41318"/>
        <a:ext cx="1493640" cy="737805"/>
      </dsp:txXfrm>
    </dsp:sp>
    <dsp:sp modelId="{93DF6EF2-89E9-40EE-8D0E-5156E83D2D32}">
      <dsp:nvSpPr>
        <dsp:cNvPr id="0" name=""/>
        <dsp:cNvSpPr/>
      </dsp:nvSpPr>
      <dsp:spPr>
        <a:xfrm rot="5400000">
          <a:off x="2645053" y="-129901"/>
          <a:ext cx="654107" cy="2797277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“Solved” Network using supply and demand provides marginal distances</a:t>
          </a:r>
          <a:endParaRPr lang="en-GB" sz="1300" kern="1200" dirty="0"/>
        </a:p>
      </dsp:txBody>
      <dsp:txXfrm rot="-5400000">
        <a:off x="1573469" y="973614"/>
        <a:ext cx="2765346" cy="590245"/>
      </dsp:txXfrm>
    </dsp:sp>
    <dsp:sp modelId="{9254110B-B7AB-4F8A-AA27-EA8FD5D39B05}">
      <dsp:nvSpPr>
        <dsp:cNvPr id="0" name=""/>
        <dsp:cNvSpPr/>
      </dsp:nvSpPr>
      <dsp:spPr>
        <a:xfrm>
          <a:off x="0" y="859919"/>
          <a:ext cx="1573468" cy="817633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Marginal Distance</a:t>
          </a:r>
          <a:endParaRPr lang="en-GB" sz="1800" kern="1200" dirty="0"/>
        </a:p>
      </dsp:txBody>
      <dsp:txXfrm>
        <a:off x="39914" y="899833"/>
        <a:ext cx="1493640" cy="737805"/>
      </dsp:txXfrm>
    </dsp:sp>
    <dsp:sp modelId="{11F7D97D-1CED-460D-9702-1F84D86C44FC}">
      <dsp:nvSpPr>
        <dsp:cNvPr id="0" name=""/>
        <dsp:cNvSpPr/>
      </dsp:nvSpPr>
      <dsp:spPr>
        <a:xfrm rot="5400000">
          <a:off x="2645053" y="728613"/>
          <a:ext cx="654107" cy="2797277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Distances converted to prices using </a:t>
          </a:r>
          <a:r>
            <a:rPr lang="en-GB" sz="1300" kern="1200" dirty="0" err="1" smtClean="0"/>
            <a:t>annuitisation</a:t>
          </a:r>
          <a:r>
            <a:rPr lang="en-GB" sz="1300" kern="1200" dirty="0" smtClean="0"/>
            <a:t> of costs</a:t>
          </a:r>
          <a:endParaRPr lang="en-GB" sz="1300" kern="1200" dirty="0"/>
        </a:p>
      </dsp:txBody>
      <dsp:txXfrm rot="-5400000">
        <a:off x="1573469" y="1832129"/>
        <a:ext cx="2765346" cy="590245"/>
      </dsp:txXfrm>
    </dsp:sp>
    <dsp:sp modelId="{146CC62B-70EB-4036-B821-13D3C2AD7F08}">
      <dsp:nvSpPr>
        <dsp:cNvPr id="0" name=""/>
        <dsp:cNvSpPr/>
      </dsp:nvSpPr>
      <dsp:spPr>
        <a:xfrm>
          <a:off x="0" y="1718435"/>
          <a:ext cx="1573468" cy="817633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Include cost components</a:t>
          </a:r>
          <a:endParaRPr lang="en-GB" sz="1800" kern="1200" dirty="0"/>
        </a:p>
      </dsp:txBody>
      <dsp:txXfrm>
        <a:off x="39914" y="1758349"/>
        <a:ext cx="1493640" cy="737805"/>
      </dsp:txXfrm>
    </dsp:sp>
    <dsp:sp modelId="{7570F07A-6131-4179-8459-9D96AFBF5083}">
      <dsp:nvSpPr>
        <dsp:cNvPr id="0" name=""/>
        <dsp:cNvSpPr/>
      </dsp:nvSpPr>
      <dsp:spPr>
        <a:xfrm rot="5400000">
          <a:off x="2645053" y="1587129"/>
          <a:ext cx="654107" cy="2797277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Revenue based adjustment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All prices equally uplifted</a:t>
          </a:r>
          <a:endParaRPr lang="en-GB" sz="1300" kern="1200" dirty="0"/>
        </a:p>
      </dsp:txBody>
      <dsp:txXfrm rot="-5400000">
        <a:off x="1573469" y="2690645"/>
        <a:ext cx="2765346" cy="590245"/>
      </dsp:txXfrm>
    </dsp:sp>
    <dsp:sp modelId="{44BA9544-7716-47BE-9FBC-938C73B69C11}">
      <dsp:nvSpPr>
        <dsp:cNvPr id="0" name=""/>
        <dsp:cNvSpPr/>
      </dsp:nvSpPr>
      <dsp:spPr>
        <a:xfrm>
          <a:off x="0" y="2576950"/>
          <a:ext cx="1573468" cy="817633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50/50</a:t>
          </a:r>
          <a:endParaRPr lang="en-GB" sz="1800" kern="1200" dirty="0"/>
        </a:p>
      </dsp:txBody>
      <dsp:txXfrm>
        <a:off x="39914" y="2616864"/>
        <a:ext cx="1493640" cy="737805"/>
      </dsp:txXfrm>
    </dsp:sp>
    <dsp:sp modelId="{245E6DCD-BD5E-48D3-A129-73713F69CBC7}">
      <dsp:nvSpPr>
        <dsp:cNvPr id="0" name=""/>
        <dsp:cNvSpPr/>
      </dsp:nvSpPr>
      <dsp:spPr>
        <a:xfrm rot="5400000">
          <a:off x="2645053" y="2445644"/>
          <a:ext cx="654107" cy="2797277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Minimum price if calculated adjusted price is less than 0.0001 p/kWh</a:t>
          </a:r>
          <a:endParaRPr lang="en-GB" sz="1300" kern="1200" dirty="0"/>
        </a:p>
      </dsp:txBody>
      <dsp:txXfrm rot="-5400000">
        <a:off x="1573469" y="3549160"/>
        <a:ext cx="2765346" cy="590245"/>
      </dsp:txXfrm>
    </dsp:sp>
    <dsp:sp modelId="{4B527981-6928-4428-8026-C1006F1907FB}">
      <dsp:nvSpPr>
        <dsp:cNvPr id="0" name=""/>
        <dsp:cNvSpPr/>
      </dsp:nvSpPr>
      <dsp:spPr>
        <a:xfrm>
          <a:off x="0" y="3435466"/>
          <a:ext cx="1573468" cy="817633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Price Collar</a:t>
          </a:r>
          <a:endParaRPr lang="en-GB" sz="1800" kern="1200" dirty="0"/>
        </a:p>
      </dsp:txBody>
      <dsp:txXfrm>
        <a:off x="39914" y="3475380"/>
        <a:ext cx="1493640" cy="737805"/>
      </dsp:txXfrm>
    </dsp:sp>
    <dsp:sp modelId="{8F13E018-6963-43EC-B423-03DBDBB7E19D}">
      <dsp:nvSpPr>
        <dsp:cNvPr id="0" name=""/>
        <dsp:cNvSpPr/>
      </dsp:nvSpPr>
      <dsp:spPr>
        <a:xfrm rot="5400000">
          <a:off x="2645053" y="3304160"/>
          <a:ext cx="654107" cy="2797277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Calculated and changed each Gas Year (1 Oct)</a:t>
          </a:r>
          <a:endParaRPr lang="en-GB" sz="1300" kern="1200" dirty="0"/>
        </a:p>
      </dsp:txBody>
      <dsp:txXfrm rot="-5400000">
        <a:off x="1573469" y="4407676"/>
        <a:ext cx="2765346" cy="590245"/>
      </dsp:txXfrm>
    </dsp:sp>
    <dsp:sp modelId="{D3846D53-AD2A-4396-8D7D-0BAD9F078CA7}">
      <dsp:nvSpPr>
        <dsp:cNvPr id="0" name=""/>
        <dsp:cNvSpPr/>
      </dsp:nvSpPr>
      <dsp:spPr>
        <a:xfrm>
          <a:off x="0" y="4293981"/>
          <a:ext cx="1573468" cy="817633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Payable Price</a:t>
          </a:r>
          <a:endParaRPr lang="en-GB" sz="1800" kern="1200" dirty="0"/>
        </a:p>
      </dsp:txBody>
      <dsp:txXfrm>
        <a:off x="39914" y="4333895"/>
        <a:ext cx="1493640" cy="7378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502CB-27DB-4559-92E7-8188FD69230E}">
      <dsp:nvSpPr>
        <dsp:cNvPr id="0" name=""/>
        <dsp:cNvSpPr/>
      </dsp:nvSpPr>
      <dsp:spPr>
        <a:xfrm>
          <a:off x="2495" y="1667"/>
          <a:ext cx="5090743" cy="1592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Transmission Owner (TO)</a:t>
          </a:r>
          <a:endParaRPr lang="en-GB" sz="3300" kern="1200" dirty="0"/>
        </a:p>
      </dsp:txBody>
      <dsp:txXfrm>
        <a:off x="49149" y="48321"/>
        <a:ext cx="4997435" cy="1499575"/>
      </dsp:txXfrm>
    </dsp:sp>
    <dsp:sp modelId="{494BAE97-4384-49C3-8314-BA7218CC0D7D}">
      <dsp:nvSpPr>
        <dsp:cNvPr id="0" name=""/>
        <dsp:cNvSpPr/>
      </dsp:nvSpPr>
      <dsp:spPr>
        <a:xfrm>
          <a:off x="2495" y="1740281"/>
          <a:ext cx="1979302" cy="159288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TO Entry Charges</a:t>
          </a:r>
          <a:endParaRPr lang="en-GB" sz="2400" kern="1200" dirty="0"/>
        </a:p>
      </dsp:txBody>
      <dsp:txXfrm>
        <a:off x="49149" y="1786935"/>
        <a:ext cx="1885994" cy="1499575"/>
      </dsp:txXfrm>
    </dsp:sp>
    <dsp:sp modelId="{773AC904-DB4B-4157-B007-73ACFFF2A600}">
      <dsp:nvSpPr>
        <dsp:cNvPr id="0" name=""/>
        <dsp:cNvSpPr/>
      </dsp:nvSpPr>
      <dsp:spPr>
        <a:xfrm>
          <a:off x="2495" y="3478895"/>
          <a:ext cx="969296" cy="159288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TO Entry Capacity Charges</a:t>
          </a:r>
          <a:endParaRPr lang="en-GB" sz="1600" kern="1200" dirty="0"/>
        </a:p>
      </dsp:txBody>
      <dsp:txXfrm>
        <a:off x="30885" y="3507285"/>
        <a:ext cx="912516" cy="1536103"/>
      </dsp:txXfrm>
    </dsp:sp>
    <dsp:sp modelId="{292C58BA-05DE-408C-B146-DD318E7D7270}">
      <dsp:nvSpPr>
        <dsp:cNvPr id="0" name=""/>
        <dsp:cNvSpPr/>
      </dsp:nvSpPr>
      <dsp:spPr>
        <a:xfrm>
          <a:off x="1012501" y="3478895"/>
          <a:ext cx="969296" cy="1592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TO Entry </a:t>
          </a:r>
          <a:r>
            <a:rPr lang="en-GB" sz="1600" kern="1200" dirty="0" err="1" smtClean="0"/>
            <a:t>Comm</a:t>
          </a:r>
          <a:r>
            <a:rPr lang="en-GB" sz="1600" kern="1200" dirty="0" smtClean="0"/>
            <a:t> </a:t>
          </a:r>
          <a:r>
            <a:rPr lang="en-GB" sz="1600" kern="1200" dirty="0" smtClean="0"/>
            <a:t>Charges*</a:t>
          </a:r>
          <a:endParaRPr lang="en-GB" sz="1600" kern="1200" dirty="0"/>
        </a:p>
      </dsp:txBody>
      <dsp:txXfrm>
        <a:off x="1040891" y="3507285"/>
        <a:ext cx="912516" cy="1536103"/>
      </dsp:txXfrm>
    </dsp:sp>
    <dsp:sp modelId="{82F4AEF9-A6DA-4DB3-BEBB-317FC6AF0090}">
      <dsp:nvSpPr>
        <dsp:cNvPr id="0" name=""/>
        <dsp:cNvSpPr/>
      </dsp:nvSpPr>
      <dsp:spPr>
        <a:xfrm>
          <a:off x="2063218" y="1740281"/>
          <a:ext cx="1979302" cy="159288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TO Exit Charges</a:t>
          </a:r>
          <a:endParaRPr lang="en-GB" sz="2400" kern="1200" dirty="0"/>
        </a:p>
      </dsp:txBody>
      <dsp:txXfrm>
        <a:off x="2109872" y="1786935"/>
        <a:ext cx="1885994" cy="1499575"/>
      </dsp:txXfrm>
    </dsp:sp>
    <dsp:sp modelId="{60A0EE0F-3C4E-456C-8E46-705DAC77E1C0}">
      <dsp:nvSpPr>
        <dsp:cNvPr id="0" name=""/>
        <dsp:cNvSpPr/>
      </dsp:nvSpPr>
      <dsp:spPr>
        <a:xfrm>
          <a:off x="2063218" y="3478895"/>
          <a:ext cx="969296" cy="159288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TO Exit Capacity Charges</a:t>
          </a:r>
          <a:endParaRPr lang="en-GB" sz="1600" kern="1200" dirty="0"/>
        </a:p>
      </dsp:txBody>
      <dsp:txXfrm>
        <a:off x="2091608" y="3507285"/>
        <a:ext cx="912516" cy="1536103"/>
      </dsp:txXfrm>
    </dsp:sp>
    <dsp:sp modelId="{5139C555-AC7F-46E8-BA72-67174C5784E8}">
      <dsp:nvSpPr>
        <dsp:cNvPr id="0" name=""/>
        <dsp:cNvSpPr/>
      </dsp:nvSpPr>
      <dsp:spPr>
        <a:xfrm>
          <a:off x="3073225" y="3478895"/>
          <a:ext cx="969296" cy="1592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TO Exit </a:t>
          </a:r>
          <a:r>
            <a:rPr lang="en-GB" sz="1600" kern="1200" dirty="0" err="1" smtClean="0"/>
            <a:t>Comm</a:t>
          </a:r>
          <a:r>
            <a:rPr lang="en-GB" sz="1600" kern="1200" dirty="0" smtClean="0"/>
            <a:t> </a:t>
          </a:r>
          <a:r>
            <a:rPr lang="en-GB" sz="1600" kern="1200" dirty="0" smtClean="0"/>
            <a:t>Charges*</a:t>
          </a:r>
          <a:endParaRPr lang="en-GB" sz="1600" kern="1200" dirty="0"/>
        </a:p>
      </dsp:txBody>
      <dsp:txXfrm>
        <a:off x="3101615" y="3507285"/>
        <a:ext cx="912516" cy="1536103"/>
      </dsp:txXfrm>
    </dsp:sp>
    <dsp:sp modelId="{C61676D0-51C9-4DAA-91A0-3B8069ABF841}">
      <dsp:nvSpPr>
        <dsp:cNvPr id="0" name=""/>
        <dsp:cNvSpPr/>
      </dsp:nvSpPr>
      <dsp:spPr>
        <a:xfrm>
          <a:off x="4123942" y="1740281"/>
          <a:ext cx="969296" cy="159288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Other Charges</a:t>
          </a:r>
          <a:endParaRPr lang="en-GB" sz="1600" kern="1200" dirty="0"/>
        </a:p>
      </dsp:txBody>
      <dsp:txXfrm>
        <a:off x="4152332" y="1768671"/>
        <a:ext cx="912516" cy="1536103"/>
      </dsp:txXfrm>
    </dsp:sp>
    <dsp:sp modelId="{EE1C577B-D7DE-4B6F-A6D6-2DDEC491801D}">
      <dsp:nvSpPr>
        <dsp:cNvPr id="0" name=""/>
        <dsp:cNvSpPr/>
      </dsp:nvSpPr>
      <dsp:spPr>
        <a:xfrm>
          <a:off x="4123942" y="3478895"/>
          <a:ext cx="969296" cy="159288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DN Pensions / Metering</a:t>
          </a:r>
          <a:endParaRPr lang="en-GB" sz="1600" kern="1200" dirty="0"/>
        </a:p>
      </dsp:txBody>
      <dsp:txXfrm>
        <a:off x="4152332" y="3507285"/>
        <a:ext cx="912516" cy="1536103"/>
      </dsp:txXfrm>
    </dsp:sp>
    <dsp:sp modelId="{17DD73A4-8098-430F-A3A3-D9C2E6F6BD10}">
      <dsp:nvSpPr>
        <dsp:cNvPr id="0" name=""/>
        <dsp:cNvSpPr/>
      </dsp:nvSpPr>
      <dsp:spPr>
        <a:xfrm>
          <a:off x="5256080" y="1667"/>
          <a:ext cx="3030019" cy="159288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System Operator (SO)</a:t>
          </a:r>
          <a:endParaRPr lang="en-GB" sz="3300" kern="1200" dirty="0"/>
        </a:p>
      </dsp:txBody>
      <dsp:txXfrm>
        <a:off x="5302734" y="48321"/>
        <a:ext cx="2936711" cy="1499575"/>
      </dsp:txXfrm>
    </dsp:sp>
    <dsp:sp modelId="{963EAE29-E5FE-411B-8957-9A64C0499AA7}">
      <dsp:nvSpPr>
        <dsp:cNvPr id="0" name=""/>
        <dsp:cNvSpPr/>
      </dsp:nvSpPr>
      <dsp:spPr>
        <a:xfrm>
          <a:off x="5256080" y="1740281"/>
          <a:ext cx="1979302" cy="159288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SO Commodity Charges</a:t>
          </a:r>
          <a:endParaRPr lang="en-GB" sz="2400" kern="1200" dirty="0"/>
        </a:p>
      </dsp:txBody>
      <dsp:txXfrm>
        <a:off x="5302734" y="1786935"/>
        <a:ext cx="1885994" cy="1499575"/>
      </dsp:txXfrm>
    </dsp:sp>
    <dsp:sp modelId="{E2A4C4A4-388A-4A25-B110-D74EA510B5F2}">
      <dsp:nvSpPr>
        <dsp:cNvPr id="0" name=""/>
        <dsp:cNvSpPr/>
      </dsp:nvSpPr>
      <dsp:spPr>
        <a:xfrm>
          <a:off x="5256080" y="3478895"/>
          <a:ext cx="969296" cy="159288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SO Entry </a:t>
          </a:r>
          <a:r>
            <a:rPr lang="en-GB" sz="1600" kern="1200" dirty="0" err="1" smtClean="0"/>
            <a:t>Comm</a:t>
          </a:r>
          <a:r>
            <a:rPr lang="en-GB" sz="1600" kern="1200" dirty="0" smtClean="0"/>
            <a:t> </a:t>
          </a:r>
          <a:r>
            <a:rPr lang="en-GB" sz="1600" kern="1200" dirty="0" smtClean="0"/>
            <a:t>Charges*</a:t>
          </a:r>
          <a:endParaRPr lang="en-GB" sz="1600" kern="1200" dirty="0"/>
        </a:p>
      </dsp:txBody>
      <dsp:txXfrm>
        <a:off x="5284470" y="3507285"/>
        <a:ext cx="912516" cy="1536103"/>
      </dsp:txXfrm>
    </dsp:sp>
    <dsp:sp modelId="{D7A33857-8F78-4644-B273-A2623013CCE2}">
      <dsp:nvSpPr>
        <dsp:cNvPr id="0" name=""/>
        <dsp:cNvSpPr/>
      </dsp:nvSpPr>
      <dsp:spPr>
        <a:xfrm>
          <a:off x="6266086" y="3478895"/>
          <a:ext cx="969296" cy="159288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SO Exit </a:t>
          </a:r>
          <a:r>
            <a:rPr lang="en-GB" sz="1600" kern="1200" dirty="0" err="1" smtClean="0"/>
            <a:t>Comm</a:t>
          </a:r>
          <a:r>
            <a:rPr lang="en-GB" sz="1600" kern="1200" dirty="0" smtClean="0"/>
            <a:t> </a:t>
          </a:r>
          <a:r>
            <a:rPr lang="en-GB" sz="1600" kern="1200" dirty="0" smtClean="0"/>
            <a:t>Charges*</a:t>
          </a:r>
          <a:endParaRPr lang="en-GB" sz="1600" kern="1200" dirty="0"/>
        </a:p>
      </dsp:txBody>
      <dsp:txXfrm>
        <a:off x="6294476" y="3507285"/>
        <a:ext cx="912516" cy="1536103"/>
      </dsp:txXfrm>
    </dsp:sp>
    <dsp:sp modelId="{CD938EFA-00C0-45BD-8F23-6ABD23CB4DD6}">
      <dsp:nvSpPr>
        <dsp:cNvPr id="0" name=""/>
        <dsp:cNvSpPr/>
      </dsp:nvSpPr>
      <dsp:spPr>
        <a:xfrm>
          <a:off x="7316803" y="1740281"/>
          <a:ext cx="969296" cy="1592883"/>
        </a:xfrm>
        <a:prstGeom prst="roundRect">
          <a:avLst>
            <a:gd name="adj" fmla="val 10000"/>
          </a:avLst>
        </a:prstGeom>
        <a:solidFill>
          <a:srgbClr val="CBA9E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Other Charges</a:t>
          </a:r>
          <a:endParaRPr lang="en-GB" sz="1600" kern="1200" dirty="0"/>
        </a:p>
      </dsp:txBody>
      <dsp:txXfrm>
        <a:off x="7345193" y="1768671"/>
        <a:ext cx="912516" cy="1536103"/>
      </dsp:txXfrm>
    </dsp:sp>
    <dsp:sp modelId="{5FCEF315-1EBB-44D6-92D4-7F1D32DE9B75}">
      <dsp:nvSpPr>
        <dsp:cNvPr id="0" name=""/>
        <dsp:cNvSpPr/>
      </dsp:nvSpPr>
      <dsp:spPr>
        <a:xfrm>
          <a:off x="7316803" y="3478895"/>
          <a:ext cx="969296" cy="1592883"/>
        </a:xfrm>
        <a:prstGeom prst="roundRect">
          <a:avLst>
            <a:gd name="adj" fmla="val 10000"/>
          </a:avLst>
        </a:prstGeom>
        <a:solidFill>
          <a:srgbClr val="CBA9E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St. Fergus Compression / </a:t>
          </a:r>
          <a:r>
            <a:rPr lang="en-GB" sz="1400" kern="1200" dirty="0" err="1" smtClean="0"/>
            <a:t>Shorthaul</a:t>
          </a:r>
          <a:r>
            <a:rPr lang="en-GB" sz="1400" kern="1200" dirty="0" smtClean="0"/>
            <a:t> / Legacy Capacity</a:t>
          </a:r>
          <a:endParaRPr lang="en-GB" sz="1400" kern="1200" dirty="0"/>
        </a:p>
      </dsp:txBody>
      <dsp:txXfrm>
        <a:off x="7345193" y="3507285"/>
        <a:ext cx="912516" cy="15361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4FD93-F81D-460E-85CC-0F93E78E8353}">
      <dsp:nvSpPr>
        <dsp:cNvPr id="0" name=""/>
        <dsp:cNvSpPr/>
      </dsp:nvSpPr>
      <dsp:spPr>
        <a:xfrm>
          <a:off x="1308818" y="1680083"/>
          <a:ext cx="1351113" cy="128803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Commodity Charges</a:t>
          </a:r>
          <a:endParaRPr lang="en-GB" sz="1400" kern="1200" dirty="0"/>
        </a:p>
      </dsp:txBody>
      <dsp:txXfrm>
        <a:off x="1506684" y="1868711"/>
        <a:ext cx="955381" cy="910777"/>
      </dsp:txXfrm>
    </dsp:sp>
    <dsp:sp modelId="{9477337A-AA7B-4C99-A291-3473FB096536}">
      <dsp:nvSpPr>
        <dsp:cNvPr id="0" name=""/>
        <dsp:cNvSpPr/>
      </dsp:nvSpPr>
      <dsp:spPr>
        <a:xfrm rot="16200000">
          <a:off x="1868177" y="1539119"/>
          <a:ext cx="232395" cy="49531"/>
        </a:xfrm>
        <a:custGeom>
          <a:avLst/>
          <a:gdLst/>
          <a:ahLst/>
          <a:cxnLst/>
          <a:rect l="0" t="0" r="0" b="0"/>
          <a:pathLst>
            <a:path>
              <a:moveTo>
                <a:pt x="0" y="24765"/>
              </a:moveTo>
              <a:lnTo>
                <a:pt x="232395" y="247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978565" y="1558076"/>
        <a:ext cx="11619" cy="11619"/>
      </dsp:txXfrm>
    </dsp:sp>
    <dsp:sp modelId="{55CC2B53-91ED-4A6C-BF94-BB5D1BB8E9AB}">
      <dsp:nvSpPr>
        <dsp:cNvPr id="0" name=""/>
        <dsp:cNvSpPr/>
      </dsp:nvSpPr>
      <dsp:spPr>
        <a:xfrm>
          <a:off x="1438320" y="355579"/>
          <a:ext cx="1092108" cy="1092108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Allowed Revenue</a:t>
          </a:r>
          <a:endParaRPr lang="en-GB" sz="1100" kern="1200" dirty="0"/>
        </a:p>
      </dsp:txBody>
      <dsp:txXfrm>
        <a:off x="1598256" y="515515"/>
        <a:ext cx="772236" cy="772236"/>
      </dsp:txXfrm>
    </dsp:sp>
    <dsp:sp modelId="{C36FCFA0-78E6-45A7-B6B8-2E4F24E76B8D}">
      <dsp:nvSpPr>
        <dsp:cNvPr id="0" name=""/>
        <dsp:cNvSpPr/>
      </dsp:nvSpPr>
      <dsp:spPr>
        <a:xfrm>
          <a:off x="2659931" y="2299334"/>
          <a:ext cx="200855" cy="49531"/>
        </a:xfrm>
        <a:custGeom>
          <a:avLst/>
          <a:gdLst/>
          <a:ahLst/>
          <a:cxnLst/>
          <a:rect l="0" t="0" r="0" b="0"/>
          <a:pathLst>
            <a:path>
              <a:moveTo>
                <a:pt x="0" y="24765"/>
              </a:moveTo>
              <a:lnTo>
                <a:pt x="200855" y="247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755337" y="2319078"/>
        <a:ext cx="10042" cy="10042"/>
      </dsp:txXfrm>
    </dsp:sp>
    <dsp:sp modelId="{21FE7E25-E9FB-4C84-B327-85A77D6FC5BF}">
      <dsp:nvSpPr>
        <dsp:cNvPr id="0" name=""/>
        <dsp:cNvSpPr/>
      </dsp:nvSpPr>
      <dsp:spPr>
        <a:xfrm>
          <a:off x="2860786" y="1778045"/>
          <a:ext cx="1092108" cy="109210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Revenue from capacity and other charges</a:t>
          </a:r>
          <a:endParaRPr lang="en-GB" sz="1100" kern="1200" dirty="0"/>
        </a:p>
      </dsp:txBody>
      <dsp:txXfrm>
        <a:off x="3020722" y="1937981"/>
        <a:ext cx="772236" cy="772236"/>
      </dsp:txXfrm>
    </dsp:sp>
    <dsp:sp modelId="{4AF976DD-F60D-4C58-8563-E148F4BF2946}">
      <dsp:nvSpPr>
        <dsp:cNvPr id="0" name=""/>
        <dsp:cNvSpPr/>
      </dsp:nvSpPr>
      <dsp:spPr>
        <a:xfrm rot="5400000">
          <a:off x="1868177" y="3059548"/>
          <a:ext cx="232395" cy="49531"/>
        </a:xfrm>
        <a:custGeom>
          <a:avLst/>
          <a:gdLst/>
          <a:ahLst/>
          <a:cxnLst/>
          <a:rect l="0" t="0" r="0" b="0"/>
          <a:pathLst>
            <a:path>
              <a:moveTo>
                <a:pt x="0" y="24765"/>
              </a:moveTo>
              <a:lnTo>
                <a:pt x="232395" y="247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978565" y="3078504"/>
        <a:ext cx="11619" cy="11619"/>
      </dsp:txXfrm>
    </dsp:sp>
    <dsp:sp modelId="{36C10F83-3BC1-4B71-A8E6-B3B58CD82BE3}">
      <dsp:nvSpPr>
        <dsp:cNvPr id="0" name=""/>
        <dsp:cNvSpPr/>
      </dsp:nvSpPr>
      <dsp:spPr>
        <a:xfrm>
          <a:off x="1438320" y="3200511"/>
          <a:ext cx="1092108" cy="1092108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Forecast Flows</a:t>
          </a:r>
          <a:endParaRPr lang="en-GB" sz="1100" kern="1200" dirty="0"/>
        </a:p>
      </dsp:txBody>
      <dsp:txXfrm>
        <a:off x="1598256" y="3360447"/>
        <a:ext cx="772236" cy="772236"/>
      </dsp:txXfrm>
    </dsp:sp>
    <dsp:sp modelId="{FF0114FB-E933-428B-91BC-B8EC3EC25EDB}">
      <dsp:nvSpPr>
        <dsp:cNvPr id="0" name=""/>
        <dsp:cNvSpPr/>
      </dsp:nvSpPr>
      <dsp:spPr>
        <a:xfrm rot="10800000">
          <a:off x="1107963" y="2299334"/>
          <a:ext cx="200855" cy="49531"/>
        </a:xfrm>
        <a:custGeom>
          <a:avLst/>
          <a:gdLst/>
          <a:ahLst/>
          <a:cxnLst/>
          <a:rect l="0" t="0" r="0" b="0"/>
          <a:pathLst>
            <a:path>
              <a:moveTo>
                <a:pt x="0" y="24765"/>
              </a:moveTo>
              <a:lnTo>
                <a:pt x="200855" y="247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203369" y="2319078"/>
        <a:ext cx="10042" cy="10042"/>
      </dsp:txXfrm>
    </dsp:sp>
    <dsp:sp modelId="{53D460BC-C236-4146-B011-D941BECC07E7}">
      <dsp:nvSpPr>
        <dsp:cNvPr id="0" name=""/>
        <dsp:cNvSpPr/>
      </dsp:nvSpPr>
      <dsp:spPr>
        <a:xfrm>
          <a:off x="15854" y="1778045"/>
          <a:ext cx="1092108" cy="1092108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Entry / Exit Split</a:t>
          </a:r>
          <a:endParaRPr lang="en-GB" sz="1100" kern="1200" dirty="0"/>
        </a:p>
      </dsp:txBody>
      <dsp:txXfrm>
        <a:off x="175790" y="1937981"/>
        <a:ext cx="772236" cy="7722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502CB-27DB-4559-92E7-8188FD69230E}">
      <dsp:nvSpPr>
        <dsp:cNvPr id="0" name=""/>
        <dsp:cNvSpPr/>
      </dsp:nvSpPr>
      <dsp:spPr>
        <a:xfrm>
          <a:off x="2495" y="1667"/>
          <a:ext cx="5090743" cy="159288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Transmission Owner (TO)</a:t>
          </a:r>
          <a:endParaRPr lang="en-GB" sz="3300" kern="1200" dirty="0"/>
        </a:p>
      </dsp:txBody>
      <dsp:txXfrm>
        <a:off x="49149" y="48321"/>
        <a:ext cx="4997435" cy="1499575"/>
      </dsp:txXfrm>
    </dsp:sp>
    <dsp:sp modelId="{494BAE97-4384-49C3-8314-BA7218CC0D7D}">
      <dsp:nvSpPr>
        <dsp:cNvPr id="0" name=""/>
        <dsp:cNvSpPr/>
      </dsp:nvSpPr>
      <dsp:spPr>
        <a:xfrm>
          <a:off x="2495" y="1740281"/>
          <a:ext cx="1979302" cy="159288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TO Entry Charges</a:t>
          </a:r>
          <a:endParaRPr lang="en-GB" sz="1600" kern="1200" dirty="0"/>
        </a:p>
      </dsp:txBody>
      <dsp:txXfrm>
        <a:off x="49149" y="1786935"/>
        <a:ext cx="1885994" cy="1499575"/>
      </dsp:txXfrm>
    </dsp:sp>
    <dsp:sp modelId="{773AC904-DB4B-4157-B007-73ACFFF2A600}">
      <dsp:nvSpPr>
        <dsp:cNvPr id="0" name=""/>
        <dsp:cNvSpPr/>
      </dsp:nvSpPr>
      <dsp:spPr>
        <a:xfrm>
          <a:off x="2495" y="3478895"/>
          <a:ext cx="969296" cy="159288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TO Entry Capacity Charges</a:t>
          </a:r>
          <a:endParaRPr lang="en-GB" sz="1100" kern="1200" dirty="0"/>
        </a:p>
      </dsp:txBody>
      <dsp:txXfrm>
        <a:off x="30885" y="3507285"/>
        <a:ext cx="912516" cy="1536103"/>
      </dsp:txXfrm>
    </dsp:sp>
    <dsp:sp modelId="{292C58BA-05DE-408C-B146-DD318E7D7270}">
      <dsp:nvSpPr>
        <dsp:cNvPr id="0" name=""/>
        <dsp:cNvSpPr/>
      </dsp:nvSpPr>
      <dsp:spPr>
        <a:xfrm>
          <a:off x="1012501" y="3478895"/>
          <a:ext cx="969296" cy="159288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TO Entry Commodity Charges*</a:t>
          </a:r>
          <a:endParaRPr lang="en-GB" sz="1100" kern="1200" dirty="0"/>
        </a:p>
      </dsp:txBody>
      <dsp:txXfrm>
        <a:off x="1040891" y="3507285"/>
        <a:ext cx="912516" cy="1536103"/>
      </dsp:txXfrm>
    </dsp:sp>
    <dsp:sp modelId="{82F4AEF9-A6DA-4DB3-BEBB-317FC6AF0090}">
      <dsp:nvSpPr>
        <dsp:cNvPr id="0" name=""/>
        <dsp:cNvSpPr/>
      </dsp:nvSpPr>
      <dsp:spPr>
        <a:xfrm>
          <a:off x="2063218" y="1740281"/>
          <a:ext cx="1979302" cy="159288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TO Exit Charges</a:t>
          </a:r>
          <a:endParaRPr lang="en-GB" sz="1600" kern="1200" dirty="0"/>
        </a:p>
      </dsp:txBody>
      <dsp:txXfrm>
        <a:off x="2109872" y="1786935"/>
        <a:ext cx="1885994" cy="1499575"/>
      </dsp:txXfrm>
    </dsp:sp>
    <dsp:sp modelId="{60A0EE0F-3C4E-456C-8E46-705DAC77E1C0}">
      <dsp:nvSpPr>
        <dsp:cNvPr id="0" name=""/>
        <dsp:cNvSpPr/>
      </dsp:nvSpPr>
      <dsp:spPr>
        <a:xfrm>
          <a:off x="2063218" y="3478895"/>
          <a:ext cx="969296" cy="159288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TO Exit Capacity Charges</a:t>
          </a:r>
          <a:endParaRPr lang="en-GB" sz="1100" kern="1200" dirty="0"/>
        </a:p>
      </dsp:txBody>
      <dsp:txXfrm>
        <a:off x="2091608" y="3507285"/>
        <a:ext cx="912516" cy="1536103"/>
      </dsp:txXfrm>
    </dsp:sp>
    <dsp:sp modelId="{5139C555-AC7F-46E8-BA72-67174C5784E8}">
      <dsp:nvSpPr>
        <dsp:cNvPr id="0" name=""/>
        <dsp:cNvSpPr/>
      </dsp:nvSpPr>
      <dsp:spPr>
        <a:xfrm>
          <a:off x="3073225" y="3478895"/>
          <a:ext cx="969296" cy="159288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TO Exit Commodity Charges*</a:t>
          </a:r>
          <a:endParaRPr lang="en-GB" sz="1100" kern="1200" dirty="0"/>
        </a:p>
      </dsp:txBody>
      <dsp:txXfrm>
        <a:off x="3101615" y="3507285"/>
        <a:ext cx="912516" cy="1536103"/>
      </dsp:txXfrm>
    </dsp:sp>
    <dsp:sp modelId="{C61676D0-51C9-4DAA-91A0-3B8069ABF841}">
      <dsp:nvSpPr>
        <dsp:cNvPr id="0" name=""/>
        <dsp:cNvSpPr/>
      </dsp:nvSpPr>
      <dsp:spPr>
        <a:xfrm>
          <a:off x="4123942" y="1740281"/>
          <a:ext cx="969296" cy="159288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Other Charges</a:t>
          </a:r>
          <a:endParaRPr lang="en-GB" sz="1600" kern="1200" dirty="0"/>
        </a:p>
      </dsp:txBody>
      <dsp:txXfrm>
        <a:off x="4152332" y="1768671"/>
        <a:ext cx="912516" cy="1536103"/>
      </dsp:txXfrm>
    </dsp:sp>
    <dsp:sp modelId="{EE1C577B-D7DE-4B6F-A6D6-2DDEC491801D}">
      <dsp:nvSpPr>
        <dsp:cNvPr id="0" name=""/>
        <dsp:cNvSpPr/>
      </dsp:nvSpPr>
      <dsp:spPr>
        <a:xfrm>
          <a:off x="4123942" y="3478895"/>
          <a:ext cx="969296" cy="159288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DN Pensions / Metering</a:t>
          </a:r>
          <a:endParaRPr lang="en-GB" sz="1100" kern="1200" dirty="0"/>
        </a:p>
      </dsp:txBody>
      <dsp:txXfrm>
        <a:off x="4152332" y="3507285"/>
        <a:ext cx="912516" cy="1536103"/>
      </dsp:txXfrm>
    </dsp:sp>
    <dsp:sp modelId="{17DD73A4-8098-430F-A3A3-D9C2E6F6BD10}">
      <dsp:nvSpPr>
        <dsp:cNvPr id="0" name=""/>
        <dsp:cNvSpPr/>
      </dsp:nvSpPr>
      <dsp:spPr>
        <a:xfrm>
          <a:off x="5256080" y="1667"/>
          <a:ext cx="3030019" cy="159288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System Operator (SO)</a:t>
          </a:r>
          <a:endParaRPr lang="en-GB" sz="3300" kern="1200" dirty="0"/>
        </a:p>
      </dsp:txBody>
      <dsp:txXfrm>
        <a:off x="5302734" y="48321"/>
        <a:ext cx="2936711" cy="1499575"/>
      </dsp:txXfrm>
    </dsp:sp>
    <dsp:sp modelId="{963EAE29-E5FE-411B-8957-9A64C0499AA7}">
      <dsp:nvSpPr>
        <dsp:cNvPr id="0" name=""/>
        <dsp:cNvSpPr/>
      </dsp:nvSpPr>
      <dsp:spPr>
        <a:xfrm>
          <a:off x="5256080" y="1740281"/>
          <a:ext cx="1979302" cy="1592883"/>
        </a:xfrm>
        <a:prstGeom prst="roundRect">
          <a:avLst>
            <a:gd name="adj" fmla="val 10000"/>
          </a:avLst>
        </a:prstGeom>
        <a:solidFill>
          <a:srgbClr val="CBA9E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SO Commodity Charges</a:t>
          </a:r>
          <a:endParaRPr lang="en-GB" sz="1600" kern="1200" dirty="0"/>
        </a:p>
      </dsp:txBody>
      <dsp:txXfrm>
        <a:off x="5302734" y="1786935"/>
        <a:ext cx="1885994" cy="1499575"/>
      </dsp:txXfrm>
    </dsp:sp>
    <dsp:sp modelId="{E2A4C4A4-388A-4A25-B110-D74EA510B5F2}">
      <dsp:nvSpPr>
        <dsp:cNvPr id="0" name=""/>
        <dsp:cNvSpPr/>
      </dsp:nvSpPr>
      <dsp:spPr>
        <a:xfrm>
          <a:off x="5256080" y="3478895"/>
          <a:ext cx="969296" cy="1592883"/>
        </a:xfrm>
        <a:prstGeom prst="roundRect">
          <a:avLst>
            <a:gd name="adj" fmla="val 10000"/>
          </a:avLst>
        </a:prstGeom>
        <a:solidFill>
          <a:srgbClr val="CBA9E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SO Entry Commodity Charges*</a:t>
          </a:r>
          <a:endParaRPr lang="en-GB" sz="1100" kern="1200" dirty="0"/>
        </a:p>
      </dsp:txBody>
      <dsp:txXfrm>
        <a:off x="5284470" y="3507285"/>
        <a:ext cx="912516" cy="1536103"/>
      </dsp:txXfrm>
    </dsp:sp>
    <dsp:sp modelId="{D7A33857-8F78-4644-B273-A2623013CCE2}">
      <dsp:nvSpPr>
        <dsp:cNvPr id="0" name=""/>
        <dsp:cNvSpPr/>
      </dsp:nvSpPr>
      <dsp:spPr>
        <a:xfrm>
          <a:off x="6266086" y="3478895"/>
          <a:ext cx="969296" cy="1592883"/>
        </a:xfrm>
        <a:prstGeom prst="roundRect">
          <a:avLst>
            <a:gd name="adj" fmla="val 10000"/>
          </a:avLst>
        </a:prstGeom>
        <a:solidFill>
          <a:srgbClr val="CBA9E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SO Exit Commodity Charges*</a:t>
          </a:r>
          <a:endParaRPr lang="en-GB" sz="1100" kern="1200" dirty="0"/>
        </a:p>
      </dsp:txBody>
      <dsp:txXfrm>
        <a:off x="6294476" y="3507285"/>
        <a:ext cx="912516" cy="1536103"/>
      </dsp:txXfrm>
    </dsp:sp>
    <dsp:sp modelId="{CD938EFA-00C0-45BD-8F23-6ABD23CB4DD6}">
      <dsp:nvSpPr>
        <dsp:cNvPr id="0" name=""/>
        <dsp:cNvSpPr/>
      </dsp:nvSpPr>
      <dsp:spPr>
        <a:xfrm>
          <a:off x="7316803" y="1740281"/>
          <a:ext cx="969296" cy="159288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Other Charges</a:t>
          </a:r>
          <a:endParaRPr lang="en-GB" sz="1600" kern="1200" dirty="0"/>
        </a:p>
      </dsp:txBody>
      <dsp:txXfrm>
        <a:off x="7345193" y="1768671"/>
        <a:ext cx="912516" cy="1536103"/>
      </dsp:txXfrm>
    </dsp:sp>
    <dsp:sp modelId="{5FCEF315-1EBB-44D6-92D4-7F1D32DE9B75}">
      <dsp:nvSpPr>
        <dsp:cNvPr id="0" name=""/>
        <dsp:cNvSpPr/>
      </dsp:nvSpPr>
      <dsp:spPr>
        <a:xfrm>
          <a:off x="7316803" y="3478895"/>
          <a:ext cx="969296" cy="159288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St. Fergus Compression / </a:t>
          </a:r>
          <a:r>
            <a:rPr lang="en-GB" sz="1100" kern="1200" dirty="0" err="1" smtClean="0"/>
            <a:t>Shorthaul</a:t>
          </a:r>
          <a:r>
            <a:rPr lang="en-GB" sz="1100" kern="1200" dirty="0" smtClean="0"/>
            <a:t> / Legacy Capacity</a:t>
          </a:r>
          <a:endParaRPr lang="en-GB" sz="1100" kern="1200" dirty="0"/>
        </a:p>
      </dsp:txBody>
      <dsp:txXfrm>
        <a:off x="7345193" y="3507285"/>
        <a:ext cx="912516" cy="1536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301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3417" eaLnBrk="0" hangingPunct="0">
              <a:spcBef>
                <a:spcPct val="20000"/>
              </a:spcBef>
              <a:defRPr sz="1200" b="0">
                <a:solidFill>
                  <a:schemeClr val="bg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27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374" y="1"/>
            <a:ext cx="2946301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3417" eaLnBrk="0" hangingPunct="0">
              <a:spcBef>
                <a:spcPct val="20000"/>
              </a:spcBef>
              <a:defRPr sz="1200" b="0">
                <a:solidFill>
                  <a:schemeClr val="bg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93C868F-CE2A-438F-AFB5-D4EFF76A0A6A}" type="datetime1">
              <a:rPr lang="en-GB"/>
              <a:pPr>
                <a:defRPr/>
              </a:pPr>
              <a:t>22/03/2016</a:t>
            </a:fld>
            <a:endParaRPr lang="en-GB" dirty="0"/>
          </a:p>
        </p:txBody>
      </p:sp>
      <p:sp>
        <p:nvSpPr>
          <p:cNvPr id="727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5"/>
            <a:ext cx="2946301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3417" eaLnBrk="0" hangingPunct="0">
              <a:spcBef>
                <a:spcPct val="20000"/>
              </a:spcBef>
              <a:defRPr sz="1200" b="0">
                <a:solidFill>
                  <a:schemeClr val="bg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National Grid Transco</a:t>
            </a:r>
          </a:p>
        </p:txBody>
      </p:sp>
      <p:sp>
        <p:nvSpPr>
          <p:cNvPr id="727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374" y="9431815"/>
            <a:ext cx="2946301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3417" eaLnBrk="0" hangingPunct="0">
              <a:spcBef>
                <a:spcPct val="20000"/>
              </a:spcBef>
              <a:defRPr sz="1200" b="0">
                <a:solidFill>
                  <a:schemeClr val="bg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0708C66-EF6B-4105-84DA-FB45DC7724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75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80" y="4716706"/>
            <a:ext cx="4984320" cy="446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3731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gem.gov.uk/network-regulation-riio-model/riio-t1-price-contro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Next</a:t>
            </a:r>
            <a:r>
              <a:rPr lang="en-GB" baseline="0" dirty="0" smtClean="0"/>
              <a:t> slides will talk about TO Capacity Charges</a:t>
            </a:r>
          </a:p>
          <a:p>
            <a:pPr lvl="0"/>
            <a:endParaRPr lang="en-GB" baseline="0" dirty="0" smtClean="0"/>
          </a:p>
          <a:p>
            <a:pPr lvl="0"/>
            <a:r>
              <a:rPr lang="en-GB" dirty="0" smtClean="0"/>
              <a:t>Transmission Owner (TO)</a:t>
            </a:r>
          </a:p>
          <a:p>
            <a:pPr lvl="0"/>
            <a:r>
              <a:rPr lang="en-GB" dirty="0" smtClean="0"/>
              <a:t>Activities of investment and maintenance of assets on the NTS</a:t>
            </a:r>
          </a:p>
          <a:p>
            <a:r>
              <a:rPr lang="en-US" dirty="0" smtClean="0"/>
              <a:t>Allowed earnings from depreciation, return and </a:t>
            </a:r>
            <a:r>
              <a:rPr lang="en-US" dirty="0" err="1" smtClean="0"/>
              <a:t>opex</a:t>
            </a:r>
            <a:r>
              <a:rPr lang="en-US" dirty="0" smtClean="0"/>
              <a:t> relating to regulatory asset value (RAV) of the NTS </a:t>
            </a:r>
          </a:p>
          <a:p>
            <a:r>
              <a:rPr lang="en-US" dirty="0" smtClean="0"/>
              <a:t>Includes some pass through costs</a:t>
            </a:r>
          </a:p>
          <a:p>
            <a:pPr lvl="1"/>
            <a:r>
              <a:rPr lang="en-US" dirty="0" err="1" smtClean="0"/>
              <a:t>Licence</a:t>
            </a:r>
            <a:r>
              <a:rPr lang="en-US" dirty="0" smtClean="0"/>
              <a:t> fees &amp; Rates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45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Inputs are: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Forecast supply (linked to scenario) and demand data</a:t>
            </a:r>
          </a:p>
          <a:p>
            <a:pPr lvl="2">
              <a:lnSpc>
                <a:spcPct val="80000"/>
              </a:lnSpc>
            </a:pPr>
            <a:r>
              <a:rPr lang="en-US" altLang="en-US" dirty="0" smtClean="0"/>
              <a:t>Direct Connection (DC) &amp; Distribution Network (DN) </a:t>
            </a:r>
            <a:br>
              <a:rPr lang="en-US" altLang="en-US" dirty="0" smtClean="0"/>
            </a:br>
            <a:r>
              <a:rPr lang="en-US" altLang="en-US" dirty="0" smtClean="0"/>
              <a:t>offtake demands</a:t>
            </a:r>
          </a:p>
          <a:p>
            <a:pPr lvl="2">
              <a:lnSpc>
                <a:spcPct val="80000"/>
              </a:lnSpc>
            </a:pPr>
            <a:r>
              <a:rPr lang="en-US" altLang="en-US" dirty="0" smtClean="0"/>
              <a:t>Aggregate System Entry Point (ASEP) supplies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/>
              <a:t>Obligated capacity levels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/>
              <a:t>Transmission pipelines between each node (km)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/>
              <a:t>Expansion Constant (£/</a:t>
            </a:r>
            <a:r>
              <a:rPr lang="en-US" altLang="en-US" dirty="0" err="1" smtClean="0"/>
              <a:t>GWh</a:t>
            </a:r>
            <a:r>
              <a:rPr lang="en-US" altLang="en-US" dirty="0" smtClean="0"/>
              <a:t>/km) to calculate costs</a:t>
            </a:r>
          </a:p>
          <a:p>
            <a:pPr lvl="1">
              <a:lnSpc>
                <a:spcPct val="95000"/>
              </a:lnSpc>
            </a:pPr>
            <a:r>
              <a:rPr lang="en-US" altLang="en-US" dirty="0" err="1" smtClean="0"/>
              <a:t>Annuitisation</a:t>
            </a:r>
            <a:r>
              <a:rPr lang="en-US" altLang="en-US" dirty="0" smtClean="0"/>
              <a:t> Factor to calculate prices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/>
              <a:t>Merit Order of Supply and Demand – GCM</a:t>
            </a:r>
            <a:r>
              <a:rPr lang="en-US" altLang="en-US" baseline="0" dirty="0" smtClean="0"/>
              <a:t>16 rules</a:t>
            </a:r>
            <a:endParaRPr lang="en-GB" alt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187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 dirty="0" smtClean="0"/>
              <a:t>Long Run Marginal Cost</a:t>
            </a:r>
          </a:p>
          <a:p>
            <a:pPr>
              <a:buFontTx/>
              <a:buChar char="•"/>
            </a:pPr>
            <a:r>
              <a:rPr lang="en-GB" altLang="en-US" b="1" i="1" dirty="0" smtClean="0"/>
              <a:t>Long Run</a:t>
            </a:r>
            <a:r>
              <a:rPr lang="en-GB" altLang="en-US" dirty="0" smtClean="0"/>
              <a:t> – investment costs</a:t>
            </a:r>
          </a:p>
          <a:p>
            <a:pPr>
              <a:buFontTx/>
              <a:buChar char="•"/>
            </a:pPr>
            <a:r>
              <a:rPr lang="en-GB" altLang="en-US" b="1" i="1" dirty="0" smtClean="0"/>
              <a:t>Marginal</a:t>
            </a:r>
            <a:r>
              <a:rPr lang="en-GB" altLang="en-US" dirty="0" smtClean="0"/>
              <a:t> </a:t>
            </a:r>
            <a:r>
              <a:rPr lang="en-GB" altLang="en-US" b="1" i="1" dirty="0" smtClean="0"/>
              <a:t>Cost</a:t>
            </a:r>
            <a:r>
              <a:rPr lang="en-GB" altLang="en-US" dirty="0" smtClean="0"/>
              <a:t> – adding an extra unit of supply or demand at a relevant node on the system</a:t>
            </a:r>
          </a:p>
          <a:p>
            <a:pPr>
              <a:buFontTx/>
              <a:buChar char="•"/>
            </a:pPr>
            <a:endParaRPr lang="en-GB" altLang="en-US" dirty="0" smtClean="0"/>
          </a:p>
          <a:p>
            <a:pPr>
              <a:buFontTx/>
              <a:buChar char="•"/>
            </a:pPr>
            <a:r>
              <a:rPr lang="en-GB" altLang="en-US" dirty="0" smtClean="0"/>
              <a:t>The </a:t>
            </a:r>
            <a:r>
              <a:rPr lang="en-GB" altLang="en-US" b="1" i="1" dirty="0" smtClean="0"/>
              <a:t>Transport Model</a:t>
            </a:r>
          </a:p>
          <a:p>
            <a:pPr lvl="1">
              <a:buFontTx/>
              <a:buChar char="•"/>
            </a:pPr>
            <a:r>
              <a:rPr lang="en-GB" altLang="en-US" dirty="0" smtClean="0"/>
              <a:t>is an optimisation model that calculates the </a:t>
            </a:r>
            <a:r>
              <a:rPr lang="en-GB" altLang="en-US" b="1" i="1" dirty="0" smtClean="0"/>
              <a:t>minimum total network flow distance (in </a:t>
            </a:r>
            <a:r>
              <a:rPr lang="en-GB" altLang="en-US" b="1" i="1" dirty="0" err="1" smtClean="0"/>
              <a:t>GWhkm</a:t>
            </a:r>
            <a:r>
              <a:rPr lang="en-GB" altLang="en-US" b="1" i="1" dirty="0" smtClean="0"/>
              <a:t>)</a:t>
            </a:r>
            <a:r>
              <a:rPr lang="en-GB" altLang="en-US" dirty="0" smtClean="0"/>
              <a:t> given a set of supply and demand flows</a:t>
            </a:r>
          </a:p>
          <a:p>
            <a:pPr lvl="1">
              <a:buFontTx/>
              <a:buChar char="•"/>
            </a:pPr>
            <a:r>
              <a:rPr lang="en-GB" altLang="en-US" dirty="0" smtClean="0"/>
              <a:t>The </a:t>
            </a:r>
            <a:r>
              <a:rPr lang="en-GB" altLang="en-US" b="1" i="1" dirty="0" smtClean="0"/>
              <a:t>marginal cost values (km) are flow gradients</a:t>
            </a:r>
            <a:r>
              <a:rPr lang="en-GB" altLang="en-US" dirty="0" smtClean="0"/>
              <a:t> i.e. they represent the sensitivity of the total network flow distance value to a change in supply or demand at any node.</a:t>
            </a:r>
          </a:p>
          <a:p>
            <a:pPr>
              <a:buFontTx/>
              <a:buChar char="•"/>
            </a:pPr>
            <a:endParaRPr lang="en-GB" altLang="en-US" dirty="0" smtClean="0"/>
          </a:p>
          <a:p>
            <a:pPr>
              <a:buFontTx/>
              <a:buChar char="•"/>
            </a:pPr>
            <a:r>
              <a:rPr lang="en-GB" altLang="en-US" dirty="0" smtClean="0"/>
              <a:t>The </a:t>
            </a:r>
            <a:r>
              <a:rPr lang="en-GB" altLang="en-US" b="1" i="1" dirty="0" smtClean="0"/>
              <a:t>Tariff Model (in respect of Exit)</a:t>
            </a:r>
          </a:p>
          <a:p>
            <a:pPr lvl="1">
              <a:buFontTx/>
              <a:buChar char="•"/>
            </a:pPr>
            <a:r>
              <a:rPr lang="en-GB" altLang="en-US" dirty="0" smtClean="0"/>
              <a:t>Calculates a </a:t>
            </a:r>
            <a:r>
              <a:rPr lang="en-GB" altLang="en-US" b="1" i="1" dirty="0" smtClean="0"/>
              <a:t>Revenue Adjustment Factor</a:t>
            </a:r>
            <a:r>
              <a:rPr lang="en-GB" altLang="en-US" dirty="0" smtClean="0"/>
              <a:t>, which when added to the LRMC at each demand, gives a </a:t>
            </a:r>
            <a:r>
              <a:rPr lang="en-GB" altLang="en-US" b="1" i="1" dirty="0" smtClean="0"/>
              <a:t>revised marginal distance for each demand</a:t>
            </a:r>
            <a:r>
              <a:rPr lang="en-GB" altLang="en-US" dirty="0" smtClean="0"/>
              <a:t>, such that the total revenue to be recovered from exit charges equals the target revenue.</a:t>
            </a:r>
          </a:p>
          <a:p>
            <a:pPr defTabSz="924758">
              <a:defRPr/>
            </a:pPr>
            <a:endParaRPr lang="en-US" dirty="0" smtClean="0"/>
          </a:p>
          <a:p>
            <a:pPr defTabSz="924758">
              <a:defRPr/>
            </a:pPr>
            <a:endParaRPr lang="en-US" dirty="0" smtClean="0"/>
          </a:p>
          <a:p>
            <a:pPr defTabSz="924758">
              <a:defRPr/>
            </a:pPr>
            <a:r>
              <a:rPr lang="en-US" dirty="0" smtClean="0"/>
              <a:t>Both auction reserve prices and Exit Charges reflect National Grid’s long run marginal cost (LRMC) methodology. The unpredictability of revenue from auctions means that the target 50:50 Entry/Exit split may not be achieved in practice.</a:t>
            </a:r>
          </a:p>
          <a:p>
            <a:pPr defTabSz="924758">
              <a:defRPr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The NTS Transportation Model, is a Microsoft Excel spreadsheet run using Microsoft Excel Solver and  Macros.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The NTS Transportation Model calculates: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/>
              <a:t>NTS Exit Capacity charges</a:t>
            </a:r>
          </a:p>
          <a:p>
            <a:pPr lvl="2">
              <a:lnSpc>
                <a:spcPct val="95000"/>
              </a:lnSpc>
            </a:pPr>
            <a:r>
              <a:rPr lang="en-US" altLang="en-US" dirty="0" smtClean="0"/>
              <a:t>Administered to recover allowed revenue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/>
              <a:t>NTS Entry Capacity auction reserve prices</a:t>
            </a:r>
          </a:p>
          <a:p>
            <a:pPr lvl="2">
              <a:lnSpc>
                <a:spcPct val="95000"/>
              </a:lnSpc>
            </a:pPr>
            <a:r>
              <a:rPr lang="en-US" altLang="en-US" dirty="0" smtClean="0"/>
              <a:t>Long Run Marginal Cost (LRMC)</a:t>
            </a:r>
          </a:p>
          <a:p>
            <a:pPr>
              <a:lnSpc>
                <a:spcPct val="95000"/>
              </a:lnSpc>
            </a:pPr>
            <a:r>
              <a:rPr lang="en-US" altLang="en-US" dirty="0" smtClean="0"/>
              <a:t>Commodity Charges are calculated to recover the revenue which was not collected through the capacity charges</a:t>
            </a:r>
          </a:p>
          <a:p>
            <a:pPr defTabSz="924758">
              <a:defRPr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978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200" b="1" i="1" dirty="0" smtClean="0"/>
              <a:t>Entry</a:t>
            </a:r>
          </a:p>
          <a:p>
            <a:pPr>
              <a:lnSpc>
                <a:spcPct val="90000"/>
              </a:lnSpc>
            </a:pPr>
            <a:r>
              <a:rPr lang="en-GB" altLang="en-US" sz="1200" dirty="0" smtClean="0"/>
              <a:t>Capacity is sold through auctions</a:t>
            </a:r>
          </a:p>
          <a:p>
            <a:pPr>
              <a:lnSpc>
                <a:spcPct val="90000"/>
              </a:lnSpc>
            </a:pPr>
            <a:r>
              <a:rPr lang="en-GB" altLang="en-US" sz="1200" dirty="0" smtClean="0"/>
              <a:t>Reserve price for each auction is set through the Transportation Model</a:t>
            </a:r>
          </a:p>
          <a:p>
            <a:pPr>
              <a:lnSpc>
                <a:spcPct val="90000"/>
              </a:lnSpc>
            </a:pPr>
            <a:r>
              <a:rPr lang="en-GB" altLang="en-US" sz="1200" dirty="0" smtClean="0"/>
              <a:t>Payable price is determined through the actions</a:t>
            </a:r>
          </a:p>
          <a:p>
            <a:pPr>
              <a:lnSpc>
                <a:spcPct val="90000"/>
              </a:lnSpc>
            </a:pPr>
            <a:r>
              <a:rPr lang="en-GB" altLang="en-US" sz="1200" dirty="0" smtClean="0"/>
              <a:t>Overall Entry charges should be recovering 50% of allowed TO revenue set by Price Control Review</a:t>
            </a:r>
          </a:p>
          <a:p>
            <a:pPr>
              <a:lnSpc>
                <a:spcPct val="90000"/>
              </a:lnSpc>
            </a:pPr>
            <a:r>
              <a:rPr lang="en-GB" altLang="en-US" sz="1200" dirty="0" smtClean="0"/>
              <a:t>Any revenue shortfall is recovered through TO Entry Commodity Charges</a:t>
            </a:r>
          </a:p>
          <a:p>
            <a:pPr>
              <a:lnSpc>
                <a:spcPct val="90000"/>
              </a:lnSpc>
            </a:pPr>
            <a:endParaRPr lang="en-GB" altLang="en-US" sz="1200" b="1" i="1" dirty="0" smtClean="0"/>
          </a:p>
          <a:p>
            <a:pPr>
              <a:lnSpc>
                <a:spcPct val="90000"/>
              </a:lnSpc>
            </a:pPr>
            <a:r>
              <a:rPr lang="en-GB" altLang="en-US" sz="1200" b="1" i="1" dirty="0" smtClean="0"/>
              <a:t>Exit</a:t>
            </a:r>
          </a:p>
          <a:p>
            <a:pPr>
              <a:lnSpc>
                <a:spcPct val="90000"/>
              </a:lnSpc>
            </a:pPr>
            <a:r>
              <a:rPr lang="en-GB" altLang="en-US" sz="1200" dirty="0" smtClean="0"/>
              <a:t>Set to recover 50% of allowed TO revenue set by Price Control Review</a:t>
            </a:r>
          </a:p>
          <a:p>
            <a:pPr>
              <a:lnSpc>
                <a:spcPct val="90000"/>
              </a:lnSpc>
            </a:pPr>
            <a:r>
              <a:rPr lang="en-GB" altLang="en-US" sz="1200" dirty="0" smtClean="0"/>
              <a:t>Administered capacity charges</a:t>
            </a:r>
          </a:p>
          <a:p>
            <a:pPr lvl="1">
              <a:lnSpc>
                <a:spcPct val="90000"/>
              </a:lnSpc>
            </a:pPr>
            <a:r>
              <a:rPr lang="en-GB" altLang="en-US" sz="1200" dirty="0"/>
              <a:t>Based on baseline capacity required at exit point</a:t>
            </a:r>
          </a:p>
          <a:p>
            <a:pPr lvl="2">
              <a:lnSpc>
                <a:spcPct val="90000"/>
              </a:lnSpc>
            </a:pPr>
            <a:r>
              <a:rPr lang="en-GB" altLang="en-US" sz="1200" dirty="0"/>
              <a:t>Interconnection Point (IP) capacity is through auctions</a:t>
            </a:r>
          </a:p>
          <a:p>
            <a:pPr>
              <a:lnSpc>
                <a:spcPct val="90000"/>
              </a:lnSpc>
            </a:pPr>
            <a:r>
              <a:rPr lang="en-GB" altLang="en-US" sz="1200" dirty="0" smtClean="0"/>
              <a:t>Charges are locational</a:t>
            </a:r>
          </a:p>
          <a:p>
            <a:pPr lvl="1">
              <a:lnSpc>
                <a:spcPct val="90000"/>
              </a:lnSpc>
            </a:pPr>
            <a:r>
              <a:rPr lang="en-GB" altLang="en-US" sz="1200" dirty="0"/>
              <a:t>Vary by each exit point</a:t>
            </a:r>
          </a:p>
          <a:p>
            <a:pPr lvl="1">
              <a:lnSpc>
                <a:spcPct val="90000"/>
              </a:lnSpc>
            </a:pPr>
            <a:r>
              <a:rPr lang="en-GB" altLang="en-US" sz="1200" dirty="0"/>
              <a:t>Relate to Long Run Marginal Costs (LRMCs) calculated by Transportation Model</a:t>
            </a:r>
          </a:p>
          <a:p>
            <a:pPr lvl="1">
              <a:lnSpc>
                <a:spcPct val="90000"/>
              </a:lnSpc>
            </a:pPr>
            <a:r>
              <a:rPr lang="en-GB" altLang="en-US" sz="1200" dirty="0"/>
              <a:t>LRMCs are adjusted to recover target exit revenue</a:t>
            </a:r>
          </a:p>
          <a:p>
            <a:pPr>
              <a:lnSpc>
                <a:spcPct val="90000"/>
              </a:lnSpc>
            </a:pPr>
            <a:r>
              <a:rPr lang="en-GB" altLang="en-US" sz="1200" dirty="0" smtClean="0"/>
              <a:t>Revenue associated with unsold obligated exit capacity recovered through TO exit commodity charges.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879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Next</a:t>
            </a:r>
            <a:r>
              <a:rPr lang="en-GB" baseline="0" dirty="0" smtClean="0"/>
              <a:t> slides will talk about Commodity Charges</a:t>
            </a:r>
          </a:p>
          <a:p>
            <a:pPr lvl="0"/>
            <a:endParaRPr lang="en-GB" baseline="0" dirty="0" smtClean="0"/>
          </a:p>
          <a:p>
            <a:pPr lvl="0"/>
            <a:r>
              <a:rPr lang="en-GB" dirty="0" smtClean="0"/>
              <a:t>Transmission Owner (TO)</a:t>
            </a:r>
          </a:p>
          <a:p>
            <a:pPr lvl="0"/>
            <a:r>
              <a:rPr lang="en-GB" dirty="0" smtClean="0"/>
              <a:t>Activities of investment and maintenance of assets on the NTS</a:t>
            </a:r>
          </a:p>
          <a:p>
            <a:r>
              <a:rPr lang="en-US" dirty="0" smtClean="0"/>
              <a:t>Allowed earnings from depreciation, return and </a:t>
            </a:r>
            <a:r>
              <a:rPr lang="en-US" dirty="0" err="1" smtClean="0"/>
              <a:t>opex</a:t>
            </a:r>
            <a:r>
              <a:rPr lang="en-US" dirty="0" smtClean="0"/>
              <a:t> relating to regulatory asset value (RAV) of the NTS </a:t>
            </a:r>
          </a:p>
          <a:p>
            <a:r>
              <a:rPr lang="en-US" dirty="0" smtClean="0"/>
              <a:t>Includes some pass through costs</a:t>
            </a:r>
          </a:p>
          <a:p>
            <a:pPr lvl="1"/>
            <a:r>
              <a:rPr lang="en-US" dirty="0" err="1" smtClean="0"/>
              <a:t>Licence</a:t>
            </a:r>
            <a:r>
              <a:rPr lang="en-US" dirty="0" smtClean="0"/>
              <a:t> fees &amp; Rates</a:t>
            </a:r>
          </a:p>
          <a:p>
            <a:pPr lvl="0"/>
            <a:endParaRPr lang="en-US" dirty="0" smtClean="0"/>
          </a:p>
          <a:p>
            <a:r>
              <a:rPr lang="en-GB" dirty="0" smtClean="0"/>
              <a:t>System Operator (SO)</a:t>
            </a:r>
          </a:p>
          <a:p>
            <a:pPr lvl="0"/>
            <a:r>
              <a:rPr lang="en-GB" dirty="0" smtClean="0"/>
              <a:t>Activities to operate the NTS </a:t>
            </a:r>
          </a:p>
          <a:p>
            <a:pPr lvl="0"/>
            <a:r>
              <a:rPr lang="en-US" dirty="0" smtClean="0"/>
              <a:t>Allowed earnings from SO costs &amp; incentive schemes including</a:t>
            </a:r>
          </a:p>
          <a:p>
            <a:pPr lvl="1"/>
            <a:r>
              <a:rPr lang="en-US" dirty="0" smtClean="0"/>
              <a:t>Shrinkage &amp; Operating Margins</a:t>
            </a:r>
          </a:p>
          <a:p>
            <a:pPr lvl="1"/>
            <a:r>
              <a:rPr lang="en-US" dirty="0" smtClean="0"/>
              <a:t>Internal Costs</a:t>
            </a:r>
          </a:p>
          <a:p>
            <a:pPr lvl="1"/>
            <a:r>
              <a:rPr lang="en-US" dirty="0" smtClean="0"/>
              <a:t>Incremental &amp; Non-obligated Entry/Exit Capacity</a:t>
            </a:r>
          </a:p>
          <a:p>
            <a:pPr lvl="1"/>
            <a:r>
              <a:rPr lang="en-US" dirty="0" smtClean="0"/>
              <a:t>Incentive Performance</a:t>
            </a:r>
          </a:p>
          <a:p>
            <a:pPr lvl="0"/>
            <a:endParaRPr lang="en-US" dirty="0" smtClean="0"/>
          </a:p>
          <a:p>
            <a:r>
              <a:rPr lang="en-GB" dirty="0" smtClean="0"/>
              <a:t>The NTS TO allowed revenue is collected by entry and exit capacity charges.</a:t>
            </a:r>
          </a:p>
          <a:p>
            <a:pPr lvl="1"/>
            <a:r>
              <a:rPr lang="en-GB" dirty="0" smtClean="0"/>
              <a:t>With a NTS TO commodity charge levied on entry flows where entry auction revenue is forecast to be under-recovered.</a:t>
            </a:r>
          </a:p>
          <a:p>
            <a:pPr lvl="1"/>
            <a:r>
              <a:rPr lang="en-GB" dirty="0" smtClean="0"/>
              <a:t>With a NTS TO commodity charge levied on exit flows where revenue from exit capacity bookings is forecast to be under recovered.</a:t>
            </a:r>
          </a:p>
          <a:p>
            <a:r>
              <a:rPr lang="en-GB" dirty="0" smtClean="0"/>
              <a:t>The NTS SO allowed revenue is collected largely by means of a commodity charge levied on entry and exit flows (same rate is applicable for both SO Entry and SO Exit Commodity charge). </a:t>
            </a:r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45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14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702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Next slides</a:t>
            </a:r>
            <a:r>
              <a:rPr lang="en-GB" baseline="0" dirty="0" smtClean="0"/>
              <a:t> talk about Other TO and SO charges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45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93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58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Q&amp;A –</a:t>
            </a:r>
            <a:r>
              <a:rPr lang="en-GB" baseline="0" dirty="0" smtClean="0"/>
              <a:t> if time will do – publish any questions and answers on website – encourage to put in box</a:t>
            </a:r>
          </a:p>
          <a:p>
            <a:endParaRPr lang="en-GB" baseline="0" dirty="0" smtClean="0"/>
          </a:p>
          <a:p>
            <a:r>
              <a:rPr lang="en-GB" baseline="0" dirty="0" smtClean="0"/>
              <a:t>Acronym sheet and high level overview leaflet on tables.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45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1200" b="1" dirty="0"/>
              <a:t>Reserve Prices Produced – Capacity – Non Interconnection Point – Entry </a:t>
            </a:r>
            <a:endParaRPr lang="en-GB" altLang="en-US" sz="1200" b="1" dirty="0"/>
          </a:p>
          <a:p>
            <a:pPr>
              <a:lnSpc>
                <a:spcPct val="90000"/>
              </a:lnSpc>
            </a:pPr>
            <a:r>
              <a:rPr lang="en-GB" altLang="en-US" sz="1200" dirty="0"/>
              <a:t>Annual long term (15 years) auction - quarterly bundle (QSEC) (reserve prices produced Jan)</a:t>
            </a:r>
          </a:p>
          <a:p>
            <a:pPr>
              <a:lnSpc>
                <a:spcPct val="90000"/>
              </a:lnSpc>
            </a:pPr>
            <a:r>
              <a:rPr lang="en-GB" altLang="en-US" sz="1200" dirty="0"/>
              <a:t>Annual monthly auction (AMSEC) (reserve prices produced June)</a:t>
            </a:r>
          </a:p>
          <a:p>
            <a:pPr>
              <a:lnSpc>
                <a:spcPct val="90000"/>
              </a:lnSpc>
            </a:pPr>
            <a:r>
              <a:rPr lang="en-GB" altLang="en-US" sz="1200" dirty="0"/>
              <a:t>Monthly auction of remaining monthly capacity (RMTTSEC) (reserve prices produced July)</a:t>
            </a:r>
          </a:p>
          <a:p>
            <a:pPr>
              <a:lnSpc>
                <a:spcPct val="90000"/>
              </a:lnSpc>
            </a:pPr>
            <a:r>
              <a:rPr lang="en-GB" altLang="en-US" sz="1200" dirty="0"/>
              <a:t>Daily firm capacity auction (DSEC) (reserve prices produced June)</a:t>
            </a:r>
          </a:p>
          <a:p>
            <a:pPr lvl="1">
              <a:lnSpc>
                <a:spcPct val="90000"/>
              </a:lnSpc>
            </a:pPr>
            <a:r>
              <a:rPr lang="en-GB" altLang="en-US" sz="1200" dirty="0" smtClean="0"/>
              <a:t>Day Ahead priced at 2/3 AMSEC</a:t>
            </a:r>
          </a:p>
          <a:p>
            <a:pPr lvl="1">
              <a:lnSpc>
                <a:spcPct val="90000"/>
              </a:lnSpc>
            </a:pPr>
            <a:r>
              <a:rPr lang="en-GB" altLang="en-US" sz="1200" dirty="0" smtClean="0"/>
              <a:t>Within Day zero reserve price (Licence clearing auction obligation)</a:t>
            </a:r>
          </a:p>
          <a:p>
            <a:pPr>
              <a:lnSpc>
                <a:spcPct val="90000"/>
              </a:lnSpc>
            </a:pPr>
            <a:r>
              <a:rPr lang="en-GB" altLang="en-US" sz="1200" dirty="0"/>
              <a:t>Daily interruptible capacity auction (DISEC)</a:t>
            </a:r>
          </a:p>
          <a:p>
            <a:pPr lvl="1">
              <a:lnSpc>
                <a:spcPct val="90000"/>
              </a:lnSpc>
            </a:pPr>
            <a:r>
              <a:rPr lang="en-GB" altLang="en-US" sz="1200" dirty="0" smtClean="0"/>
              <a:t>Zero reserve price</a:t>
            </a:r>
            <a:endParaRPr lang="en-GB" sz="1200" dirty="0" smtClean="0"/>
          </a:p>
          <a:p>
            <a:endParaRPr lang="en-GB" sz="1200" dirty="0" smtClean="0"/>
          </a:p>
          <a:p>
            <a:r>
              <a:rPr lang="en-GB" sz="1200" b="1" dirty="0" smtClean="0"/>
              <a:t>Reserve Prices Produced – Capacity – Interconnection Point - Entry</a:t>
            </a:r>
          </a:p>
          <a:p>
            <a:pPr>
              <a:lnSpc>
                <a:spcPct val="90000"/>
              </a:lnSpc>
            </a:pPr>
            <a:r>
              <a:rPr lang="en-GB" altLang="en-US" sz="1200" dirty="0" smtClean="0"/>
              <a:t>Ascending Clock Auctions</a:t>
            </a:r>
            <a:r>
              <a:rPr lang="en-GB" altLang="en-US" sz="12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GB" altLang="en-US" sz="1200" dirty="0"/>
              <a:t>Annual Yearly capacity auction (reserve price produced Jan)</a:t>
            </a:r>
          </a:p>
          <a:p>
            <a:pPr lvl="1">
              <a:lnSpc>
                <a:spcPct val="90000"/>
              </a:lnSpc>
            </a:pPr>
            <a:r>
              <a:rPr lang="en-GB" altLang="en-US" sz="1200" dirty="0"/>
              <a:t>Annual Quarterly capacity auction (reserve price produced Jan)</a:t>
            </a:r>
          </a:p>
          <a:p>
            <a:pPr lvl="1">
              <a:lnSpc>
                <a:spcPct val="90000"/>
              </a:lnSpc>
            </a:pPr>
            <a:r>
              <a:rPr lang="en-GB" altLang="en-US" sz="1200" dirty="0"/>
              <a:t>Rolling Monthly capacity auction (reserve price produced June)</a:t>
            </a:r>
          </a:p>
          <a:p>
            <a:pPr>
              <a:lnSpc>
                <a:spcPct val="90000"/>
              </a:lnSpc>
            </a:pPr>
            <a:r>
              <a:rPr lang="en-GB" altLang="en-US" sz="1200" dirty="0" smtClean="0"/>
              <a:t>Uniform Price Auctions:</a:t>
            </a:r>
          </a:p>
          <a:p>
            <a:pPr lvl="1">
              <a:lnSpc>
                <a:spcPct val="90000"/>
              </a:lnSpc>
            </a:pPr>
            <a:r>
              <a:rPr lang="en-GB" altLang="en-US" sz="1200" dirty="0"/>
              <a:t>Rolling Day Ahead capacity auction (priced as 2/3 of Rolling Monthly) (reserve price produced June)</a:t>
            </a:r>
          </a:p>
          <a:p>
            <a:pPr lvl="1">
              <a:lnSpc>
                <a:spcPct val="90000"/>
              </a:lnSpc>
            </a:pPr>
            <a:r>
              <a:rPr lang="en-GB" altLang="en-US" sz="1200" dirty="0"/>
              <a:t>Within Day  capacity auction (auctioned after the day ahead auction – zero reserve price</a:t>
            </a:r>
          </a:p>
          <a:p>
            <a:pPr>
              <a:lnSpc>
                <a:spcPct val="90000"/>
              </a:lnSpc>
            </a:pPr>
            <a:r>
              <a:rPr lang="en-GB" altLang="en-US" sz="1200" dirty="0" smtClean="0"/>
              <a:t>Interruptible Rolling Day Ahead capacity auction </a:t>
            </a:r>
            <a:r>
              <a:rPr lang="en-GB" altLang="en-US" sz="1200" dirty="0"/>
              <a:t>(zero reserve price)</a:t>
            </a:r>
          </a:p>
          <a:p>
            <a:endParaRPr lang="en-GB" sz="1200" dirty="0" smtClean="0"/>
          </a:p>
          <a:p>
            <a:r>
              <a:rPr lang="en-GB" sz="1200" b="1" dirty="0" smtClean="0"/>
              <a:t>Reserve Prices Produced – Capacity – Non Interconnection Point – Exit </a:t>
            </a:r>
          </a:p>
          <a:p>
            <a:r>
              <a:rPr lang="en-US" sz="1200" dirty="0" smtClean="0"/>
              <a:t>Reserve prices are produced in May for the following auctions:</a:t>
            </a:r>
          </a:p>
          <a:p>
            <a:pPr lvl="1"/>
            <a:r>
              <a:rPr lang="en-US" sz="1200" dirty="0" smtClean="0"/>
              <a:t>Enduring Annual NTS Exit (Flat) Capacity</a:t>
            </a:r>
          </a:p>
          <a:p>
            <a:pPr lvl="1"/>
            <a:r>
              <a:rPr lang="en-US" sz="1200" dirty="0" smtClean="0"/>
              <a:t>Annual NTS Exit (Flat) Capacity </a:t>
            </a:r>
          </a:p>
          <a:p>
            <a:pPr lvl="1"/>
            <a:r>
              <a:rPr lang="en-US" sz="1200" dirty="0" smtClean="0"/>
              <a:t>Daily Firm NTS Exit (Flat) Capacity </a:t>
            </a:r>
          </a:p>
          <a:p>
            <a:r>
              <a:rPr lang="en-US" sz="1200" dirty="0" smtClean="0"/>
              <a:t>The reserve price for Off-Peak Daily Capacity, which is auctioned on a daily day </a:t>
            </a:r>
            <a:r>
              <a:rPr lang="en-GB" sz="1200" dirty="0" smtClean="0"/>
              <a:t>ahead basis is zero</a:t>
            </a:r>
            <a:endParaRPr lang="en-US" sz="1200" dirty="0" smtClean="0"/>
          </a:p>
          <a:p>
            <a:r>
              <a:rPr lang="en-US" sz="1200" dirty="0" smtClean="0"/>
              <a:t>The Enduring and Enduring Annual products will be released by means of application windows, whilst the Daily Firm and Off-Peak products will be released through auctions.</a:t>
            </a:r>
          </a:p>
          <a:p>
            <a:endParaRPr lang="en-GB" sz="1200" dirty="0" smtClean="0"/>
          </a:p>
          <a:p>
            <a:r>
              <a:rPr lang="en-GB" sz="1200" b="1" dirty="0" smtClean="0"/>
              <a:t>Reserve Prices Produced – Capacity – Interconnection Point - Exit</a:t>
            </a:r>
          </a:p>
          <a:p>
            <a:pPr>
              <a:lnSpc>
                <a:spcPct val="90000"/>
              </a:lnSpc>
            </a:pPr>
            <a:r>
              <a:rPr lang="en-GB" altLang="en-US" sz="1200" dirty="0" smtClean="0"/>
              <a:t>The following capacity auctions all have the same reserve price (reserve prices produced May):</a:t>
            </a:r>
          </a:p>
          <a:p>
            <a:pPr lvl="1">
              <a:lnSpc>
                <a:spcPct val="90000"/>
              </a:lnSpc>
            </a:pPr>
            <a:r>
              <a:rPr lang="en-GB" altLang="en-US" sz="1200" dirty="0"/>
              <a:t>Ascending Clock Auctions</a:t>
            </a:r>
          </a:p>
          <a:p>
            <a:pPr lvl="2">
              <a:lnSpc>
                <a:spcPct val="90000"/>
              </a:lnSpc>
            </a:pPr>
            <a:r>
              <a:rPr lang="en-GB" altLang="en-US" sz="1200" dirty="0"/>
              <a:t>Annual Yearly capacity auction</a:t>
            </a:r>
          </a:p>
          <a:p>
            <a:pPr lvl="2">
              <a:lnSpc>
                <a:spcPct val="90000"/>
              </a:lnSpc>
            </a:pPr>
            <a:r>
              <a:rPr lang="en-GB" altLang="en-US" sz="1200" dirty="0"/>
              <a:t>Annual Quarterly capacity auction</a:t>
            </a:r>
          </a:p>
          <a:p>
            <a:pPr lvl="2">
              <a:lnSpc>
                <a:spcPct val="90000"/>
              </a:lnSpc>
            </a:pPr>
            <a:r>
              <a:rPr lang="en-GB" altLang="en-US" sz="1200" dirty="0"/>
              <a:t>Rolling Monthly capacity auction</a:t>
            </a:r>
          </a:p>
          <a:p>
            <a:pPr lvl="1">
              <a:lnSpc>
                <a:spcPct val="90000"/>
              </a:lnSpc>
            </a:pPr>
            <a:r>
              <a:rPr lang="en-GB" altLang="en-US" sz="1200" dirty="0"/>
              <a:t>Uniform Price Auctions</a:t>
            </a:r>
          </a:p>
          <a:p>
            <a:pPr lvl="2">
              <a:lnSpc>
                <a:spcPct val="90000"/>
              </a:lnSpc>
            </a:pPr>
            <a:r>
              <a:rPr lang="en-GB" altLang="en-US" sz="1200" dirty="0"/>
              <a:t>Rolling Day Ahead capacity auction</a:t>
            </a:r>
          </a:p>
          <a:p>
            <a:pPr lvl="2">
              <a:lnSpc>
                <a:spcPct val="90000"/>
              </a:lnSpc>
            </a:pPr>
            <a:r>
              <a:rPr lang="en-GB" altLang="en-US" sz="1200" dirty="0"/>
              <a:t>Within Day capacity auction</a:t>
            </a:r>
          </a:p>
          <a:p>
            <a:pPr>
              <a:lnSpc>
                <a:spcPct val="90000"/>
              </a:lnSpc>
            </a:pPr>
            <a:r>
              <a:rPr lang="en-GB" altLang="en-US" sz="1200" dirty="0" smtClean="0"/>
              <a:t>Interruptible Rolling Day Ahead capacity auction </a:t>
            </a:r>
            <a:r>
              <a:rPr lang="en-GB" altLang="en-US" sz="1200" dirty="0"/>
              <a:t>(zero reserve price)</a:t>
            </a:r>
            <a:endParaRPr lang="en-GB" sz="1200" dirty="0"/>
          </a:p>
          <a:p>
            <a:endParaRPr lang="en-GB" sz="1200" dirty="0" smtClean="0"/>
          </a:p>
          <a:p>
            <a:r>
              <a:rPr lang="en-GB" sz="1200" b="1" dirty="0" smtClean="0"/>
              <a:t>Ascending Clock Auction – Price Steps (Entry and Exit)</a:t>
            </a:r>
          </a:p>
          <a:p>
            <a:r>
              <a:rPr lang="en-US" sz="1200" dirty="0" smtClean="0"/>
              <a:t>For the Ascending Clock Auctions there is also applicable:</a:t>
            </a:r>
          </a:p>
          <a:p>
            <a:pPr lvl="1"/>
            <a:r>
              <a:rPr lang="en-US" sz="1200" dirty="0" smtClean="0"/>
              <a:t>Large Price Step which is the greater of 5% of the applicable reserve price (to 4 </a:t>
            </a:r>
            <a:r>
              <a:rPr lang="en-US" sz="1200" dirty="0" err="1" smtClean="0"/>
              <a:t>d.p</a:t>
            </a:r>
            <a:r>
              <a:rPr lang="en-US" sz="1200" dirty="0" smtClean="0"/>
              <a:t>) or 0.0001 p/kWh/day. </a:t>
            </a:r>
          </a:p>
          <a:p>
            <a:pPr lvl="1"/>
            <a:r>
              <a:rPr lang="en-US" sz="1200" dirty="0" smtClean="0"/>
              <a:t>Small price step which is 1/5th of an </a:t>
            </a:r>
            <a:r>
              <a:rPr lang="en-GB" sz="1200" dirty="0" smtClean="0"/>
              <a:t>applicable Large Price Step.</a:t>
            </a:r>
          </a:p>
          <a:p>
            <a:r>
              <a:rPr lang="en-GB" sz="1200" dirty="0" smtClean="0"/>
              <a:t>Price steps are not published in our notice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54303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87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Any difference</a:t>
            </a:r>
            <a:r>
              <a:rPr lang="en-GB" baseline="0" dirty="0" smtClean="0"/>
              <a:t> between 50:50 is K – add separately to each one.</a:t>
            </a:r>
          </a:p>
          <a:p>
            <a:r>
              <a:rPr lang="en-GB" dirty="0" smtClean="0"/>
              <a:t>2014/15</a:t>
            </a:r>
            <a:r>
              <a:rPr lang="en-GB" baseline="0" dirty="0" smtClean="0"/>
              <a:t> there is no K impact</a:t>
            </a:r>
          </a:p>
          <a:p>
            <a:endParaRPr lang="en-GB" dirty="0" smtClean="0"/>
          </a:p>
          <a:p>
            <a:r>
              <a:rPr lang="en-US" dirty="0" smtClean="0"/>
              <a:t>Forecasted Total TO Entry Auction Revenue (£m) – 2013/14: 116.15,</a:t>
            </a:r>
            <a:r>
              <a:rPr lang="en-US" baseline="0" dirty="0" smtClean="0"/>
              <a:t> 2014/15: 83.34, 2105/16: 80.76, 2016/17: 68.22</a:t>
            </a:r>
            <a:endParaRPr lang="en-US" dirty="0" smtClean="0"/>
          </a:p>
          <a:p>
            <a:r>
              <a:rPr lang="en-US" dirty="0" smtClean="0"/>
              <a:t>Forecast TO Entry Commodity Collected Revenue (£m) – 2013/14: 177.91,</a:t>
            </a:r>
            <a:r>
              <a:rPr lang="en-US" baseline="0" dirty="0" smtClean="0"/>
              <a:t> 2014/15: 245.61, 2105/16: 278.51, 2016/17: 309.41</a:t>
            </a:r>
            <a:endParaRPr lang="en-US" dirty="0" smtClean="0"/>
          </a:p>
          <a:p>
            <a:endParaRPr lang="en-US" dirty="0" smtClean="0"/>
          </a:p>
          <a:p>
            <a:pPr defTabSz="921349"/>
            <a:r>
              <a:rPr lang="en-US" dirty="0" smtClean="0"/>
              <a:t>Expected revenue from TO Exit Booked Capacity (£m) – 2013/14: 205.59,</a:t>
            </a:r>
            <a:r>
              <a:rPr lang="en-US" baseline="0" dirty="0" smtClean="0"/>
              <a:t> 2014/15: 211.31, 2105/16: 205.63, 2016/17: 222.84</a:t>
            </a:r>
            <a:endParaRPr lang="en-US" dirty="0" smtClean="0"/>
          </a:p>
          <a:p>
            <a:pPr defTabSz="921349"/>
            <a:r>
              <a:rPr lang="en-US" dirty="0" smtClean="0"/>
              <a:t>Forecast TO Exit Commodity Collected Revenue (£m) – 2013/14: 79.38,</a:t>
            </a:r>
            <a:r>
              <a:rPr lang="en-US" baseline="0" dirty="0" smtClean="0"/>
              <a:t> 2014/15: 117.64, 2105/16: 122.66, 2016/17: 137.31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527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 smtClean="0"/>
          </a:p>
          <a:p>
            <a:r>
              <a:rPr lang="en-US" sz="1200" dirty="0" smtClean="0"/>
              <a:t>National Grid does not levy Commodity Charges on gas flows at Storage Facilities, other than on an amount of gas, </a:t>
            </a:r>
            <a:r>
              <a:rPr lang="en-US" sz="1200" dirty="0" err="1" smtClean="0"/>
              <a:t>utilised</a:t>
            </a:r>
            <a:r>
              <a:rPr lang="en-US" sz="1200" dirty="0" smtClean="0"/>
              <a:t>, as part of the operation of any Storage Facility, known as storage “own use” gas.</a:t>
            </a:r>
          </a:p>
          <a:p>
            <a:pPr lvl="1"/>
            <a:r>
              <a:rPr lang="en-GB" altLang="en-US" sz="1200" dirty="0"/>
              <a:t>Commoditised costs are only recovered from ‘new’ gas entering the system and from gas that permanently leaves the system to avoid double counting. </a:t>
            </a:r>
            <a:endParaRPr lang="en-GB" sz="1200" dirty="0" smtClean="0"/>
          </a:p>
          <a:p>
            <a:r>
              <a:rPr lang="en-GB" sz="1200" dirty="0" smtClean="0"/>
              <a:t>For the </a:t>
            </a:r>
            <a:r>
              <a:rPr lang="en-US" sz="1200" dirty="0" smtClean="0"/>
              <a:t>purposes of charging, the “own use” gas is treated as leaving the NTS at that Exit Point, and hence attracts both the standard SO and TO Exit (Flat) Commodity Charges</a:t>
            </a:r>
            <a:endParaRPr lang="en-GB" sz="1200" dirty="0" smtClean="0"/>
          </a:p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79836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798365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0871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Ofgem</a:t>
            </a:r>
            <a:r>
              <a:rPr lang="en-GB" dirty="0" smtClean="0"/>
              <a:t> started GTCR in June 2013</a:t>
            </a:r>
          </a:p>
          <a:p>
            <a:r>
              <a:rPr lang="en-GB" dirty="0" smtClean="0"/>
              <a:t>Changes to the GB gas market since it was designed and emerging EU legislation prompted the review. </a:t>
            </a:r>
          </a:p>
          <a:p>
            <a:r>
              <a:rPr lang="en-GB" dirty="0" smtClean="0"/>
              <a:t>It was to consider what changes to the charging regime, if any, might further the interests of current and future customers. </a:t>
            </a:r>
          </a:p>
          <a:p>
            <a:pPr lvl="1"/>
            <a:r>
              <a:rPr lang="en-GB" dirty="0" smtClean="0"/>
              <a:t>Scope focused on Entry and some issues may not be addressed by the outcome</a:t>
            </a:r>
          </a:p>
          <a:p>
            <a:r>
              <a:rPr lang="en-GB" dirty="0" smtClean="0"/>
              <a:t>Included call for evidence and consultation on options</a:t>
            </a:r>
          </a:p>
          <a:p>
            <a:r>
              <a:rPr lang="en-GB" dirty="0" smtClean="0"/>
              <a:t>Concluded in November 2015</a:t>
            </a:r>
          </a:p>
          <a:p>
            <a:endParaRPr lang="en-GB" dirty="0" smtClean="0"/>
          </a:p>
          <a:p>
            <a:r>
              <a:rPr lang="en-GB" dirty="0" smtClean="0"/>
              <a:t>GTCR concluded in November 2015 with a policy to:</a:t>
            </a:r>
          </a:p>
          <a:p>
            <a:pPr lvl="1"/>
            <a:r>
              <a:rPr lang="en-GB" dirty="0" smtClean="0"/>
              <a:t>Review Entry capacity discounts</a:t>
            </a:r>
          </a:p>
          <a:p>
            <a:pPr lvl="1"/>
            <a:r>
              <a:rPr lang="en-GB" dirty="0" smtClean="0"/>
              <a:t>Consider adjusted entry prices but not yet</a:t>
            </a:r>
          </a:p>
          <a:p>
            <a:r>
              <a:rPr lang="en-GB" dirty="0" smtClean="0"/>
              <a:t>Through NTSCMF in November 2015 a number of issues were raised that GTCR, on its own, would not address</a:t>
            </a:r>
          </a:p>
          <a:p>
            <a:r>
              <a:rPr lang="en-GB" dirty="0" smtClean="0"/>
              <a:t>Rather than just consider GTCR proposing that a broader review would give opportunities to:</a:t>
            </a:r>
          </a:p>
          <a:p>
            <a:pPr lvl="1"/>
            <a:r>
              <a:rPr lang="en-GB" dirty="0" smtClean="0"/>
              <a:t>Review the GB charging framework not piecemeal</a:t>
            </a:r>
          </a:p>
          <a:p>
            <a:pPr lvl="1"/>
            <a:r>
              <a:rPr lang="en-GB" dirty="0" smtClean="0"/>
              <a:t>Improve through working collaboratively with stakeholders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5361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3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Safety – </a:t>
            </a:r>
          </a:p>
          <a:p>
            <a:r>
              <a:rPr lang="en-GB" dirty="0" smtClean="0"/>
              <a:t>	Fire</a:t>
            </a:r>
            <a:r>
              <a:rPr lang="en-GB" baseline="0" dirty="0" smtClean="0"/>
              <a:t> Alarm is…</a:t>
            </a:r>
          </a:p>
          <a:p>
            <a:r>
              <a:rPr lang="en-GB" baseline="0" dirty="0" smtClean="0"/>
              <a:t>	Bags etc</a:t>
            </a:r>
            <a:endParaRPr lang="en-GB" dirty="0" smtClean="0"/>
          </a:p>
          <a:p>
            <a:r>
              <a:rPr lang="en-GB" baseline="0" dirty="0" smtClean="0"/>
              <a:t>Breaks allocated throughout day</a:t>
            </a:r>
          </a:p>
          <a:p>
            <a:r>
              <a:rPr lang="en-GB" baseline="0" dirty="0" smtClean="0"/>
              <a:t>Toilets location is….</a:t>
            </a:r>
          </a:p>
          <a:p>
            <a:r>
              <a:rPr lang="en-GB" baseline="0" dirty="0" smtClean="0"/>
              <a:t>Car Parking - H</a:t>
            </a:r>
            <a:r>
              <a:rPr lang="en-US" dirty="0" err="1"/>
              <a:t>otel</a:t>
            </a:r>
            <a:r>
              <a:rPr lang="en-US" dirty="0"/>
              <a:t> car park or the adjacent NCP car park 7 have complementary car parking – car park tickets available at the end of the workshop</a:t>
            </a:r>
          </a:p>
          <a:p>
            <a:r>
              <a:rPr lang="en-US" dirty="0"/>
              <a:t>Shuttle Bus - l</a:t>
            </a:r>
            <a:r>
              <a:rPr lang="en-GB" dirty="0" smtClean="0"/>
              <a:t>eaves at 30 minute intervals from the front of the hotel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Reporter in Room</a:t>
            </a:r>
          </a:p>
          <a:p>
            <a:endParaRPr lang="en-GB" baseline="0" dirty="0" smtClean="0"/>
          </a:p>
          <a:p>
            <a:r>
              <a:rPr lang="en-GB" baseline="0" dirty="0" smtClean="0"/>
              <a:t>Any questions contact one of National Grid employees in first instance (wearing National Grid lanyards)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406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349">
              <a:defRPr/>
            </a:pPr>
            <a:r>
              <a:rPr lang="en-US" dirty="0" smtClean="0"/>
              <a:t>Complexity of the GB charging framework, the interactivity of elements, could</a:t>
            </a:r>
            <a:r>
              <a:rPr lang="en-US" baseline="0" dirty="0" smtClean="0"/>
              <a:t> change scope</a:t>
            </a:r>
            <a:r>
              <a:rPr lang="en-US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970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798365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112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6278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82550"/>
            <a:ext cx="4962525" cy="37226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813" y="3805846"/>
            <a:ext cx="6496050" cy="5377722"/>
          </a:xfrm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</a:endParaRPr>
          </a:p>
          <a:p>
            <a:pPr eaLnBrk="1" hangingPunct="1"/>
            <a:r>
              <a:rPr lang="en-GB" altLang="en-US" smtClean="0">
                <a:latin typeface="Arial" charset="0"/>
              </a:rPr>
              <a:t>There are 3 main types of secondary legislation: </a:t>
            </a:r>
          </a:p>
          <a:p>
            <a:pPr eaLnBrk="1" hangingPunct="1"/>
            <a:r>
              <a:rPr lang="en-GB" altLang="en-US" smtClean="0">
                <a:latin typeface="Arial" charset="0"/>
              </a:rPr>
              <a:t>1. Directives (eg. The gas and electricity market liberalisation directives)</a:t>
            </a:r>
          </a:p>
          <a:p>
            <a:pPr eaLnBrk="1" hangingPunct="1"/>
            <a:r>
              <a:rPr lang="en-GB" altLang="en-US" smtClean="0">
                <a:latin typeface="Arial" charset="0"/>
              </a:rPr>
              <a:t>Binding on all member states</a:t>
            </a:r>
          </a:p>
          <a:p>
            <a:pPr eaLnBrk="1" hangingPunct="1"/>
            <a:r>
              <a:rPr lang="en-GB" altLang="en-US" smtClean="0">
                <a:latin typeface="Arial" charset="0"/>
              </a:rPr>
              <a:t>Implementation in national legislation open to interpretation</a:t>
            </a:r>
          </a:p>
          <a:p>
            <a:pPr eaLnBrk="1" hangingPunct="1"/>
            <a:r>
              <a:rPr lang="en-GB" altLang="en-US" smtClean="0">
                <a:latin typeface="Arial" charset="0"/>
              </a:rPr>
              <a:t>Time limit for transposition of measures into national laws</a:t>
            </a:r>
          </a:p>
          <a:p>
            <a:pPr eaLnBrk="1" hangingPunct="1"/>
            <a:endParaRPr lang="en-GB" altLang="en-US" smtClean="0">
              <a:latin typeface="Arial" charset="0"/>
            </a:endParaRPr>
          </a:p>
          <a:p>
            <a:pPr eaLnBrk="1" hangingPunct="1"/>
            <a:r>
              <a:rPr lang="en-GB" altLang="en-US" smtClean="0">
                <a:latin typeface="Arial" charset="0"/>
              </a:rPr>
              <a:t>2. Regulations</a:t>
            </a:r>
          </a:p>
          <a:p>
            <a:pPr eaLnBrk="1" hangingPunct="1"/>
            <a:r>
              <a:rPr lang="en-GB" altLang="en-US" smtClean="0">
                <a:latin typeface="Arial" charset="0"/>
              </a:rPr>
              <a:t>Tend to cover technical issues</a:t>
            </a:r>
          </a:p>
          <a:p>
            <a:pPr eaLnBrk="1" hangingPunct="1"/>
            <a:r>
              <a:rPr lang="en-GB" altLang="en-US" smtClean="0">
                <a:latin typeface="Arial" charset="0"/>
              </a:rPr>
              <a:t>Directly applicable and legally binding in all member states. May need additional implementation mechanisms at a state level</a:t>
            </a:r>
          </a:p>
          <a:p>
            <a:pPr eaLnBrk="1" hangingPunct="1"/>
            <a:r>
              <a:rPr lang="en-GB" altLang="en-US" smtClean="0">
                <a:latin typeface="Arial" charset="0"/>
              </a:rPr>
              <a:t>Breach leads to infraction proceedings against member states which can be taken to the European Court of Justice where a fine can then be imposed</a:t>
            </a:r>
          </a:p>
          <a:p>
            <a:pPr eaLnBrk="1" hangingPunct="1"/>
            <a:endParaRPr lang="en-GB" altLang="en-US" smtClean="0">
              <a:latin typeface="Arial" charset="0"/>
            </a:endParaRPr>
          </a:p>
          <a:p>
            <a:pPr eaLnBrk="1" hangingPunct="1"/>
            <a:r>
              <a:rPr lang="en-GB" altLang="en-US" smtClean="0">
                <a:latin typeface="Arial" charset="0"/>
              </a:rPr>
              <a:t>3. Decisions</a:t>
            </a:r>
          </a:p>
          <a:p>
            <a:pPr eaLnBrk="1" hangingPunct="1"/>
            <a:r>
              <a:rPr lang="en-GB" altLang="en-US" smtClean="0">
                <a:latin typeface="Arial" charset="0"/>
              </a:rPr>
              <a:t>Binding; addressed to specific member states, enterprises and individuals</a:t>
            </a:r>
          </a:p>
          <a:p>
            <a:pPr eaLnBrk="1" hangingPunct="1"/>
            <a:r>
              <a:rPr lang="en-GB" altLang="en-US" smtClean="0">
                <a:solidFill>
                  <a:srgbClr val="FF0000"/>
                </a:solidFill>
                <a:latin typeface="Arial" charset="0"/>
              </a:rPr>
              <a:t>For example the Proposal for a decision of the European Parliament and of the Council laying down guidelines for trans-European energy networks  </a:t>
            </a:r>
            <a:r>
              <a:rPr lang="en-GB" altLang="en-US" i="1" smtClean="0">
                <a:latin typeface="Arial" charset="0"/>
              </a:rPr>
              <a:t>defines the nature and scope of Community action to establish guidelines for trans‑European energy networks. It establishes a series of guidelines covering the objectives, priorities and broad lines of action by the Community and identify projects of common interest, among trans-European electricity and gas networks.</a:t>
            </a:r>
            <a:endParaRPr lang="en-GB" altLang="en-US" smtClean="0">
              <a:latin typeface="Arial" charset="0"/>
            </a:endParaRPr>
          </a:p>
          <a:p>
            <a:pPr eaLnBrk="1" hangingPunct="1"/>
            <a:endParaRPr lang="en-GB" altLang="en-US" smtClean="0">
              <a:latin typeface="Arial" charset="0"/>
            </a:endParaRPr>
          </a:p>
          <a:p>
            <a:pPr eaLnBrk="1" hangingPunct="1"/>
            <a:r>
              <a:rPr lang="en-GB" altLang="en-US" smtClean="0">
                <a:latin typeface="Arial" charset="0"/>
              </a:rPr>
              <a:t>In addition to the three main areas of secondary legislation there are also Recommendations, opinions, resolutions and declarations which are non-binding.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Enhance the open, integrated and competitive Energy market in the EU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The complete Third Energy Package comprises two European Directives and three European Regulations, covering both gas and electricity. 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The Regulations became law on 3 March 2011 and prevail </a:t>
            </a:r>
            <a:r>
              <a:rPr lang="en-GB" u="sng" dirty="0" smtClean="0"/>
              <a:t>over</a:t>
            </a:r>
            <a:r>
              <a:rPr lang="en-GB" dirty="0" smtClean="0"/>
              <a:t> national law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Member States had to transpose the Directives </a:t>
            </a:r>
            <a:r>
              <a:rPr lang="en-GB" u="sng" dirty="0" smtClean="0"/>
              <a:t>into</a:t>
            </a:r>
            <a:r>
              <a:rPr lang="en-GB" dirty="0" smtClean="0"/>
              <a:t> their national law including some limited interpretation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GB" dirty="0" smtClean="0"/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endParaRPr lang="en-GB" dirty="0" smtClean="0"/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endParaRPr lang="en-GB" dirty="0" smtClean="0"/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1000" dirty="0" smtClean="0">
                <a:latin typeface="Arial" charset="0"/>
              </a:rPr>
              <a:t>Vertical Integration of Energy Operations no longer allowed – can’t be producer, transmission and supplier – deemed uncompetitive</a:t>
            </a:r>
          </a:p>
          <a:p>
            <a:pPr eaLnBrk="1" hangingPunct="1"/>
            <a:r>
              <a:rPr lang="en-GB" altLang="en-US" sz="1000" dirty="0" smtClean="0">
                <a:latin typeface="Arial" charset="0"/>
              </a:rPr>
              <a:t>Full Ownership Unbundled, </a:t>
            </a:r>
            <a:r>
              <a:rPr lang="en-GB" altLang="en-US" sz="1000" u="sng" dirty="0" smtClean="0">
                <a:latin typeface="Arial" charset="0"/>
              </a:rPr>
              <a:t>Independent Transmission Operator (ITO)</a:t>
            </a:r>
            <a:r>
              <a:rPr lang="en-GB" altLang="en-US" sz="1000" dirty="0" smtClean="0">
                <a:latin typeface="Arial" charset="0"/>
              </a:rPr>
              <a:t> Independent System Operator (ISO)</a:t>
            </a:r>
          </a:p>
          <a:p>
            <a:pPr eaLnBrk="1" hangingPunct="1"/>
            <a:endParaRPr lang="en-GB" altLang="en-US" sz="1000" dirty="0" smtClean="0">
              <a:latin typeface="Arial" charset="0"/>
            </a:endParaRPr>
          </a:p>
          <a:p>
            <a:pPr eaLnBrk="1" hangingPunct="1"/>
            <a:endParaRPr lang="en-GB" altLang="en-US" sz="1000" dirty="0" smtClean="0">
              <a:latin typeface="Arial" charset="0"/>
            </a:endParaRPr>
          </a:p>
          <a:p>
            <a:pPr eaLnBrk="1" hangingPunct="1"/>
            <a:r>
              <a:rPr lang="en-GB" altLang="en-US" sz="1000" dirty="0" smtClean="0">
                <a:latin typeface="Arial" charset="0"/>
              </a:rPr>
              <a:t>The Uniform Network Code legal and contractual framework to supply and transport gas. It has a common set of rules for all industry players which ensure that competition can be facilitated on level terms.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2"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Blue writing</a:t>
            </a:r>
            <a:r>
              <a:rPr lang="en-GB" baseline="0" dirty="0" smtClean="0">
                <a:solidFill>
                  <a:srgbClr val="0070C0"/>
                </a:solidFill>
              </a:rPr>
              <a:t> are here today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472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Direct link from Commission to comitology: Commission can bypass ENTSOs and ACER if it wishes e.g. gas congestion management principles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Direct link from Commission to comitology: Commission can bypass ENTSOs and ACER if it wishes e.g. gas congestion management principles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0567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7666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2284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2085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2462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56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8350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250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696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8492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4970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922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5897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0095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0633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3784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4919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FEAA9F-BB0C-4195-AAFD-A640F21D96F0}" type="slidenum">
              <a:rPr lang="en-GB" altLang="en-US" smtClean="0">
                <a:solidFill>
                  <a:srgbClr val="0079C1"/>
                </a:solidFill>
              </a:rPr>
              <a:pPr eaLnBrk="1" hangingPunct="1">
                <a:spcBef>
                  <a:spcPct val="0"/>
                </a:spcBef>
              </a:pPr>
              <a:t>59</a:t>
            </a:fld>
            <a:endParaRPr lang="en-GB" altLang="en-US" smtClean="0">
              <a:solidFill>
                <a:srgbClr val="0079C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48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6DE58B-4C5A-458F-93AD-0D6305B93D94}" type="slidenum">
              <a:rPr lang="en-GB" altLang="en-US" smtClean="0">
                <a:solidFill>
                  <a:srgbClr val="0079C1"/>
                </a:solidFill>
              </a:rPr>
              <a:pPr eaLnBrk="1" hangingPunct="1">
                <a:spcBef>
                  <a:spcPct val="0"/>
                </a:spcBef>
              </a:pPr>
              <a:t>60</a:t>
            </a:fld>
            <a:endParaRPr lang="en-GB" altLang="en-US" smtClean="0">
              <a:solidFill>
                <a:srgbClr val="0079C1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352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844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can you hand back your</a:t>
            </a:r>
            <a:r>
              <a:rPr lang="en-GB" baseline="0" dirty="0" smtClean="0"/>
              <a:t> lanyards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12092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5000"/>
              </a:spcAft>
            </a:pPr>
            <a:r>
              <a:rPr lang="en-US" altLang="en-US" dirty="0" smtClean="0"/>
              <a:t>The </a:t>
            </a:r>
            <a:r>
              <a:rPr lang="en-US" altLang="en-US" dirty="0" err="1" smtClean="0"/>
              <a:t>Licence</a:t>
            </a:r>
            <a:r>
              <a:rPr lang="en-US" altLang="en-US" dirty="0" smtClean="0"/>
              <a:t> defines the allowed revenue (via a calculation) what we can recover through charges to NTS users for each formula year</a:t>
            </a:r>
          </a:p>
          <a:p>
            <a:pPr>
              <a:spcAft>
                <a:spcPct val="35000"/>
              </a:spcAft>
            </a:pPr>
            <a:r>
              <a:rPr lang="en-US" altLang="en-US" dirty="0" smtClean="0"/>
              <a:t>UNC permits us to charge shippers and DNOs in accordance with NTS Charging Methodology (UNC TPD Section Y)</a:t>
            </a:r>
          </a:p>
          <a:p>
            <a:pPr lvl="1">
              <a:spcAft>
                <a:spcPct val="35000"/>
              </a:spcAft>
            </a:pPr>
            <a:r>
              <a:rPr lang="en-US" altLang="en-US" dirty="0" smtClean="0"/>
              <a:t>Billing process administered by </a:t>
            </a:r>
            <a:r>
              <a:rPr lang="en-US" altLang="en-US" dirty="0" err="1" smtClean="0"/>
              <a:t>Xoserve</a:t>
            </a:r>
            <a:endParaRPr lang="en-US" altLang="en-US" dirty="0" smtClean="0"/>
          </a:p>
          <a:p>
            <a:pPr lvl="1">
              <a:spcAft>
                <a:spcPct val="35000"/>
              </a:spcAft>
            </a:pPr>
            <a:r>
              <a:rPr lang="en-US" altLang="en-US" dirty="0" smtClean="0"/>
              <a:t>Some allowed costs and revenues passed through UNC defined energy and capacity neutrality arrangements</a:t>
            </a:r>
          </a:p>
          <a:p>
            <a:endParaRPr lang="en-GB" dirty="0" smtClean="0"/>
          </a:p>
          <a:p>
            <a:r>
              <a:rPr lang="en-GB" dirty="0" smtClean="0"/>
              <a:t>RIIO-T1 (Revenue = Incentives + Innovation + Outputs)</a:t>
            </a:r>
          </a:p>
          <a:p>
            <a:r>
              <a:rPr lang="en-GB" dirty="0" smtClean="0"/>
              <a:t>RIIO-T1 runs for an eight year period from 1 April 2013 to 31 March 2021</a:t>
            </a:r>
          </a:p>
          <a:p>
            <a:pPr lvl="1"/>
            <a:r>
              <a:rPr lang="en-GB" dirty="0" smtClean="0"/>
              <a:t>Formula / Revenue Years run from 1 April to 31 March</a:t>
            </a:r>
          </a:p>
          <a:p>
            <a:r>
              <a:rPr lang="en-GB" dirty="0" smtClean="0"/>
              <a:t>Sets out the calculation of allowed Revenues for:</a:t>
            </a:r>
          </a:p>
          <a:p>
            <a:pPr lvl="1"/>
            <a:r>
              <a:rPr lang="en-GB" dirty="0" smtClean="0"/>
              <a:t>Transmission Owner (TO)</a:t>
            </a:r>
          </a:p>
          <a:p>
            <a:pPr lvl="1"/>
            <a:r>
              <a:rPr lang="en-GB" dirty="0" smtClean="0"/>
              <a:t>System Operator (SO)</a:t>
            </a:r>
          </a:p>
          <a:p>
            <a:r>
              <a:rPr lang="en-GB" dirty="0" smtClean="0"/>
              <a:t>Provides the framework for adjusting for under/over recovery</a:t>
            </a:r>
          </a:p>
          <a:p>
            <a:r>
              <a:rPr lang="en-GB" dirty="0" smtClean="0"/>
              <a:t>Alignment across Regulated Networks (Transmission and Distribution) on same principles</a:t>
            </a:r>
          </a:p>
          <a:p>
            <a:endParaRPr lang="en-GB" dirty="0" smtClean="0"/>
          </a:p>
          <a:p>
            <a:pPr algn="l"/>
            <a:r>
              <a:rPr lang="en-GB" b="0" i="1" dirty="0" smtClean="0">
                <a:solidFill>
                  <a:srgbClr val="00B050"/>
                </a:solidFill>
              </a:rPr>
              <a:t>For more information on RIIO-T1 please go to </a:t>
            </a:r>
          </a:p>
          <a:p>
            <a:pPr algn="l"/>
            <a:r>
              <a:rPr lang="en-GB" b="0" i="1" dirty="0" smtClean="0">
                <a:solidFill>
                  <a:srgbClr val="0070C0"/>
                </a:solidFill>
                <a:hlinkClick r:id="rId3"/>
              </a:rPr>
              <a:t>https://www.ofgem.gov.uk/network-regulation-riio-model/riio-t1-price-control</a:t>
            </a:r>
            <a:endParaRPr lang="en-GB" b="0" i="1" dirty="0" smtClean="0">
              <a:solidFill>
                <a:srgbClr val="0070C0"/>
              </a:solidFill>
            </a:endParaRPr>
          </a:p>
          <a:p>
            <a:pPr algn="l"/>
            <a:endParaRPr lang="en-GB" b="0" i="1" dirty="0" smtClean="0">
              <a:solidFill>
                <a:srgbClr val="00B050"/>
              </a:solidFill>
            </a:endParaRPr>
          </a:p>
          <a:p>
            <a:r>
              <a:rPr lang="en-GB" dirty="0" smtClean="0"/>
              <a:t>Formula Year runs from 1 April for 12 months</a:t>
            </a:r>
          </a:p>
          <a:p>
            <a:pPr lvl="1"/>
            <a:r>
              <a:rPr lang="en-GB" dirty="0" smtClean="0"/>
              <a:t>i.e. 1 April 2016 to 31 March 2017</a:t>
            </a:r>
          </a:p>
          <a:p>
            <a:r>
              <a:rPr lang="en-GB" dirty="0" smtClean="0"/>
              <a:t>Gas Year  runs from 1 October for 12 months</a:t>
            </a:r>
          </a:p>
          <a:p>
            <a:pPr lvl="1"/>
            <a:r>
              <a:rPr lang="en-GB" dirty="0" smtClean="0"/>
              <a:t>i.e. 1 October 2016 to 30 September 2017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Maximum Allowed Revenue (MAR) we have to collect as per RIIO is for the Formula Year </a:t>
            </a:r>
          </a:p>
          <a:p>
            <a:pPr lvl="1"/>
            <a:r>
              <a:rPr lang="en-GB" dirty="0" smtClean="0"/>
              <a:t>Capacity Charges change on 1 October (Gas Year)</a:t>
            </a:r>
          </a:p>
          <a:p>
            <a:pPr lvl="1"/>
            <a:r>
              <a:rPr lang="en-GB" dirty="0" smtClean="0"/>
              <a:t>Commodity Charges change on 1 April and 1 October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394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Transmission Owner (TO)</a:t>
            </a:r>
          </a:p>
          <a:p>
            <a:pPr lvl="0"/>
            <a:r>
              <a:rPr lang="en-GB" dirty="0" smtClean="0"/>
              <a:t>Activities of investment and maintenance of assets on the NTS</a:t>
            </a:r>
          </a:p>
          <a:p>
            <a:r>
              <a:rPr lang="en-US" dirty="0" smtClean="0"/>
              <a:t>Allowed earnings from depreciation, return and </a:t>
            </a:r>
            <a:r>
              <a:rPr lang="en-US" dirty="0" err="1" smtClean="0"/>
              <a:t>opex</a:t>
            </a:r>
            <a:r>
              <a:rPr lang="en-US" dirty="0" smtClean="0"/>
              <a:t> relating to regulatory asset value (RAV) of the NTS </a:t>
            </a:r>
          </a:p>
          <a:p>
            <a:r>
              <a:rPr lang="en-US" dirty="0" smtClean="0"/>
              <a:t>Includes some pass through costs</a:t>
            </a:r>
          </a:p>
          <a:p>
            <a:pPr lvl="1"/>
            <a:r>
              <a:rPr lang="en-US" dirty="0" err="1" smtClean="0"/>
              <a:t>Licence</a:t>
            </a:r>
            <a:r>
              <a:rPr lang="en-US" dirty="0" smtClean="0"/>
              <a:t> fees &amp; Rates</a:t>
            </a:r>
          </a:p>
          <a:p>
            <a:endParaRPr lang="en-GB" dirty="0" smtClean="0"/>
          </a:p>
          <a:p>
            <a:r>
              <a:rPr lang="en-GB" dirty="0" smtClean="0"/>
              <a:t>System Operator (SO)</a:t>
            </a:r>
          </a:p>
          <a:p>
            <a:pPr lvl="0"/>
            <a:r>
              <a:rPr lang="en-GB" dirty="0" smtClean="0"/>
              <a:t>Activities to operate the NTS </a:t>
            </a:r>
          </a:p>
          <a:p>
            <a:pPr lvl="0"/>
            <a:r>
              <a:rPr lang="en-US" dirty="0" smtClean="0"/>
              <a:t>Allowed earnings from SO costs &amp; incentive schemes including</a:t>
            </a:r>
          </a:p>
          <a:p>
            <a:pPr lvl="1"/>
            <a:r>
              <a:rPr lang="en-US" dirty="0" smtClean="0"/>
              <a:t>Shrinkage &amp; Operating Margins</a:t>
            </a:r>
          </a:p>
          <a:p>
            <a:pPr lvl="1"/>
            <a:r>
              <a:rPr lang="en-US" dirty="0" smtClean="0"/>
              <a:t>Internal Costs</a:t>
            </a:r>
          </a:p>
          <a:p>
            <a:pPr lvl="1"/>
            <a:r>
              <a:rPr lang="en-US" dirty="0" smtClean="0"/>
              <a:t>Incremental &amp; Non-obligated Entry/Exit Capacity</a:t>
            </a:r>
          </a:p>
          <a:p>
            <a:pPr lvl="1"/>
            <a:r>
              <a:rPr lang="en-US" dirty="0" smtClean="0"/>
              <a:t>Incentive Performance</a:t>
            </a:r>
          </a:p>
          <a:p>
            <a:endParaRPr lang="en-GB" dirty="0" smtClean="0"/>
          </a:p>
          <a:p>
            <a:r>
              <a:rPr lang="en-GB" dirty="0" smtClean="0"/>
              <a:t>The NTS TO allowed revenue is collected by entry and exit capacity charges.</a:t>
            </a:r>
          </a:p>
          <a:p>
            <a:pPr lvl="1"/>
            <a:r>
              <a:rPr lang="en-GB" dirty="0" smtClean="0"/>
              <a:t>With a NTS TO commodity charge levied on entry flows where entry auction revenue is forecast to be under-recovered.</a:t>
            </a:r>
          </a:p>
          <a:p>
            <a:pPr lvl="1"/>
            <a:r>
              <a:rPr lang="en-GB" dirty="0" smtClean="0"/>
              <a:t>With a NTS TO commodity charge levied on exit flows where revenue from exit capacity bookings is forecast to be under recovered.</a:t>
            </a:r>
          </a:p>
          <a:p>
            <a:r>
              <a:rPr lang="en-GB" dirty="0" smtClean="0"/>
              <a:t>The NTS SO allowed revenue is collected largely by means of a commodity charge levied on entry and exit flows (same rate is applicable for both SO Entry and SO Exit Commodity charge).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45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 Regime has some core principles for the underlying methodology from when it was established</a:t>
            </a:r>
          </a:p>
          <a:p>
            <a:pPr lvl="1"/>
            <a:r>
              <a:rPr lang="en-GB" dirty="0" smtClean="0"/>
              <a:t>Locational</a:t>
            </a:r>
          </a:p>
          <a:p>
            <a:pPr lvl="1"/>
            <a:r>
              <a:rPr lang="en-GB" dirty="0" smtClean="0"/>
              <a:t>Specific reasons behind any adjustments</a:t>
            </a:r>
          </a:p>
          <a:p>
            <a:pPr lvl="1"/>
            <a:r>
              <a:rPr lang="en-GB" dirty="0" smtClean="0"/>
              <a:t>Linked to Marginal pricing for investment</a:t>
            </a:r>
          </a:p>
          <a:p>
            <a:pPr lvl="1"/>
            <a:r>
              <a:rPr lang="en-GB" dirty="0" smtClean="0"/>
              <a:t>Encourage places to locate / book</a:t>
            </a:r>
          </a:p>
          <a:p>
            <a:r>
              <a:rPr lang="en-GB" dirty="0" smtClean="0"/>
              <a:t>Commodity charges are residual (TO mainly)</a:t>
            </a:r>
          </a:p>
          <a:p>
            <a:r>
              <a:rPr lang="en-GB" dirty="0" smtClean="0"/>
              <a:t>Equal balance between Entry and Exit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22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Gri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5943600"/>
            <a:ext cx="2514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pt-slide-1N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6750"/>
            <a:ext cx="91440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9088" y="381000"/>
            <a:ext cx="8547100" cy="6985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21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9088" y="1117600"/>
            <a:ext cx="8547100" cy="4953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Aft>
                <a:spcPct val="0"/>
              </a:spcAft>
              <a:buFont typeface="Wingdings 2" pitchFamily="18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671346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0ABF9-8DF1-4753-9891-4D3205A224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4716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62000"/>
            <a:ext cx="8093075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4875" y="1485900"/>
            <a:ext cx="396875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4875" y="3886200"/>
            <a:ext cx="396875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1E3DF-AF25-4B39-9C35-55EB91F1FA43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DE01-CCB5-4128-8272-2ECAD6DC4A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244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47483647 h 1512"/>
              <a:gd name="T4" fmla="*/ 2147483647 w 5760"/>
              <a:gd name="T5" fmla="*/ 2147483647 h 1512"/>
              <a:gd name="T6" fmla="*/ 2147483647 w 5760"/>
              <a:gd name="T7" fmla="*/ 2147483647 h 1512"/>
              <a:gd name="T8" fmla="*/ 2147483647 w 5760"/>
              <a:gd name="T9" fmla="*/ 2147483647 h 1512"/>
              <a:gd name="T10" fmla="*/ 2147483647 w 5760"/>
              <a:gd name="T11" fmla="*/ 2147483647 h 1512"/>
              <a:gd name="T12" fmla="*/ 2147483647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5" name="Picture 5" descr="National_Grid_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259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2882900"/>
            <a:ext cx="8043863" cy="5032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45452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B610B-18CB-43AB-8634-CC4840E32CF6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7AE57-5DA5-44A1-9EE4-0DE150A1A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364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BF9AB-1888-4FFC-A7DF-B8CF8B88B940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145C5-3CBB-44F1-9210-E883DB2CA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342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85D72-25AD-4B36-89D7-9C38C6744D03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93ECA-DFE1-4D9D-A890-53F42FB58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543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DCAC5-8BE8-44D5-97EC-3B224DDA7B47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C8900-4C97-42A7-B27D-0CE8F1BABE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534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6FD45-01A5-4AAB-A4C2-BDFD6D24B238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8C68E-B9BB-41EF-8E0B-0D1247FA60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210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C7A84-BC06-4EFB-9618-7C6008B57EA4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4E73D-368B-49FD-B2F4-1FD86FB0A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848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ACADE-2A28-4567-B0A0-DC8EC1D0A4F3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28DB2-7CF3-4A6B-8907-7C415ECED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922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3A9AE-2625-42E9-83DF-5C9945A70B70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64A9D-084D-4132-8187-A1D2269BC7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5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274638"/>
            <a:ext cx="2136775" cy="5561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274638"/>
            <a:ext cx="6257925" cy="5561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A877F-5CEB-42FE-BCE4-EC475A389C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8818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734AC-0DE7-4969-A032-5F3F78BD0DB1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C3655-680F-4A6C-9CC8-A539C7A16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66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16AF5-7F7D-4932-ACB5-1092F99C20A3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A4D27-DBF4-4380-A281-6747DA09B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679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47483647 h 1512"/>
              <a:gd name="T4" fmla="*/ 2147483647 w 5760"/>
              <a:gd name="T5" fmla="*/ 2147483647 h 1512"/>
              <a:gd name="T6" fmla="*/ 2147483647 w 5760"/>
              <a:gd name="T7" fmla="*/ 2147483647 h 1512"/>
              <a:gd name="T8" fmla="*/ 2147483647 w 5760"/>
              <a:gd name="T9" fmla="*/ 2147483647 h 1512"/>
              <a:gd name="T10" fmla="*/ 2147483647 w 5760"/>
              <a:gd name="T11" fmla="*/ 2147483647 h 1512"/>
              <a:gd name="T12" fmla="*/ 2147483647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>
              <a:solidFill>
                <a:srgbClr val="0079C1"/>
              </a:solidFill>
              <a:latin typeface="Arial" charset="0"/>
            </a:endParaRPr>
          </a:p>
        </p:txBody>
      </p:sp>
      <p:pic>
        <p:nvPicPr>
          <p:cNvPr id="5" name="Picture 44" descr="National_Grid_logo_bl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19246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FE6EB-96C0-401D-B6A7-EB8E2DA880D1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FA24A-FA2D-493F-B40C-DED2DF432E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1209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89A4-894F-4020-96CB-9A68A1C7F801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F0C23-A92B-4036-A1F4-8B92433A0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8378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0DA2D-2C3F-4F6A-9456-242A0EC6BDB5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02914-CCC3-448D-9871-073A09722F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0650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AB9C5-3C51-4311-A376-DD2BC1A47A1C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1510-46F3-4190-8E7A-A8754E2C0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3411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276FC-305A-4912-8968-3F1CF6B25676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7ABE9-3439-4EE5-9A5E-23B04FD9F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9515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70D34-8115-4D7C-803F-9E8CC35FC108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97E35-9BB8-41BD-BB65-FE1CCD8DF6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9673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90BC7-8DCF-40B6-B2CE-66A43A4B6D5D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AEAB-7388-4D81-9886-C52802ABD8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953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itelayerswblu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52388"/>
            <a:ext cx="9042400" cy="671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685800" y="5257800"/>
            <a:ext cx="5230813" cy="0"/>
          </a:xfrm>
          <a:prstGeom prst="line">
            <a:avLst/>
          </a:prstGeom>
          <a:noFill/>
          <a:ln w="12700">
            <a:solidFill>
              <a:srgbClr val="0067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6" name="Picture 4" descr="NGri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03925"/>
            <a:ext cx="2514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85800" y="5257800"/>
            <a:ext cx="5267325" cy="0"/>
          </a:xfrm>
          <a:prstGeom prst="line">
            <a:avLst/>
          </a:prstGeom>
          <a:noFill/>
          <a:ln w="12700">
            <a:solidFill>
              <a:srgbClr val="0067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2429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11188" y="4270375"/>
            <a:ext cx="5341937" cy="992188"/>
          </a:xfrm>
        </p:spPr>
        <p:txBody>
          <a:bodyPr/>
          <a:lstStyle>
            <a:lvl1pPr>
              <a:defRPr sz="2800">
                <a:solidFill>
                  <a:srgbClr val="0079C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242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1188" y="5410200"/>
            <a:ext cx="5305425" cy="404813"/>
          </a:xfrm>
        </p:spPr>
        <p:txBody>
          <a:bodyPr/>
          <a:lstStyle>
            <a:lvl1pPr eaLnBrk="0" hangingPunct="0">
              <a:spcBef>
                <a:spcPct val="50000"/>
              </a:spcBef>
              <a:buClr>
                <a:schemeClr val="bg1"/>
              </a:buClr>
              <a:defRPr/>
            </a:lvl1pPr>
          </a:lstStyle>
          <a:p>
            <a:pPr lvl="0"/>
            <a:r>
              <a:rPr lang="en-GB" noProof="0" smtClean="0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0191246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3E144-7270-4F81-A943-3CB89D3AEB95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0D951-40C0-4264-8CB1-18AD40AFB9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9005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3CD57-D124-4F76-9B44-5611DB409165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52437-1443-45A8-8892-AB58F2D31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8665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4A825-95D4-484C-AA6A-E581EFEBA28C}" type="datetime1">
              <a:rPr lang="en-US" altLang="en-US"/>
              <a:pPr>
                <a:defRPr/>
              </a:pPr>
              <a:t>3/22/2016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F7101-BF13-4E41-B7D0-9B4679FE9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267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121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08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568450"/>
            <a:ext cx="3800475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568450"/>
            <a:ext cx="3802062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349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056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4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784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89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205B-AFFA-4FFC-A489-83AC1E41BA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01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4640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24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153988"/>
            <a:ext cx="1938337" cy="5745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53988"/>
            <a:ext cx="5664200" cy="5745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33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Gri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5943600"/>
            <a:ext cx="2514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6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9088" y="2622550"/>
            <a:ext cx="8547100" cy="6985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9088" y="3359150"/>
            <a:ext cx="8547100" cy="4953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spcAft>
                <a:spcPct val="0"/>
              </a:spcAft>
              <a:buFont typeface="Wingdings 2" pitchFamily="18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32493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390F1-2D68-4CCA-849D-D9A52155D2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829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8C727-2AE4-4F5A-94C4-42D9EC3CC9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149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187450"/>
            <a:ext cx="41973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187450"/>
            <a:ext cx="41973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C18F6-E72E-4089-A95B-F1C5B009D4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444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8013A-98D4-448E-8C73-44AD72663D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669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7637C-8059-41CF-B677-C544997BE8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829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0BFC2-2292-4447-B9EB-B8F1A9005D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63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6C4FB-1EF4-4869-9D1C-CAD2631EB3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439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266C6-A28A-4670-AA90-AA4B90D5B1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859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4E0CB-3F0E-4FDA-B58B-36B361F4A3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925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8400C-EC51-428B-B5F7-C7EC6D2D79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498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274638"/>
            <a:ext cx="2136775" cy="5561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274638"/>
            <a:ext cx="6257925" cy="5561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E4F62-2C74-408C-B771-F2204768AB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984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itelayerswblu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52388"/>
            <a:ext cx="9042400" cy="671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685800" y="5257800"/>
            <a:ext cx="5230813" cy="0"/>
          </a:xfrm>
          <a:prstGeom prst="line">
            <a:avLst/>
          </a:prstGeom>
          <a:noFill/>
          <a:ln w="12700">
            <a:solidFill>
              <a:srgbClr val="0067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6" name="Picture 4" descr="NGri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003925"/>
            <a:ext cx="2514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85800" y="5257800"/>
            <a:ext cx="5267325" cy="0"/>
          </a:xfrm>
          <a:prstGeom prst="line">
            <a:avLst/>
          </a:prstGeom>
          <a:noFill/>
          <a:ln w="12700">
            <a:solidFill>
              <a:srgbClr val="0067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324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11188" y="4270375"/>
            <a:ext cx="5341937" cy="992188"/>
          </a:xfrm>
        </p:spPr>
        <p:txBody>
          <a:bodyPr/>
          <a:lstStyle>
            <a:lvl1pPr>
              <a:defRPr sz="2800">
                <a:solidFill>
                  <a:srgbClr val="0079C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324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1188" y="5410200"/>
            <a:ext cx="5305425" cy="404813"/>
          </a:xfrm>
        </p:spPr>
        <p:txBody>
          <a:bodyPr/>
          <a:lstStyle>
            <a:lvl1pPr eaLnBrk="0" hangingPunct="0">
              <a:spcBef>
                <a:spcPct val="50000"/>
              </a:spcBef>
              <a:buClr>
                <a:schemeClr val="bg1"/>
              </a:buClr>
              <a:defRPr/>
            </a:lvl1pPr>
          </a:lstStyle>
          <a:p>
            <a:pPr lvl="0"/>
            <a:r>
              <a:rPr lang="en-GB" noProof="0" smtClean="0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100378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103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035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568450"/>
            <a:ext cx="3800475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568450"/>
            <a:ext cx="3802062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6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150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1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187450"/>
            <a:ext cx="41973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187450"/>
            <a:ext cx="41973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FA109-F9BE-460C-ACF5-22306F3FE59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6284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358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788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2180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12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153988"/>
            <a:ext cx="1938337" cy="5745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53988"/>
            <a:ext cx="5664200" cy="5745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491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Gri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5943600"/>
            <a:ext cx="2514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9088" y="2622550"/>
            <a:ext cx="8547100" cy="6985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9088" y="3359150"/>
            <a:ext cx="8547100" cy="4953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spcAft>
                <a:spcPct val="0"/>
              </a:spcAft>
              <a:buFont typeface="Wingdings 2" pitchFamily="18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4879591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44A08-CB3B-42FB-8B14-B2C1B16100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2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E6923-18D7-4653-AE8E-1856249805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387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187450"/>
            <a:ext cx="41973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187450"/>
            <a:ext cx="41973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1479-FFC7-4F08-86EA-2A4172215A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227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ED13F-ED19-4B42-997C-A0B3106D25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65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6DF5C-A04F-470B-B10B-30AB9FBCDD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792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F857C-CBE7-4019-AD67-680B353C0C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609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08FC-FC45-4BF7-916E-959411864F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1159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E1A2A-CE3C-49DA-8432-8A72B13A13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7643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AB9F3-EE02-4B94-AF35-A7C1350E5B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131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F21E9-5AD5-478F-8A0E-6BAF0D5CB5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8166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274638"/>
            <a:ext cx="2136775" cy="5561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274638"/>
            <a:ext cx="6257925" cy="5561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DFB80-9569-4E8D-B893-C5415CEF51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71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47483647 h 1512"/>
              <a:gd name="T4" fmla="*/ 2147483647 w 5760"/>
              <a:gd name="T5" fmla="*/ 2147483647 h 1512"/>
              <a:gd name="T6" fmla="*/ 2147483647 w 5760"/>
              <a:gd name="T7" fmla="*/ 2147483647 h 1512"/>
              <a:gd name="T8" fmla="*/ 2147483647 w 5760"/>
              <a:gd name="T9" fmla="*/ 2147483647 h 1512"/>
              <a:gd name="T10" fmla="*/ 2147483647 w 5760"/>
              <a:gd name="T11" fmla="*/ 2147483647 h 1512"/>
              <a:gd name="T12" fmla="*/ 2147483647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5" name="Picture 9" descr="NG logo smal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265113"/>
            <a:ext cx="2171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GB" sz="1000" dirty="0" smtClean="0">
                <a:solidFill>
                  <a:schemeClr val="tx2"/>
                </a:solidFill>
                <a:cs typeface="Arial" pitchFamily="34" charset="0"/>
              </a:rPr>
              <a:t>Place your chosen image here. The four corners must just cover the arrow tips. For covers, the three pictures should be the same size and in a straight line.   </a:t>
            </a:r>
            <a:endParaRPr lang="en-GB" sz="2800" dirty="0" smtClean="0">
              <a:solidFill>
                <a:srgbClr val="0079C1"/>
              </a:solidFill>
              <a:cs typeface="Arial" pitchFamily="34" charset="0"/>
            </a:endParaRP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5296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3196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1CA86-E9AE-4BAA-9388-DBFCCB3C79A6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FE95-94DC-4EC2-98A5-BE2A43EA00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854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8617F-4A51-43CA-9BFA-C2392390E58F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FB1E-85F6-407A-92B1-89E96D588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609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11317-51FD-45F4-9699-84EA544F08E7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27CD-7510-40A8-97C2-D8988A77AD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5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58199-05FB-4724-AD88-F906F76F56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9721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3E51C-0133-49CC-A43C-F9BF3DF7C7E5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D5A96-4450-48A9-A9B5-EDDA8D5B5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9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50361-F499-4471-A6AB-D3F561A986F8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1BCB1-20AE-4348-9584-ECDF0F0F0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394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41CF6-7E48-433B-BD50-24DC6CCBF881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F1566-4A1B-4797-9988-1B1E9AA783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679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3B949-465C-4495-A327-14658BB6D8E4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F2F19-9F1E-46CE-9B88-3490DD27B9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590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788FC-5CB3-4700-A77A-F53A7D8F5384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FA8C6-77C2-4C21-A20A-79035D7BF7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17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3F06-52E9-424C-AC65-7F306986FFAF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7985E-1BEF-49E2-B2A9-C72EEA989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52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5025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7C546-B1FB-4A01-B6A4-A5A86A8E3D5D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DD373-8E60-4249-8F10-1505AEDF4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957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47483647 h 1512"/>
              <a:gd name="T4" fmla="*/ 2147483647 w 5760"/>
              <a:gd name="T5" fmla="*/ 2147483647 h 1512"/>
              <a:gd name="T6" fmla="*/ 2147483647 w 5760"/>
              <a:gd name="T7" fmla="*/ 2147483647 h 1512"/>
              <a:gd name="T8" fmla="*/ 2147483647 w 5760"/>
              <a:gd name="T9" fmla="*/ 2147483647 h 1512"/>
              <a:gd name="T10" fmla="*/ 2147483647 w 5760"/>
              <a:gd name="T11" fmla="*/ 2147483647 h 1512"/>
              <a:gd name="T12" fmla="*/ 2147483647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5" name="Picture 9" descr="NG logo smal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265113"/>
            <a:ext cx="2171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603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5603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2882900"/>
            <a:ext cx="8043863" cy="5032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10947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80877-9318-4E1B-9E62-613613D2D6AE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37EF1-C120-4B75-BAB4-A1D262DE9D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635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F00D4-86CE-406A-BE2B-264F5F0E00EF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E501F-DE70-41AE-9CCF-3006B0357F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8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0D709-1432-40E2-B2D5-7096C20CDA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7795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51A1A-9EB1-40F5-AD1E-3D1CF5CCDA71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A1DC0-686A-44B6-B37A-964764327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302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3B151-34D4-49D6-B98A-59C8013FA91B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5CE2F-B11D-4C1A-97FF-15BDDAD68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874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4ED41-43DD-48AA-9E5C-320CB4D4A0AA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917A7-0716-424F-A73F-D1EB8E5019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552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B1FA2-BC12-4623-A0BC-6D600BBBC2B5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2AFE7-7F6D-4279-95E6-96E072686D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35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5BF14-3E4E-4678-BE47-486C50F45BDB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35E5A-BA48-4D7D-8D08-5D8C54AAF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197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CA2FE-1CC7-485D-AD27-7F44A61286E3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D8C15-CC72-42A2-A234-117AB2B104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373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7390-C600-4961-843D-2C33D5DC81B0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0C949-9DFF-420C-A323-D8D4081CBD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254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5025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A176B-B09E-4B8C-AFA9-6CFE03D902C9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8CDB2-9DAE-494F-B748-C60588C5B0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779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47483647 h 1512"/>
              <a:gd name="T4" fmla="*/ 2147483647 w 5760"/>
              <a:gd name="T5" fmla="*/ 2147483647 h 1512"/>
              <a:gd name="T6" fmla="*/ 2147483647 w 5760"/>
              <a:gd name="T7" fmla="*/ 2147483647 h 1512"/>
              <a:gd name="T8" fmla="*/ 2147483647 w 5760"/>
              <a:gd name="T9" fmla="*/ 2147483647 h 1512"/>
              <a:gd name="T10" fmla="*/ 2147483647 w 5760"/>
              <a:gd name="T11" fmla="*/ 2147483647 h 1512"/>
              <a:gd name="T12" fmla="*/ 2147483647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5" name="Picture 9" descr="NG logo smal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265113"/>
            <a:ext cx="2171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0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6320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2882900"/>
            <a:ext cx="8043863" cy="5032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11460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28FCC-0376-4F05-9BFD-EA4F3E7FBD00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C9BA5-94E7-4672-9ADF-FAF52AD8C9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0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5F9CC-47AC-41C5-8014-D9E1494A02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2529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AF2F4-F13F-44E4-860D-DA9BBF44A702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0929C-A3E1-4B0D-AA61-DFB292966B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5733B-4F27-4C41-9BE0-797E8EEE1FFC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F198F-750C-4F9F-87CE-DA3BEDC5A9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090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86782-19BF-44C5-A74C-6CE24A1245CA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DEEB3-C4F9-41D4-9479-458891C0D9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01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58906-C47E-42DC-8F6C-1C12AAD3825F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C52CE-1157-46A7-BD48-10DDC29C74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970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873A3-E9F0-4409-9438-6556DDEAB498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F0E06-0D34-4EA8-BEC4-B0B4A0645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020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95B1E-642A-49D6-BC7D-2EB92356744A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D5137-86BE-46FA-B5BD-6DCEB0809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62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CB89D-2376-4C7E-B149-4CD982BF4E24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82A0C-E7BA-4A5F-907D-1E26677E60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544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78570-47BD-44D8-93E4-D0DD7EE53457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5BDE7-92CA-42D3-8837-370665254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7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5025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CEB97-CDD4-459C-9B39-D95C52FE53DD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C8AA4-9071-4C71-B090-DCD001038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086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2147483647 h 1512"/>
              <a:gd name="T4" fmla="*/ 2147483647 w 5760"/>
              <a:gd name="T5" fmla="*/ 2147483647 h 1512"/>
              <a:gd name="T6" fmla="*/ 2147483647 w 5760"/>
              <a:gd name="T7" fmla="*/ 2147483647 h 1512"/>
              <a:gd name="T8" fmla="*/ 2147483647 w 5760"/>
              <a:gd name="T9" fmla="*/ 2147483647 h 1512"/>
              <a:gd name="T10" fmla="*/ 2147483647 w 5760"/>
              <a:gd name="T11" fmla="*/ 2147483647 h 1512"/>
              <a:gd name="T12" fmla="*/ 2147483647 w 5760"/>
              <a:gd name="T13" fmla="*/ 0 h 1512"/>
              <a:gd name="T14" fmla="*/ 0 w 5760"/>
              <a:gd name="T15" fmla="*/ 0 h 1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GB" sz="1000" dirty="0" smtClean="0">
                <a:solidFill>
                  <a:schemeClr val="tx2"/>
                </a:solidFill>
                <a:cs typeface="Arial" pitchFamily="34" charset="0"/>
              </a:rPr>
              <a:t>Place your chosen image here. The four corners must just cover the arrow tips. For covers, the three pictures should be the same size and in a straight line.   </a:t>
            </a:r>
            <a:endParaRPr lang="en-GB" sz="2800" dirty="0" smtClean="0">
              <a:solidFill>
                <a:srgbClr val="0079C1"/>
              </a:solidFill>
              <a:cs typeface="Arial" pitchFamily="34" charset="0"/>
            </a:endParaRPr>
          </a:p>
        </p:txBody>
      </p:sp>
      <p:pic>
        <p:nvPicPr>
          <p:cNvPr id="10" name="Picture 10" descr="National_Grid_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95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395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9EB0A-5AE7-4725-82F3-53132EBFFB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5334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05C0F-A677-4439-B722-F90D0B070360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ED3EC-F6EE-41C6-863F-E378C2A5A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675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362D7-FFB2-4361-821C-60F81693E500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0D7BE-0AAE-4213-BDB1-603DC97B13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426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3617C-D614-4293-B450-A5205738E965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0C881-0B5C-493B-A0F9-8DDD21FBD2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619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AD6D0-46CA-4BB0-8592-26840D1AEA46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5B163-F190-40C8-B02E-E97F349522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793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BAB81-D35B-4E09-8CFC-6C1B1F719648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1E179-F326-4450-B2F4-B007EBF11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953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95B65-C366-405C-8BDE-1814F18BCFD9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4812D-3CDE-4E4B-87CE-B1FA94B85C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984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247CA-E31F-404F-9F67-820AA03BDEB2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AB857-DF22-4665-9ADA-00C65244A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409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40436-96C0-4063-AD53-8D04B5BA504A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4A999-295B-4832-AB89-D3F108D1B2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362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9AC9-562F-4271-938E-37ECD91A3FCC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FF141-EC34-4D81-B6D8-170D231D74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526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D90E8-69F7-4454-A395-5E61085CE630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CEF6B-6E82-4F3F-B858-5FC24161B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2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9088" y="274638"/>
            <a:ext cx="85471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People title slide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187450"/>
            <a:ext cx="85471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Line 9"/>
          <p:cNvSpPr>
            <a:spLocks noChangeShapeType="1"/>
          </p:cNvSpPr>
          <p:nvPr/>
        </p:nvSpPr>
        <p:spPr bwMode="auto">
          <a:xfrm flipV="1">
            <a:off x="0" y="1008063"/>
            <a:ext cx="9144000" cy="0"/>
          </a:xfrm>
          <a:prstGeom prst="line">
            <a:avLst/>
          </a:prstGeom>
          <a:noFill/>
          <a:ln w="12700">
            <a:solidFill>
              <a:srgbClr val="0066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388" y="61737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fld id="{C511824C-CD34-4B02-9573-28377445CB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0" name="Picture 4" descr="NGrid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6224588"/>
            <a:ext cx="152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73" r:id="rId1"/>
    <p:sldLayoutId id="2147484872" r:id="rId2"/>
    <p:sldLayoutId id="2147484873" r:id="rId3"/>
    <p:sldLayoutId id="2147484874" r:id="rId4"/>
    <p:sldLayoutId id="2147484875" r:id="rId5"/>
    <p:sldLayoutId id="2147484876" r:id="rId6"/>
    <p:sldLayoutId id="2147484877" r:id="rId7"/>
    <p:sldLayoutId id="2147484878" r:id="rId8"/>
    <p:sldLayoutId id="2147484879" r:id="rId9"/>
    <p:sldLayoutId id="2147484880" r:id="rId10"/>
    <p:sldLayoutId id="214748488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79C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76AF721D-6349-43A5-9675-5DF989933C7F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79C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15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79C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A23D55F5-2319-4211-885C-6A7A604775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48" name="Picture 8" descr="National_Grid_logo_bl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82" r:id="rId1"/>
    <p:sldLayoutId id="2147484963" r:id="rId2"/>
    <p:sldLayoutId id="2147484964" r:id="rId3"/>
    <p:sldLayoutId id="2147484965" r:id="rId4"/>
    <p:sldLayoutId id="2147484966" r:id="rId5"/>
    <p:sldLayoutId id="2147484967" r:id="rId6"/>
    <p:sldLayoutId id="2147484968" r:id="rId7"/>
    <p:sldLayoutId id="2147484969" r:id="rId8"/>
    <p:sldLayoutId id="2147484970" r:id="rId9"/>
    <p:sldLayoutId id="2147484971" r:id="rId10"/>
    <p:sldLayoutId id="21474849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E53E75C-D4F5-4850-B11D-2A41A4E5A9C2}" type="datetime1">
              <a:rPr lang="en-US" altLang="en-US">
                <a:solidFill>
                  <a:srgbClr val="0079C1"/>
                </a:solidFill>
              </a:rPr>
              <a:pPr>
                <a:defRPr/>
              </a:pPr>
              <a:t>3/22/2016</a:t>
            </a:fld>
            <a:endParaRPr lang="en-US" altLang="en-US">
              <a:solidFill>
                <a:srgbClr val="0079C1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79C1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3C36B8B-EB25-4771-A9BA-B0F9EC4F88B8}" type="slidenum">
              <a:rPr lang="en-US" altLang="en-US">
                <a:solidFill>
                  <a:srgbClr val="0079C1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79C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2" name="Picture 27" descr="National_Grid_logo_blu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65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4" r:id="rId1"/>
    <p:sldLayoutId id="2147484985" r:id="rId2"/>
    <p:sldLayoutId id="2147484986" r:id="rId3"/>
    <p:sldLayoutId id="2147484987" r:id="rId4"/>
    <p:sldLayoutId id="2147484988" r:id="rId5"/>
    <p:sldLayoutId id="2147484989" r:id="rId6"/>
    <p:sldLayoutId id="2147484990" r:id="rId7"/>
    <p:sldLayoutId id="2147484991" r:id="rId8"/>
    <p:sldLayoutId id="2147484992" r:id="rId9"/>
    <p:sldLayoutId id="2147484993" r:id="rId10"/>
    <p:sldLayoutId id="21474849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7175" y="6400800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defRPr/>
            </a:pPr>
            <a:fld id="{3003E49F-731E-446E-A57C-9315F4FF2CCF}" type="slidenum">
              <a:rPr lang="en-GB" sz="1000" b="0" smtClean="0">
                <a:cs typeface="Arial" pitchFamily="34" charset="0"/>
              </a:rPr>
              <a:pPr algn="l">
                <a:spcBef>
                  <a:spcPct val="50000"/>
                </a:spcBef>
                <a:defRPr/>
              </a:pPr>
              <a:t>‹#›</a:t>
            </a:fld>
            <a:endParaRPr lang="en-GB" sz="1000" b="0" dirty="0" smtClean="0">
              <a:cs typeface="Arial" pitchFamily="34" charset="0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V="1">
            <a:off x="120650" y="1008063"/>
            <a:ext cx="8915400" cy="0"/>
          </a:xfrm>
          <a:prstGeom prst="line">
            <a:avLst/>
          </a:prstGeom>
          <a:noFill/>
          <a:ln w="12700">
            <a:solidFill>
              <a:srgbClr val="0066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052" name="Picture 4" descr="NGrid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202363"/>
            <a:ext cx="152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NGrid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211888"/>
            <a:ext cx="152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20650" y="128588"/>
            <a:ext cx="8915400" cy="6629400"/>
          </a:xfrm>
          <a:prstGeom prst="roundRect">
            <a:avLst>
              <a:gd name="adj" fmla="val 3398"/>
            </a:avLst>
          </a:prstGeom>
          <a:noFill/>
          <a:ln w="12700">
            <a:solidFill>
              <a:srgbClr val="0067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153988"/>
            <a:ext cx="7754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568450"/>
            <a:ext cx="7754937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4" r:id="rId1"/>
    <p:sldLayoutId id="2147484882" r:id="rId2"/>
    <p:sldLayoutId id="2147484883" r:id="rId3"/>
    <p:sldLayoutId id="2147484884" r:id="rId4"/>
    <p:sldLayoutId id="2147484885" r:id="rId5"/>
    <p:sldLayoutId id="2147484886" r:id="rId6"/>
    <p:sldLayoutId id="2147484887" r:id="rId7"/>
    <p:sldLayoutId id="2147484888" r:id="rId8"/>
    <p:sldLayoutId id="2147484889" r:id="rId9"/>
    <p:sldLayoutId id="2147484890" r:id="rId10"/>
    <p:sldLayoutId id="21474848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100000"/>
        </a:spcBef>
        <a:spcAft>
          <a:spcPct val="0"/>
        </a:spcAft>
        <a:buClr>
          <a:srgbClr val="0057B5"/>
        </a:buClr>
        <a:buSzPct val="75000"/>
        <a:buFont typeface="Zapf Dingbats"/>
        <a:defRPr sz="1600" b="1">
          <a:solidFill>
            <a:srgbClr val="0079C1"/>
          </a:solidFill>
          <a:latin typeface="+mn-lt"/>
          <a:ea typeface="+mn-ea"/>
          <a:cs typeface="+mn-cs"/>
        </a:defRPr>
      </a:lvl1pPr>
      <a:lvl2pPr marL="400050" indent="-285750" algn="l" rtl="0" eaLnBrk="0" fontAlgn="base" hangingPunct="0">
        <a:lnSpc>
          <a:spcPct val="115000"/>
        </a:lnSpc>
        <a:spcBef>
          <a:spcPct val="100000"/>
        </a:spcBef>
        <a:spcAft>
          <a:spcPct val="0"/>
        </a:spcAft>
        <a:buClr>
          <a:srgbClr val="0079C1"/>
        </a:buClr>
        <a:buSzPct val="115000"/>
        <a:buFont typeface="Wingdings" pitchFamily="2" charset="2"/>
        <a:buChar char="w"/>
        <a:defRPr sz="1600">
          <a:solidFill>
            <a:schemeClr val="tx1"/>
          </a:solidFill>
          <a:latin typeface="+mn-lt"/>
          <a:ea typeface="+mn-ea"/>
        </a:defRPr>
      </a:lvl2pPr>
      <a:lvl3pPr marL="738188" indent="-223838" algn="l" rtl="0" eaLnBrk="0" fontAlgn="base" hangingPunct="0">
        <a:spcBef>
          <a:spcPct val="30000"/>
        </a:spcBef>
        <a:spcAft>
          <a:spcPct val="0"/>
        </a:spcAft>
        <a:buClr>
          <a:srgbClr val="0079C1"/>
        </a:buClr>
        <a:buFont typeface="Arial" pitchFamily="34" charset="0"/>
        <a:buChar char=""/>
        <a:defRPr sz="1400">
          <a:solidFill>
            <a:schemeClr val="tx1"/>
          </a:solidFill>
          <a:latin typeface="+mn-lt"/>
          <a:ea typeface="+mn-ea"/>
        </a:defRPr>
      </a:lvl3pPr>
      <a:lvl4pPr marL="1030288" indent="-177800" algn="l" rtl="0" eaLnBrk="0" fontAlgn="base" hangingPunct="0">
        <a:spcBef>
          <a:spcPct val="30000"/>
        </a:spcBef>
        <a:spcAft>
          <a:spcPct val="0"/>
        </a:spcAft>
        <a:buClr>
          <a:srgbClr val="0079C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100000"/>
        </a:spcBef>
        <a:spcAft>
          <a:spcPct val="0"/>
        </a:spcAft>
        <a:buClr>
          <a:srgbClr val="0057B5"/>
        </a:buClr>
        <a:buSzPct val="75000"/>
        <a:buFont typeface="Zapf Dingbats"/>
        <a:defRPr sz="1600" b="1">
          <a:solidFill>
            <a:srgbClr val="0079C1"/>
          </a:solidFill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100000"/>
        </a:spcBef>
        <a:spcAft>
          <a:spcPct val="0"/>
        </a:spcAft>
        <a:buClr>
          <a:srgbClr val="0057B5"/>
        </a:buClr>
        <a:buSzPct val="75000"/>
        <a:buFont typeface="Zapf Dingbats" pitchFamily="-80" charset="2"/>
        <a:defRPr sz="1600" b="1">
          <a:solidFill>
            <a:srgbClr val="0079C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100000"/>
        </a:spcBef>
        <a:spcAft>
          <a:spcPct val="0"/>
        </a:spcAft>
        <a:buClr>
          <a:srgbClr val="0057B5"/>
        </a:buClr>
        <a:buSzPct val="75000"/>
        <a:buFont typeface="Zapf Dingbats" pitchFamily="-80" charset="2"/>
        <a:defRPr sz="1600" b="1">
          <a:solidFill>
            <a:srgbClr val="0079C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100000"/>
        </a:spcBef>
        <a:spcAft>
          <a:spcPct val="0"/>
        </a:spcAft>
        <a:buClr>
          <a:srgbClr val="0057B5"/>
        </a:buClr>
        <a:buSzPct val="75000"/>
        <a:buFont typeface="Zapf Dingbats" pitchFamily="-80" charset="2"/>
        <a:defRPr sz="1600" b="1">
          <a:solidFill>
            <a:srgbClr val="0079C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100000"/>
        </a:spcBef>
        <a:spcAft>
          <a:spcPct val="0"/>
        </a:spcAft>
        <a:buClr>
          <a:srgbClr val="0057B5"/>
        </a:buClr>
        <a:buSzPct val="75000"/>
        <a:buFont typeface="Zapf Dingbats" pitchFamily="-80" charset="2"/>
        <a:defRPr sz="1600" b="1">
          <a:solidFill>
            <a:srgbClr val="0079C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9088" y="274638"/>
            <a:ext cx="85471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Blank title slide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187450"/>
            <a:ext cx="85471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 flipV="1">
            <a:off x="0" y="1008063"/>
            <a:ext cx="9144000" cy="0"/>
          </a:xfrm>
          <a:prstGeom prst="line">
            <a:avLst/>
          </a:prstGeom>
          <a:noFill/>
          <a:ln w="12700">
            <a:solidFill>
              <a:srgbClr val="0066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9088" y="61737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fld id="{096251A3-E958-4E84-B880-54809C2451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3078" name="Picture 4" descr="NGrid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6224588"/>
            <a:ext cx="152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  <p:sldLayoutId id="2147484892" r:id="rId2"/>
    <p:sldLayoutId id="2147484893" r:id="rId3"/>
    <p:sldLayoutId id="2147484894" r:id="rId4"/>
    <p:sldLayoutId id="2147484895" r:id="rId5"/>
    <p:sldLayoutId id="2147484896" r:id="rId6"/>
    <p:sldLayoutId id="2147484897" r:id="rId7"/>
    <p:sldLayoutId id="2147484898" r:id="rId8"/>
    <p:sldLayoutId id="2147484899" r:id="rId9"/>
    <p:sldLayoutId id="2147484900" r:id="rId10"/>
    <p:sldLayoutId id="214748490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7175" y="6400800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defRPr/>
            </a:pPr>
            <a:fld id="{DF3A59B6-8822-4F88-9F97-F8F90C17AFA8}" type="slidenum">
              <a:rPr lang="en-GB" sz="1000" b="0" smtClean="0">
                <a:cs typeface="Arial" pitchFamily="34" charset="0"/>
              </a:rPr>
              <a:pPr algn="l">
                <a:spcBef>
                  <a:spcPct val="50000"/>
                </a:spcBef>
                <a:defRPr/>
              </a:pPr>
              <a:t>‹#›</a:t>
            </a:fld>
            <a:endParaRPr lang="en-GB" sz="1000" b="0" dirty="0" smtClean="0">
              <a:cs typeface="Arial" pitchFamily="34" charset="0"/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 flipV="1">
            <a:off x="120650" y="1008063"/>
            <a:ext cx="8915400" cy="0"/>
          </a:xfrm>
          <a:prstGeom prst="line">
            <a:avLst/>
          </a:prstGeom>
          <a:noFill/>
          <a:ln w="12700">
            <a:solidFill>
              <a:srgbClr val="0066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4100" name="Picture 4" descr="NGrid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202363"/>
            <a:ext cx="152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NGrid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211888"/>
            <a:ext cx="152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120650" y="128588"/>
            <a:ext cx="8915400" cy="6629400"/>
          </a:xfrm>
          <a:prstGeom prst="roundRect">
            <a:avLst>
              <a:gd name="adj" fmla="val 3398"/>
            </a:avLst>
          </a:prstGeom>
          <a:noFill/>
          <a:ln w="12700">
            <a:solidFill>
              <a:srgbClr val="0067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153988"/>
            <a:ext cx="7754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568450"/>
            <a:ext cx="7754937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6" r:id="rId1"/>
    <p:sldLayoutId id="2147484902" r:id="rId2"/>
    <p:sldLayoutId id="2147484903" r:id="rId3"/>
    <p:sldLayoutId id="2147484904" r:id="rId4"/>
    <p:sldLayoutId id="2147484905" r:id="rId5"/>
    <p:sldLayoutId id="2147484906" r:id="rId6"/>
    <p:sldLayoutId id="2147484907" r:id="rId7"/>
    <p:sldLayoutId id="2147484908" r:id="rId8"/>
    <p:sldLayoutId id="2147484909" r:id="rId9"/>
    <p:sldLayoutId id="2147484910" r:id="rId10"/>
    <p:sldLayoutId id="2147484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100000"/>
        </a:spcBef>
        <a:spcAft>
          <a:spcPct val="0"/>
        </a:spcAft>
        <a:buClr>
          <a:srgbClr val="0057B5"/>
        </a:buClr>
        <a:buSzPct val="75000"/>
        <a:buFont typeface="Zapf Dingbats"/>
        <a:defRPr sz="1600" b="1">
          <a:solidFill>
            <a:srgbClr val="0079C1"/>
          </a:solidFill>
          <a:latin typeface="+mn-lt"/>
          <a:ea typeface="+mn-ea"/>
          <a:cs typeface="+mn-cs"/>
        </a:defRPr>
      </a:lvl1pPr>
      <a:lvl2pPr marL="400050" indent="-285750" algn="l" rtl="0" eaLnBrk="0" fontAlgn="base" hangingPunct="0">
        <a:lnSpc>
          <a:spcPct val="115000"/>
        </a:lnSpc>
        <a:spcBef>
          <a:spcPct val="100000"/>
        </a:spcBef>
        <a:spcAft>
          <a:spcPct val="0"/>
        </a:spcAft>
        <a:buClr>
          <a:srgbClr val="0079C1"/>
        </a:buClr>
        <a:buSzPct val="115000"/>
        <a:buFont typeface="Wingdings" pitchFamily="2" charset="2"/>
        <a:buChar char="w"/>
        <a:defRPr sz="1600">
          <a:solidFill>
            <a:schemeClr val="tx1"/>
          </a:solidFill>
          <a:latin typeface="+mn-lt"/>
          <a:ea typeface="+mn-ea"/>
        </a:defRPr>
      </a:lvl2pPr>
      <a:lvl3pPr marL="738188" indent="-223838" algn="l" rtl="0" eaLnBrk="0" fontAlgn="base" hangingPunct="0">
        <a:spcBef>
          <a:spcPct val="30000"/>
        </a:spcBef>
        <a:spcAft>
          <a:spcPct val="0"/>
        </a:spcAft>
        <a:buClr>
          <a:srgbClr val="0079C1"/>
        </a:buClr>
        <a:buFont typeface="Arial" pitchFamily="34" charset="0"/>
        <a:buChar char=""/>
        <a:defRPr sz="1400">
          <a:solidFill>
            <a:schemeClr val="tx1"/>
          </a:solidFill>
          <a:latin typeface="+mn-lt"/>
          <a:ea typeface="+mn-ea"/>
        </a:defRPr>
      </a:lvl3pPr>
      <a:lvl4pPr marL="1030288" indent="-177800" algn="l" rtl="0" eaLnBrk="0" fontAlgn="base" hangingPunct="0">
        <a:spcBef>
          <a:spcPct val="30000"/>
        </a:spcBef>
        <a:spcAft>
          <a:spcPct val="0"/>
        </a:spcAft>
        <a:buClr>
          <a:srgbClr val="0079C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100000"/>
        </a:spcBef>
        <a:spcAft>
          <a:spcPct val="0"/>
        </a:spcAft>
        <a:buClr>
          <a:srgbClr val="0057B5"/>
        </a:buClr>
        <a:buSzPct val="75000"/>
        <a:buFont typeface="Zapf Dingbats"/>
        <a:defRPr sz="1600" b="1">
          <a:solidFill>
            <a:srgbClr val="0079C1"/>
          </a:solidFill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100000"/>
        </a:spcBef>
        <a:spcAft>
          <a:spcPct val="0"/>
        </a:spcAft>
        <a:buClr>
          <a:srgbClr val="0057B5"/>
        </a:buClr>
        <a:buSzPct val="75000"/>
        <a:buFont typeface="Zapf Dingbats" pitchFamily="-80" charset="2"/>
        <a:defRPr sz="1600" b="1">
          <a:solidFill>
            <a:srgbClr val="0079C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100000"/>
        </a:spcBef>
        <a:spcAft>
          <a:spcPct val="0"/>
        </a:spcAft>
        <a:buClr>
          <a:srgbClr val="0057B5"/>
        </a:buClr>
        <a:buSzPct val="75000"/>
        <a:buFont typeface="Zapf Dingbats" pitchFamily="-80" charset="2"/>
        <a:defRPr sz="1600" b="1">
          <a:solidFill>
            <a:srgbClr val="0079C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100000"/>
        </a:spcBef>
        <a:spcAft>
          <a:spcPct val="0"/>
        </a:spcAft>
        <a:buClr>
          <a:srgbClr val="0057B5"/>
        </a:buClr>
        <a:buSzPct val="75000"/>
        <a:buFont typeface="Zapf Dingbats" pitchFamily="-80" charset="2"/>
        <a:defRPr sz="1600" b="1">
          <a:solidFill>
            <a:srgbClr val="0079C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100000"/>
        </a:spcBef>
        <a:spcAft>
          <a:spcPct val="0"/>
        </a:spcAft>
        <a:buClr>
          <a:srgbClr val="0057B5"/>
        </a:buClr>
        <a:buSzPct val="75000"/>
        <a:buFont typeface="Zapf Dingbats" pitchFamily="-80" charset="2"/>
        <a:defRPr sz="1600" b="1">
          <a:solidFill>
            <a:srgbClr val="0079C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9088" y="274638"/>
            <a:ext cx="85471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Blank title slide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187450"/>
            <a:ext cx="85471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 flipV="1">
            <a:off x="0" y="1008063"/>
            <a:ext cx="9144000" cy="0"/>
          </a:xfrm>
          <a:prstGeom prst="line">
            <a:avLst/>
          </a:prstGeom>
          <a:noFill/>
          <a:ln w="12700">
            <a:solidFill>
              <a:srgbClr val="0066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9088" y="61737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fld id="{3183E39E-B242-42C3-8926-0E1A7FF473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5126" name="Picture 4" descr="NGrid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6224588"/>
            <a:ext cx="1524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4912" r:id="rId2"/>
    <p:sldLayoutId id="2147484913" r:id="rId3"/>
    <p:sldLayoutId id="2147484914" r:id="rId4"/>
    <p:sldLayoutId id="2147484915" r:id="rId5"/>
    <p:sldLayoutId id="2147484916" r:id="rId6"/>
    <p:sldLayoutId id="2147484917" r:id="rId7"/>
    <p:sldLayoutId id="2147484918" r:id="rId8"/>
    <p:sldLayoutId id="2147484919" r:id="rId9"/>
    <p:sldLayoutId id="2147484920" r:id="rId10"/>
    <p:sldLayoutId id="214748492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 2" pitchFamily="18" charset="2"/>
        <a:buChar char="®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79C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71F8D255-B609-45E3-B928-2559DD466BD3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79C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19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79C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998ECC26-A605-4926-8EEA-2E89DC888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50" name="Picture 4" descr="NG logo small.ai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265113"/>
            <a:ext cx="2171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6149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8" r:id="rId1"/>
    <p:sldLayoutId id="2147484922" r:id="rId2"/>
    <p:sldLayoutId id="2147484923" r:id="rId3"/>
    <p:sldLayoutId id="2147484924" r:id="rId4"/>
    <p:sldLayoutId id="2147484925" r:id="rId5"/>
    <p:sldLayoutId id="2147484926" r:id="rId6"/>
    <p:sldLayoutId id="2147484927" r:id="rId7"/>
    <p:sldLayoutId id="2147484928" r:id="rId8"/>
    <p:sldLayoutId id="2147484929" r:id="rId9"/>
    <p:sldLayoutId id="2147484930" r:id="rId10"/>
    <p:sldLayoutId id="21474849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79C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2A742A86-1229-4FE2-A590-10D0D801D220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79C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79C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61A35FCD-FAC0-4293-B95A-4D7FC422F8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4" name="Picture 4" descr="NG logo small.ai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265113"/>
            <a:ext cx="2171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6149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32" r:id="rId2"/>
    <p:sldLayoutId id="2147484933" r:id="rId3"/>
    <p:sldLayoutId id="2147484934" r:id="rId4"/>
    <p:sldLayoutId id="2147484935" r:id="rId5"/>
    <p:sldLayoutId id="2147484936" r:id="rId6"/>
    <p:sldLayoutId id="2147484937" r:id="rId7"/>
    <p:sldLayoutId id="2147484938" r:id="rId8"/>
    <p:sldLayoutId id="2147484939" r:id="rId9"/>
    <p:sldLayoutId id="2147484940" r:id="rId10"/>
    <p:sldLayoutId id="214748494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79C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B08754E7-8040-4CFB-9399-09D392F61572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79C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218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79C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5DB81B7C-00DF-43B3-A633-C65B9FCF4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8" name="Picture 4" descr="NG logo small.ai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265113"/>
            <a:ext cx="2171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6149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2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0" r:id="rId1"/>
    <p:sldLayoutId id="2147484942" r:id="rId2"/>
    <p:sldLayoutId id="2147484943" r:id="rId3"/>
    <p:sldLayoutId id="2147484944" r:id="rId4"/>
    <p:sldLayoutId id="2147484945" r:id="rId5"/>
    <p:sldLayoutId id="2147484946" r:id="rId6"/>
    <p:sldLayoutId id="2147484947" r:id="rId7"/>
    <p:sldLayoutId id="2147484948" r:id="rId8"/>
    <p:sldLayoutId id="2147484949" r:id="rId9"/>
    <p:sldLayoutId id="2147484950" r:id="rId10"/>
    <p:sldLayoutId id="21474849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79C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D3C74E03-BC0A-4E30-81B1-E83E1F3A0FBD}" type="datetime1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79C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79C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BA86EB54-B995-4E3F-83BA-AB983637B2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224" name="Picture 9" descr="National_Grid_logo_blu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81" r:id="rId1"/>
    <p:sldLayoutId id="2147484952" r:id="rId2"/>
    <p:sldLayoutId id="2147484953" r:id="rId3"/>
    <p:sldLayoutId id="2147484954" r:id="rId4"/>
    <p:sldLayoutId id="2147484955" r:id="rId5"/>
    <p:sldLayoutId id="2147484956" r:id="rId6"/>
    <p:sldLayoutId id="2147484957" r:id="rId7"/>
    <p:sldLayoutId id="2147484958" r:id="rId8"/>
    <p:sldLayoutId id="2147484959" r:id="rId9"/>
    <p:sldLayoutId id="2147484960" r:id="rId10"/>
    <p:sldLayoutId id="2147484961" r:id="rId11"/>
    <p:sldLayoutId id="214748496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sgovernance.co.uk/ntscm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d/Open_day_2007.JP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9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103462"/>
            <a:ext cx="8043863" cy="461665"/>
          </a:xfrm>
        </p:spPr>
        <p:txBody>
          <a:bodyPr/>
          <a:lstStyle/>
          <a:p>
            <a:pPr eaLnBrk="1" hangingPunct="1"/>
            <a:r>
              <a:rPr lang="en-GB" sz="2400" dirty="0" smtClean="0">
                <a:cs typeface="Times New Roman" pitchFamily="18" charset="0"/>
              </a:rPr>
              <a:t>Gas Transmission Charging Learning  Workshop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9"/>
            <a:ext cx="8043863" cy="4844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22 March 2016</a:t>
            </a:r>
          </a:p>
        </p:txBody>
      </p:sp>
      <p:pic>
        <p:nvPicPr>
          <p:cNvPr id="21508" name="Picture 17" descr="NG_LIBRARY_US_D5-406_T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9" descr="NG_LIBRARY_US_D4-226_T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0" descr="SI0443 XA1H8825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13043" b="2174"/>
          <a:stretch>
            <a:fillRect/>
          </a:stretch>
        </p:blipFill>
        <p:spPr bwMode="auto">
          <a:xfrm>
            <a:off x="54864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57893"/>
            <a:ext cx="8093075" cy="523220"/>
          </a:xfrm>
        </p:spPr>
        <p:txBody>
          <a:bodyPr/>
          <a:lstStyle/>
          <a:p>
            <a:r>
              <a:rPr lang="en-GB" dirty="0" smtClean="0"/>
              <a:t>TO Capacity Charges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1E179-F326-4450-B2F4-B007EBF1126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3888258"/>
              </p:ext>
            </p:extLst>
          </p:nvPr>
        </p:nvGraphicFramePr>
        <p:xfrm>
          <a:off x="0" y="1493823"/>
          <a:ext cx="8900160" cy="507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1729" y="126124"/>
            <a:ext cx="2314988" cy="338554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Capacity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1433" y="6567269"/>
            <a:ext cx="4887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/>
              <a:t>* Storage Exemption</a:t>
            </a:r>
            <a:endParaRPr lang="en-GB" sz="1400" b="0" dirty="0"/>
          </a:p>
        </p:txBody>
      </p:sp>
    </p:spTree>
    <p:extLst>
      <p:ext uri="{BB962C8B-B14F-4D97-AF65-F5344CB8AC3E}">
        <p14:creationId xmlns:p14="http://schemas.microsoft.com/office/powerpoint/2010/main" val="4123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inputs to Capacity Charging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14875" y="1595084"/>
            <a:ext cx="3968750" cy="4648200"/>
          </a:xfrm>
        </p:spPr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4417451"/>
              </p:ext>
            </p:extLst>
          </p:nvPr>
        </p:nvGraphicFramePr>
        <p:xfrm>
          <a:off x="161515" y="1531373"/>
          <a:ext cx="396875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200867"/>
              </p:ext>
            </p:extLst>
          </p:nvPr>
        </p:nvGraphicFramePr>
        <p:xfrm>
          <a:off x="4100052" y="1499677"/>
          <a:ext cx="4837471" cy="4941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475"/>
                <a:gridCol w="3588996"/>
              </a:tblGrid>
              <a:tr h="378704">
                <a:tc>
                  <a:txBody>
                    <a:bodyPr/>
                    <a:lstStyle/>
                    <a:p>
                      <a:r>
                        <a:rPr lang="en-GB" dirty="0" smtClean="0"/>
                        <a:t>Input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Detail</a:t>
                      </a:r>
                      <a:endParaRPr lang="en-GB" dirty="0"/>
                    </a:p>
                  </a:txBody>
                  <a:tcPr/>
                </a:tc>
              </a:tr>
              <a:tr h="900224">
                <a:tc>
                  <a:txBody>
                    <a:bodyPr/>
                    <a:lstStyle/>
                    <a:p>
                      <a:r>
                        <a:rPr lang="en-GB" sz="1550" dirty="0" smtClean="0"/>
                        <a:t>Supply</a:t>
                      </a:r>
                      <a:endParaRPr lang="en-GB" sz="15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50" dirty="0" smtClean="0"/>
                        <a:t>Forecast Supplies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50" baseline="0" dirty="0" smtClean="0"/>
                        <a:t>Supply must equal demand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50" baseline="0" dirty="0" smtClean="0"/>
                        <a:t>Links to GTYS</a:t>
                      </a:r>
                      <a:endParaRPr lang="en-GB" sz="1550" dirty="0"/>
                    </a:p>
                  </a:txBody>
                  <a:tcPr anchor="ctr"/>
                </a:tc>
              </a:tr>
              <a:tr h="694459">
                <a:tc>
                  <a:txBody>
                    <a:bodyPr/>
                    <a:lstStyle/>
                    <a:p>
                      <a:r>
                        <a:rPr lang="en-GB" sz="1550" dirty="0" smtClean="0"/>
                        <a:t>Demand</a:t>
                      </a:r>
                      <a:endParaRPr lang="en-GB" sz="15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50" dirty="0" smtClean="0"/>
                        <a:t>Forecast 1 in 20</a:t>
                      </a:r>
                      <a:r>
                        <a:rPr lang="en-GB" sz="1550" baseline="0" dirty="0" smtClean="0"/>
                        <a:t> </a:t>
                      </a:r>
                      <a:r>
                        <a:rPr lang="en-GB" sz="1550" dirty="0" smtClean="0"/>
                        <a:t>Peak Day Demand</a:t>
                      </a:r>
                      <a:r>
                        <a:rPr lang="en-GB" sz="1550" baseline="0" dirty="0" smtClean="0"/>
                        <a:t> </a:t>
                      </a:r>
                      <a:endParaRPr lang="en-GB" sz="155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50" dirty="0" smtClean="0"/>
                        <a:t>Links to GTYS</a:t>
                      </a:r>
                      <a:endParaRPr lang="en-GB" sz="1550" dirty="0"/>
                    </a:p>
                  </a:txBody>
                  <a:tcPr anchor="ctr"/>
                </a:tc>
              </a:tr>
              <a:tr h="900224">
                <a:tc>
                  <a:txBody>
                    <a:bodyPr/>
                    <a:lstStyle/>
                    <a:p>
                      <a:r>
                        <a:rPr lang="en-GB" sz="1550" dirty="0" smtClean="0"/>
                        <a:t>Revenue*</a:t>
                      </a:r>
                      <a:endParaRPr lang="en-GB" sz="15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50" dirty="0" smtClean="0"/>
                        <a:t>Required</a:t>
                      </a:r>
                      <a:r>
                        <a:rPr lang="en-GB" sz="1550" baseline="0" dirty="0" smtClean="0"/>
                        <a:t> target revenue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50" baseline="0" dirty="0" smtClean="0"/>
                        <a:t>When used, required to recover Allowed Revenue for formula year</a:t>
                      </a:r>
                      <a:endParaRPr lang="en-GB" sz="1550" dirty="0"/>
                    </a:p>
                  </a:txBody>
                  <a:tcPr anchor="ctr"/>
                </a:tc>
              </a:tr>
              <a:tr h="900224">
                <a:tc>
                  <a:txBody>
                    <a:bodyPr/>
                    <a:lstStyle/>
                    <a:p>
                      <a:r>
                        <a:rPr lang="en-GB" sz="1550" dirty="0" smtClean="0"/>
                        <a:t>Costs</a:t>
                      </a:r>
                      <a:endParaRPr lang="en-GB" sz="15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50" dirty="0" smtClean="0"/>
                        <a:t>Estimate</a:t>
                      </a:r>
                      <a:r>
                        <a:rPr lang="en-GB" sz="1550" baseline="0" dirty="0" smtClean="0"/>
                        <a:t>d cost of network expansion expressed as £/</a:t>
                      </a:r>
                      <a:r>
                        <a:rPr lang="en-GB" sz="1550" baseline="0" dirty="0" err="1" smtClean="0"/>
                        <a:t>GWh</a:t>
                      </a:r>
                      <a:r>
                        <a:rPr lang="en-GB" sz="1550" baseline="0" dirty="0" smtClean="0"/>
                        <a:t>/km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50" baseline="0" dirty="0" err="1" smtClean="0"/>
                        <a:t>Annuitisation</a:t>
                      </a:r>
                      <a:endParaRPr lang="en-GB" sz="1550" dirty="0"/>
                    </a:p>
                  </a:txBody>
                  <a:tcPr anchor="ctr"/>
                </a:tc>
              </a:tr>
              <a:tr h="583835">
                <a:tc>
                  <a:txBody>
                    <a:bodyPr/>
                    <a:lstStyle/>
                    <a:p>
                      <a:r>
                        <a:rPr lang="en-GB" sz="1550" dirty="0" smtClean="0"/>
                        <a:t>Network</a:t>
                      </a:r>
                      <a:endParaRPr lang="en-GB" sz="15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50" dirty="0" smtClean="0"/>
                        <a:t>All</a:t>
                      </a:r>
                      <a:r>
                        <a:rPr lang="en-GB" sz="1550" baseline="0" dirty="0" smtClean="0"/>
                        <a:t> nodes on network and associated distances</a:t>
                      </a:r>
                      <a:endParaRPr lang="en-GB" sz="1550" dirty="0"/>
                    </a:p>
                  </a:txBody>
                  <a:tcPr anchor="ctr"/>
                </a:tc>
              </a:tr>
              <a:tr h="583835">
                <a:tc>
                  <a:txBody>
                    <a:bodyPr/>
                    <a:lstStyle/>
                    <a:p>
                      <a:r>
                        <a:rPr lang="en-GB" sz="1550" dirty="0" smtClean="0"/>
                        <a:t>Entry/Exit Split</a:t>
                      </a:r>
                      <a:endParaRPr lang="en-GB" sz="15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50" dirty="0" smtClean="0"/>
                        <a:t>% split between Entry</a:t>
                      </a:r>
                      <a:r>
                        <a:rPr lang="en-GB" sz="1550" baseline="0" dirty="0" smtClean="0"/>
                        <a:t> and Exit</a:t>
                      </a:r>
                      <a:endParaRPr lang="en-GB" sz="155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1729" y="6179573"/>
            <a:ext cx="390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1" dirty="0" smtClean="0"/>
              <a:t>*Revenue only used in Exit Capacity charges, not used in Entry charges</a:t>
            </a:r>
            <a:endParaRPr lang="en-GB" sz="1400" b="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91729" y="126124"/>
            <a:ext cx="2314988" cy="338554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Capacity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6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NTS Transportation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1485900"/>
            <a:ext cx="8089900" cy="5119852"/>
          </a:xfrm>
        </p:spPr>
        <p:txBody>
          <a:bodyPr/>
          <a:lstStyle/>
          <a:p>
            <a:r>
              <a:rPr lang="en-US" altLang="en-US" dirty="0"/>
              <a:t>The NTS Transportation Model, is a Microsoft Excel spreadsheet run using Microsoft Excel Solver and  Macros.</a:t>
            </a:r>
          </a:p>
          <a:p>
            <a:r>
              <a:rPr lang="en-US" b="1" dirty="0" smtClean="0"/>
              <a:t>The NTS Transport </a:t>
            </a:r>
            <a:r>
              <a:rPr lang="en-US" b="1" dirty="0"/>
              <a:t>Model </a:t>
            </a:r>
            <a:r>
              <a:rPr lang="en-US" dirty="0"/>
              <a:t>that calculates the long run marginal costs (LRMCs) of transporting gas from each </a:t>
            </a:r>
            <a:r>
              <a:rPr lang="en-US" dirty="0" smtClean="0"/>
              <a:t>Entry </a:t>
            </a:r>
            <a:r>
              <a:rPr lang="en-US" dirty="0"/>
              <a:t>Point (for the purposes of setting NTS Entry Capacity Prices) to a “reference node” and from the “reference node” to each relevant offtake point</a:t>
            </a:r>
            <a:r>
              <a:rPr lang="en-US" dirty="0" smtClean="0"/>
              <a:t>.</a:t>
            </a:r>
          </a:p>
          <a:p>
            <a:r>
              <a:rPr lang="en-GB" altLang="en-US" b="1" dirty="0"/>
              <a:t>Long Run Marginal Cost</a:t>
            </a:r>
          </a:p>
          <a:p>
            <a:pPr lvl="1"/>
            <a:r>
              <a:rPr lang="en-GB" altLang="en-US" b="1" dirty="0"/>
              <a:t>Long Run – </a:t>
            </a:r>
            <a:r>
              <a:rPr lang="en-GB" altLang="en-US" dirty="0"/>
              <a:t>Investment costs</a:t>
            </a:r>
          </a:p>
          <a:p>
            <a:pPr lvl="1"/>
            <a:r>
              <a:rPr lang="en-GB" altLang="en-US" b="1" dirty="0"/>
              <a:t>Marginal Cost – </a:t>
            </a:r>
            <a:r>
              <a:rPr lang="en-GB" altLang="en-US" dirty="0"/>
              <a:t>adding an extra unit of supply or demand at a relevant node on the system</a:t>
            </a:r>
          </a:p>
          <a:p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1729" y="126124"/>
            <a:ext cx="2314988" cy="338554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Capacity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4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27006"/>
            <a:ext cx="8093075" cy="954107"/>
          </a:xfrm>
        </p:spPr>
        <p:txBody>
          <a:bodyPr/>
          <a:lstStyle/>
          <a:p>
            <a:r>
              <a:rPr lang="en-GB" dirty="0" smtClean="0"/>
              <a:t>Core steps to determining prices</a:t>
            </a:r>
            <a:br>
              <a:rPr lang="en-GB" dirty="0" smtClean="0"/>
            </a:br>
            <a:r>
              <a:rPr lang="en-GB" dirty="0" smtClean="0"/>
              <a:t>Comparing Entry and Exit Capacity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5354751"/>
              </p:ext>
            </p:extLst>
          </p:nvPr>
        </p:nvGraphicFramePr>
        <p:xfrm>
          <a:off x="191729" y="1485900"/>
          <a:ext cx="4370746" cy="5113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7091205"/>
              </p:ext>
            </p:extLst>
          </p:nvPr>
        </p:nvGraphicFramePr>
        <p:xfrm>
          <a:off x="4312879" y="1485900"/>
          <a:ext cx="4370746" cy="5113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1729" y="126124"/>
            <a:ext cx="2314988" cy="338554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Capacity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3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57893"/>
            <a:ext cx="8093075" cy="523220"/>
          </a:xfrm>
        </p:spPr>
        <p:txBody>
          <a:bodyPr/>
          <a:lstStyle/>
          <a:p>
            <a:r>
              <a:rPr lang="en-GB" dirty="0" smtClean="0"/>
              <a:t>TO and SO Commodity Charges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1E179-F326-4450-B2F4-B007EBF1126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82182507"/>
              </p:ext>
            </p:extLst>
          </p:nvPr>
        </p:nvGraphicFramePr>
        <p:xfrm>
          <a:off x="368708" y="1533831"/>
          <a:ext cx="8288595" cy="507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1729" y="126124"/>
            <a:ext cx="2314988" cy="338554"/>
          </a:xfrm>
          <a:prstGeom prst="rect">
            <a:avLst/>
          </a:prstGeom>
          <a:solidFill>
            <a:srgbClr val="00CC99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Commodity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1433" y="6567269"/>
            <a:ext cx="4887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/>
              <a:t>* Storage Exemption</a:t>
            </a:r>
            <a:endParaRPr lang="en-GB" sz="1400" b="0" dirty="0"/>
          </a:p>
        </p:txBody>
      </p:sp>
    </p:spTree>
    <p:extLst>
      <p:ext uri="{BB962C8B-B14F-4D97-AF65-F5344CB8AC3E}">
        <p14:creationId xmlns:p14="http://schemas.microsoft.com/office/powerpoint/2010/main" val="2153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Commodity Charges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69644"/>
              </p:ext>
            </p:extLst>
          </p:nvPr>
        </p:nvGraphicFramePr>
        <p:xfrm>
          <a:off x="593725" y="1485900"/>
          <a:ext cx="8089900" cy="491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1589"/>
                <a:gridCol w="4808311"/>
              </a:tblGrid>
              <a:tr h="389563">
                <a:tc>
                  <a:txBody>
                    <a:bodyPr/>
                    <a:lstStyle/>
                    <a:p>
                      <a:r>
                        <a:rPr lang="en-GB" dirty="0" smtClean="0"/>
                        <a:t>Type of Commodity Charge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Summary</a:t>
                      </a:r>
                      <a:endParaRPr lang="en-GB" dirty="0"/>
                    </a:p>
                  </a:txBody>
                  <a:tcPr/>
                </a:tc>
              </a:tr>
              <a:tr h="960567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TO Entry Commodity Charge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An NTS TO Commodity charge is levied on Entry flows where entry auction revenue is forecast to be under-recovered.</a:t>
                      </a:r>
                    </a:p>
                  </a:txBody>
                  <a:tcPr/>
                </a:tc>
              </a:tr>
              <a:tr h="38956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</a:txBody>
                  <a:tcPr/>
                </a:tc>
              </a:tr>
              <a:tr h="1248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TO Exit Commodity Charge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An NTS TO Commodity charge is levied on Exit flows where revenue from Exit capacity bookings is forecast to be under recovered.</a:t>
                      </a:r>
                    </a:p>
                  </a:txBody>
                  <a:tcPr/>
                </a:tc>
              </a:tr>
              <a:tr h="389563">
                <a:tc gridSpan="2">
                  <a:txBody>
                    <a:bodyPr/>
                    <a:lstStyle/>
                    <a:p>
                      <a:endParaRPr lang="en-GB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/>
                </a:tc>
              </a:tr>
              <a:tr h="1536907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SO Entry</a:t>
                      </a:r>
                      <a:r>
                        <a:rPr lang="en-GB" b="1" baseline="0" dirty="0" smtClean="0"/>
                        <a:t> and Exit Commodity charge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NTS SO allowed revenue is collected largely by means of a Commodity charge levied on Entry and Exit flows (same rate is applicable for both SO Entry and SO Exit Commodity charge).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1729" y="126124"/>
            <a:ext cx="2314988" cy="338554"/>
          </a:xfrm>
          <a:prstGeom prst="rect">
            <a:avLst/>
          </a:prstGeom>
          <a:solidFill>
            <a:srgbClr val="00CC99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Commodity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0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inputs to Commodity Charging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7AF93-6730-4552-9664-20D6715AD0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7844401"/>
              </p:ext>
            </p:extLst>
          </p:nvPr>
        </p:nvGraphicFramePr>
        <p:xfrm>
          <a:off x="123589" y="1471151"/>
          <a:ext cx="396875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165781"/>
              </p:ext>
            </p:extLst>
          </p:nvPr>
        </p:nvGraphicFramePr>
        <p:xfrm>
          <a:off x="4170948" y="1434411"/>
          <a:ext cx="4491789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157"/>
                <a:gridCol w="328863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Input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Detail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Allowed Revenue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Allowed</a:t>
                      </a:r>
                      <a:r>
                        <a:rPr lang="en-GB" sz="1600" baseline="0" dirty="0" smtClean="0"/>
                        <a:t> Revenue for Formula year as calculated through the Licence</a:t>
                      </a:r>
                      <a:endParaRPr lang="en-GB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Revenue from Capacity and</a:t>
                      </a:r>
                      <a:r>
                        <a:rPr lang="en-GB" sz="1600" baseline="0" dirty="0" smtClean="0"/>
                        <a:t> other charges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Forecast of Capacity</a:t>
                      </a:r>
                      <a:r>
                        <a:rPr lang="en-GB" sz="1600" baseline="0" dirty="0" smtClean="0"/>
                        <a:t> revenue for the period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Revenue from NTS</a:t>
                      </a:r>
                      <a:r>
                        <a:rPr lang="en-GB" sz="1600" baseline="0" dirty="0" smtClean="0"/>
                        <a:t> Optional Commodity Charge, St. Fergus Compression, DN Pensions.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smtClean="0"/>
                        <a:t>Revenue from Commodity charges (applicable for mid formula year changes – i.e. from 1 October)</a:t>
                      </a:r>
                      <a:endParaRPr lang="en-GB" sz="16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Forecast Flows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Forecast of Entry and Exit flows</a:t>
                      </a:r>
                      <a:r>
                        <a:rPr lang="en-GB" sz="1600" baseline="0" dirty="0" smtClean="0"/>
                        <a:t> over which the commodity charge is to applied</a:t>
                      </a:r>
                      <a:endParaRPr lang="en-GB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Entry/Exit Split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% split between Entry</a:t>
                      </a:r>
                      <a:r>
                        <a:rPr lang="en-GB" sz="1600" baseline="0" dirty="0" smtClean="0"/>
                        <a:t> and Exit</a:t>
                      </a:r>
                      <a:endParaRPr lang="en-GB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729" y="126124"/>
            <a:ext cx="2314988" cy="338554"/>
          </a:xfrm>
          <a:prstGeom prst="rect">
            <a:avLst/>
          </a:prstGeom>
          <a:solidFill>
            <a:srgbClr val="00CC99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Commodity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8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57893"/>
            <a:ext cx="8093075" cy="523220"/>
          </a:xfrm>
        </p:spPr>
        <p:txBody>
          <a:bodyPr/>
          <a:lstStyle/>
          <a:p>
            <a:r>
              <a:rPr lang="en-GB" dirty="0" smtClean="0"/>
              <a:t>TO and SO Other Charges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1E179-F326-4450-B2F4-B007EBF1126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611166"/>
              </p:ext>
            </p:extLst>
          </p:nvPr>
        </p:nvGraphicFramePr>
        <p:xfrm>
          <a:off x="368708" y="1533831"/>
          <a:ext cx="8288595" cy="507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433" y="6567269"/>
            <a:ext cx="4887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/>
              <a:t>* Storage Exemption</a:t>
            </a:r>
            <a:endParaRPr lang="en-GB" sz="1400" b="0" dirty="0"/>
          </a:p>
        </p:txBody>
      </p:sp>
    </p:spTree>
    <p:extLst>
      <p:ext uri="{BB962C8B-B14F-4D97-AF65-F5344CB8AC3E}">
        <p14:creationId xmlns:p14="http://schemas.microsoft.com/office/powerpoint/2010/main" val="36418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57893"/>
            <a:ext cx="8093075" cy="523220"/>
          </a:xfrm>
        </p:spPr>
        <p:txBody>
          <a:bodyPr/>
          <a:lstStyle/>
          <a:p>
            <a:r>
              <a:rPr lang="en-GB" dirty="0" smtClean="0"/>
              <a:t>Other TO Charges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990787"/>
              </p:ext>
            </p:extLst>
          </p:nvPr>
        </p:nvGraphicFramePr>
        <p:xfrm>
          <a:off x="593725" y="1485896"/>
          <a:ext cx="8089900" cy="4630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646"/>
                <a:gridCol w="5766254"/>
              </a:tblGrid>
              <a:tr h="484402">
                <a:tc>
                  <a:txBody>
                    <a:bodyPr/>
                    <a:lstStyle/>
                    <a:p>
                      <a:r>
                        <a:rPr lang="en-GB" dirty="0" smtClean="0"/>
                        <a:t>Charge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Detail</a:t>
                      </a:r>
                      <a:endParaRPr lang="en-GB" dirty="0"/>
                    </a:p>
                  </a:txBody>
                  <a:tcPr/>
                </a:tc>
              </a:tr>
              <a:tr h="1911062">
                <a:tc>
                  <a:txBody>
                    <a:bodyPr/>
                    <a:lstStyle/>
                    <a:p>
                      <a:r>
                        <a:rPr lang="en-GB" dirty="0" smtClean="0"/>
                        <a:t>DN Pensions charge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Charge levied directly</a:t>
                      </a:r>
                      <a:r>
                        <a:rPr lang="en-GB" baseline="0" dirty="0" smtClean="0"/>
                        <a:t> to DNs that were sold for which National Grid retains certain pension responsibilities.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Value incorporated into NTS TO Allowed Revenue. Amount is collected directly from respective DNs. </a:t>
                      </a:r>
                    </a:p>
                  </a:txBody>
                  <a:tcPr anchor="ctr"/>
                </a:tc>
              </a:tr>
              <a:tr h="836090">
                <a:tc>
                  <a:txBody>
                    <a:bodyPr/>
                    <a:lstStyle/>
                    <a:p>
                      <a:r>
                        <a:rPr lang="en-GB" dirty="0" smtClean="0"/>
                        <a:t>NTS Meter</a:t>
                      </a:r>
                      <a:r>
                        <a:rPr lang="en-GB" baseline="0" dirty="0" smtClean="0"/>
                        <a:t> Maintenance</a:t>
                      </a:r>
                      <a:r>
                        <a:rPr lang="en-GB" dirty="0" smtClean="0"/>
                        <a:t> charges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Unit charges</a:t>
                      </a:r>
                      <a:r>
                        <a:rPr lang="en-GB" baseline="0" dirty="0" smtClean="0"/>
                        <a:t> for the NTS meter maintenance under National Grid NTS’s ownership. </a:t>
                      </a:r>
                      <a:endParaRPr lang="en-GB" dirty="0"/>
                    </a:p>
                  </a:txBody>
                  <a:tcPr anchor="ctr"/>
                </a:tc>
              </a:tr>
              <a:tr h="484402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36090">
                <a:tc gridSpan="2">
                  <a:txBody>
                    <a:bodyPr/>
                    <a:lstStyle/>
                    <a:p>
                      <a:r>
                        <a:rPr lang="en-GB" i="0" dirty="0" smtClean="0"/>
                        <a:t>The overall TO Allowed Revenue less these</a:t>
                      </a:r>
                      <a:r>
                        <a:rPr lang="en-GB" i="0" baseline="0" dirty="0" smtClean="0"/>
                        <a:t> two items provides the target revenue to be collected through the remaining TO charges. </a:t>
                      </a:r>
                      <a:endParaRPr lang="en-GB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SO Charges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660919"/>
              </p:ext>
            </p:extLst>
          </p:nvPr>
        </p:nvGraphicFramePr>
        <p:xfrm>
          <a:off x="593725" y="1485900"/>
          <a:ext cx="8089900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6161"/>
                <a:gridCol w="524373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Charge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Detail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NTS Optional</a:t>
                      </a:r>
                      <a:r>
                        <a:rPr lang="en-GB" b="0" baseline="0" dirty="0" smtClean="0"/>
                        <a:t> Commodity charge (“</a:t>
                      </a:r>
                      <a:r>
                        <a:rPr lang="en-GB" b="0" baseline="0" dirty="0" err="1" smtClean="0"/>
                        <a:t>Shorthaul</a:t>
                      </a:r>
                      <a:r>
                        <a:rPr lang="en-GB" b="0" baseline="0" dirty="0" smtClean="0"/>
                        <a:t>”)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Users can elect to pay the NTS Optional Commodity Rate as an alternative to both the NTS Entry and Exit (SO &amp; TO) Commodity Charges. 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St. Fergus Compression charge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Applicable where gas is delivered at lower than normally expected pressures. Charge is cost of additional fuel per unit throughput (applies at Total entry point only).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GB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Legacy Capacity</a:t>
                      </a:r>
                      <a:r>
                        <a:rPr lang="en-GB" b="0" baseline="0" dirty="0" smtClean="0"/>
                        <a:t> Revenue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Revenue associated to incremental capacity triggered before April 2013 treated as SO for a period then transfers to </a:t>
                      </a:r>
                      <a:r>
                        <a:rPr lang="en-US" dirty="0" err="1" smtClean="0"/>
                        <a:t>TO</a:t>
                      </a:r>
                      <a:r>
                        <a:rPr lang="en-US" dirty="0" smtClean="0"/>
                        <a:t>. Timescales given in the </a:t>
                      </a:r>
                      <a:r>
                        <a:rPr lang="en-US" dirty="0" err="1" smtClean="0"/>
                        <a:t>Licence</a:t>
                      </a:r>
                      <a:r>
                        <a:rPr lang="en-US" dirty="0" smtClean="0"/>
                        <a:t> for when</a:t>
                      </a:r>
                      <a:r>
                        <a:rPr lang="en-US" baseline="0" dirty="0" smtClean="0"/>
                        <a:t> this transfer occurs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 for the day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067569"/>
              </p:ext>
            </p:extLst>
          </p:nvPr>
        </p:nvGraphicFramePr>
        <p:xfrm>
          <a:off x="501445" y="1485900"/>
          <a:ext cx="818218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63"/>
                <a:gridCol w="6754017"/>
              </a:tblGrid>
              <a:tr h="495300">
                <a:tc>
                  <a:txBody>
                    <a:bodyPr/>
                    <a:lstStyle/>
                    <a:p>
                      <a:r>
                        <a:rPr lang="en-GB" dirty="0" smtClean="0"/>
                        <a:t>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Detail</a:t>
                      </a:r>
                      <a:endParaRPr lang="en-GB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10:00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Introduction and Housekeeping</a:t>
                      </a:r>
                      <a:endParaRPr lang="en-GB" b="1" dirty="0"/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10:15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Gas Transmission Charging Regime and GB Gas Transmission Charging Review (including break)</a:t>
                      </a:r>
                      <a:endParaRPr lang="en-GB" b="1" dirty="0"/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12:15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Lunch</a:t>
                      </a:r>
                      <a:endParaRPr lang="en-GB" b="1" dirty="0"/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13:00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EU Codes (Gas)</a:t>
                      </a:r>
                      <a:endParaRPr lang="en-GB" b="1" dirty="0"/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14:00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Break</a:t>
                      </a:r>
                      <a:endParaRPr lang="en-GB" b="1" dirty="0"/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14:15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baseline="0" dirty="0" smtClean="0"/>
                        <a:t>Engagement activity</a:t>
                      </a:r>
                      <a:endParaRPr lang="en-GB" b="1" dirty="0"/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15:15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Q&amp;A</a:t>
                      </a:r>
                      <a:endParaRPr lang="en-GB" b="1" dirty="0"/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15:30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Close</a:t>
                      </a:r>
                      <a:endParaRPr lang="en-GB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327006"/>
            <a:ext cx="6220030" cy="954107"/>
          </a:xfrm>
        </p:spPr>
        <p:txBody>
          <a:bodyPr/>
          <a:lstStyle/>
          <a:p>
            <a:r>
              <a:rPr lang="en-GB" dirty="0"/>
              <a:t>Capacity Allocation Mechanism (CAM)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November 2015 the Capacity Allocation Mechanism (CAM) was implemented</a:t>
            </a:r>
          </a:p>
          <a:p>
            <a:pPr lvl="1"/>
            <a:r>
              <a:rPr lang="en-GB" dirty="0" smtClean="0"/>
              <a:t>Charges calculated in same way as in current regime</a:t>
            </a:r>
          </a:p>
          <a:p>
            <a:pPr lvl="1"/>
            <a:r>
              <a:rPr lang="en-GB" dirty="0" smtClean="0"/>
              <a:t>Different bidding/auctions for Entry and Exit Capacity for Interconnection Points (IPs) and Non Interconnection Points (Non IPs)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Licence / UNC Timescales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1E179-F326-4450-B2F4-B007EBF1126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41449"/>
            <a:ext cx="8963025" cy="528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0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327006"/>
            <a:ext cx="6053818" cy="954107"/>
          </a:xfrm>
        </p:spPr>
        <p:txBody>
          <a:bodyPr/>
          <a:lstStyle/>
          <a:p>
            <a:r>
              <a:rPr lang="en-GB" dirty="0" smtClean="0"/>
              <a:t>TO Revenue collected through different charges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2" y="1460458"/>
            <a:ext cx="4563917" cy="274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64" y="3565090"/>
            <a:ext cx="4738255" cy="284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631" y="5104813"/>
            <a:ext cx="3335715" cy="132343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Produced from charge setting information used to produce October charges in the respective years (except for 16/17 for which April is used). </a:t>
            </a:r>
            <a:endParaRPr lang="en-GB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NTS Entry/Exit Charge Application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5"/>
          <a:stretch/>
        </p:blipFill>
        <p:spPr bwMode="auto">
          <a:xfrm>
            <a:off x="209243" y="1553189"/>
            <a:ext cx="8713531" cy="502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0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103461"/>
            <a:ext cx="8043863" cy="461665"/>
          </a:xfrm>
        </p:spPr>
        <p:txBody>
          <a:bodyPr/>
          <a:lstStyle/>
          <a:p>
            <a:r>
              <a:rPr lang="en-GB" sz="2400" dirty="0" smtClean="0"/>
              <a:t>Break</a:t>
            </a:r>
            <a:endParaRPr lang="en-GB" sz="2400" dirty="0" smtClean="0">
              <a:cs typeface="Times New Roman" pitchFamily="18" charset="0"/>
            </a:endParaRPr>
          </a:p>
        </p:txBody>
      </p:sp>
      <p:pic>
        <p:nvPicPr>
          <p:cNvPr id="26628" name="Picture 17" descr="NG_LIBRARY_US_D5-406_T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9" descr="NG_LIBRARY_US_D4-226_T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0" descr="SI0443 XA1H8825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13043" b="2174"/>
          <a:stretch>
            <a:fillRect/>
          </a:stretch>
        </p:blipFill>
        <p:spPr bwMode="auto">
          <a:xfrm>
            <a:off x="54864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3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103461"/>
            <a:ext cx="8043863" cy="461665"/>
          </a:xfrm>
        </p:spPr>
        <p:txBody>
          <a:bodyPr/>
          <a:lstStyle/>
          <a:p>
            <a:r>
              <a:rPr lang="en-GB" sz="2400" dirty="0"/>
              <a:t>GB </a:t>
            </a:r>
            <a:r>
              <a:rPr lang="en-GB" sz="2400" dirty="0" smtClean="0"/>
              <a:t>Gas Charging </a:t>
            </a:r>
            <a:r>
              <a:rPr lang="en-GB" sz="2400" dirty="0"/>
              <a:t>Review</a:t>
            </a:r>
            <a:endParaRPr lang="en-GB" sz="2400" dirty="0" smtClean="0">
              <a:cs typeface="Times New Roman" pitchFamily="18" charset="0"/>
            </a:endParaRPr>
          </a:p>
        </p:txBody>
      </p:sp>
      <p:pic>
        <p:nvPicPr>
          <p:cNvPr id="26628" name="Picture 17" descr="NG_LIBRARY_US_D5-406_T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9" descr="NG_LIBRARY_US_D4-226_T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0" descr="SI0443 XA1H8825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13043" b="2174"/>
          <a:stretch>
            <a:fillRect/>
          </a:stretch>
        </p:blipFill>
        <p:spPr bwMode="auto">
          <a:xfrm>
            <a:off x="54864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9"/>
            <a:ext cx="8043863" cy="4844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Colin Williams</a:t>
            </a:r>
          </a:p>
        </p:txBody>
      </p:sp>
    </p:spTree>
    <p:extLst>
      <p:ext uri="{BB962C8B-B14F-4D97-AF65-F5344CB8AC3E}">
        <p14:creationId xmlns:p14="http://schemas.microsoft.com/office/powerpoint/2010/main" val="14513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921184"/>
              </p:ext>
            </p:extLst>
          </p:nvPr>
        </p:nvGraphicFramePr>
        <p:xfrm>
          <a:off x="673509" y="1559231"/>
          <a:ext cx="8087032" cy="402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516"/>
                <a:gridCol w="4043516"/>
              </a:tblGrid>
              <a:tr h="734721">
                <a:tc>
                  <a:txBody>
                    <a:bodyPr/>
                    <a:lstStyle/>
                    <a:p>
                      <a:r>
                        <a:rPr lang="en-GB" dirty="0" smtClean="0"/>
                        <a:t>Area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Summary</a:t>
                      </a:r>
                      <a:endParaRPr lang="en-GB" dirty="0"/>
                    </a:p>
                  </a:txBody>
                  <a:tcPr/>
                </a:tc>
              </a:tr>
              <a:tr h="851326">
                <a:tc>
                  <a:txBody>
                    <a:bodyPr/>
                    <a:lstStyle/>
                    <a:p>
                      <a:r>
                        <a:rPr lang="en-GB" dirty="0" smtClean="0"/>
                        <a:t>Obligations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Licence obligations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Relevant </a:t>
                      </a:r>
                      <a:r>
                        <a:rPr lang="en-GB" dirty="0" err="1" smtClean="0"/>
                        <a:t>Objectives</a:t>
                      </a:r>
                      <a:r>
                        <a:rPr lang="en-GB" baseline="0" dirty="0" err="1" smtClean="0"/>
                        <a:t>s</a:t>
                      </a:r>
                      <a:endParaRPr lang="en-GB" dirty="0"/>
                    </a:p>
                  </a:txBody>
                  <a:tcPr anchor="ctr"/>
                </a:tc>
              </a:tr>
              <a:tr h="851326">
                <a:tc>
                  <a:txBody>
                    <a:bodyPr/>
                    <a:lstStyle/>
                    <a:p>
                      <a:r>
                        <a:rPr lang="en-GB" dirty="0" smtClean="0"/>
                        <a:t>Overview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GTCR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Post GTCR</a:t>
                      </a:r>
                      <a:endParaRPr lang="en-GB" dirty="0"/>
                    </a:p>
                  </a:txBody>
                  <a:tcPr anchor="ctr"/>
                </a:tc>
              </a:tr>
              <a:tr h="734721">
                <a:tc>
                  <a:txBody>
                    <a:bodyPr/>
                    <a:lstStyle/>
                    <a:p>
                      <a:r>
                        <a:rPr lang="en-GB" dirty="0" smtClean="0"/>
                        <a:t>Developing change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Plan for analysis / involvement</a:t>
                      </a:r>
                      <a:endParaRPr lang="en-GB" dirty="0"/>
                    </a:p>
                  </a:txBody>
                  <a:tcPr anchor="ctr"/>
                </a:tc>
              </a:tr>
              <a:tr h="851326">
                <a:tc>
                  <a:txBody>
                    <a:bodyPr/>
                    <a:lstStyle/>
                    <a:p>
                      <a:r>
                        <a:rPr lang="en-GB" dirty="0" smtClean="0"/>
                        <a:t>Discussion </a:t>
                      </a:r>
                      <a:r>
                        <a:rPr lang="en-GB" baseline="0" dirty="0" smtClean="0"/>
                        <a:t>areas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 smtClean="0"/>
                        <a:t>Potential areas for discussion</a:t>
                      </a:r>
                      <a:endParaRPr lang="en-GB" baseline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2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Charging Obligations / Relevant Objectives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668445"/>
              </p:ext>
            </p:extLst>
          </p:nvPr>
        </p:nvGraphicFramePr>
        <p:xfrm>
          <a:off x="593725" y="1485900"/>
          <a:ext cx="80899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446"/>
                <a:gridCol w="546145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Licence Obligations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Detail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err="1" smtClean="0"/>
                        <a:t>Licence</a:t>
                      </a:r>
                      <a:r>
                        <a:rPr lang="en-US" dirty="0" smtClean="0"/>
                        <a:t> Standard</a:t>
                      </a:r>
                      <a:r>
                        <a:rPr lang="en-US" baseline="0" dirty="0" smtClean="0"/>
                        <a:t> Special </a:t>
                      </a:r>
                      <a:r>
                        <a:rPr lang="en-US" dirty="0" smtClean="0"/>
                        <a:t>Conditions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A4 - Charging General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A5 - Charging Methodology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Keep charging methodology under review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Use reasonable </a:t>
                      </a:r>
                      <a:r>
                        <a:rPr lang="en-GB" noProof="0" dirty="0" smtClean="0"/>
                        <a:t>endeavours</a:t>
                      </a:r>
                      <a:r>
                        <a:rPr lang="en-US" dirty="0" smtClean="0"/>
                        <a:t> regarding methodology and charge changes: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Not to make changes more frequently than twice a year (on 1 April and 1 October)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 relation to exit capacity once a year on 1 October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1E179-F326-4450-B2F4-B007EBF1126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951629"/>
              </p:ext>
            </p:extLst>
          </p:nvPr>
        </p:nvGraphicFramePr>
        <p:xfrm>
          <a:off x="615499" y="3931512"/>
          <a:ext cx="8089900" cy="2527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950"/>
                <a:gridCol w="404495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Relevant</a:t>
                      </a:r>
                      <a:r>
                        <a:rPr lang="en-GB" baseline="0" dirty="0" smtClean="0"/>
                        <a:t> Objectives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5650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Cost reflectivity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Promote efficiency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Avoid undue preference in the supply of transportation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Best promotes competition between gas suppliers and gas shippers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Take account of developments in the transportation business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Compliance with Regulation and decisions from the EC and ACER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/>
                        <a:t>Follow any alternative arrangement determined by the Secretary of State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1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57893"/>
            <a:ext cx="8093075" cy="523220"/>
          </a:xfrm>
        </p:spPr>
        <p:txBody>
          <a:bodyPr/>
          <a:lstStyle/>
          <a:p>
            <a:r>
              <a:rPr lang="en-GB" dirty="0" smtClean="0"/>
              <a:t>GTCR and GB Charging Review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829887"/>
              </p:ext>
            </p:extLst>
          </p:nvPr>
        </p:nvGraphicFramePr>
        <p:xfrm>
          <a:off x="344342" y="1485899"/>
          <a:ext cx="4227658" cy="4748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658"/>
              </a:tblGrid>
              <a:tr h="650358">
                <a:tc>
                  <a:txBody>
                    <a:bodyPr/>
                    <a:lstStyle/>
                    <a:p>
                      <a:r>
                        <a:rPr lang="en-GB" dirty="0" smtClean="0"/>
                        <a:t>Gas Transmission Charging Review</a:t>
                      </a:r>
                      <a:r>
                        <a:rPr lang="en-GB" baseline="0" dirty="0" smtClean="0"/>
                        <a:t> (GTCR)</a:t>
                      </a:r>
                      <a:endParaRPr lang="en-GB" dirty="0"/>
                    </a:p>
                  </a:txBody>
                  <a:tcPr/>
                </a:tc>
              </a:tr>
              <a:tr h="3767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err="1" smtClean="0"/>
                        <a:t>Ofgem</a:t>
                      </a:r>
                      <a:r>
                        <a:rPr lang="en-GB" dirty="0" smtClean="0"/>
                        <a:t> started</a:t>
                      </a:r>
                      <a:r>
                        <a:rPr lang="en-GB" baseline="0" dirty="0" smtClean="0"/>
                        <a:t> in June 2013</a:t>
                      </a:r>
                      <a:endParaRPr lang="en-GB" dirty="0"/>
                    </a:p>
                  </a:txBody>
                  <a:tcPr/>
                </a:tc>
              </a:tr>
              <a:tr h="65035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Prompted by changes to the GB gas market and emerging EU legislation</a:t>
                      </a:r>
                      <a:endParaRPr lang="en-GB" dirty="0"/>
                    </a:p>
                  </a:txBody>
                  <a:tcPr/>
                </a:tc>
              </a:tr>
              <a:tr h="120780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To consider what changes to the charging regime, if any, might further the interests of current and future customers</a:t>
                      </a:r>
                    </a:p>
                  </a:txBody>
                  <a:tcPr/>
                </a:tc>
              </a:tr>
              <a:tr h="3767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Scope focused on TO Entry charging</a:t>
                      </a:r>
                    </a:p>
                  </a:txBody>
                  <a:tcPr/>
                </a:tc>
              </a:tr>
              <a:tr h="148653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 smtClean="0"/>
                        <a:t>Concluded in November 2015 with policy to: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Review Entry capacity discounts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Consider adjusted entry prices (but not yet)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157722"/>
              </p:ext>
            </p:extLst>
          </p:nvPr>
        </p:nvGraphicFramePr>
        <p:xfrm>
          <a:off x="4843112" y="1483921"/>
          <a:ext cx="408713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132"/>
              </a:tblGrid>
              <a:tr h="633113">
                <a:tc>
                  <a:txBody>
                    <a:bodyPr/>
                    <a:lstStyle/>
                    <a:p>
                      <a:r>
                        <a:rPr lang="en-GB" dirty="0" smtClean="0"/>
                        <a:t>GB Gas Charging Review </a:t>
                      </a:r>
                    </a:p>
                    <a:p>
                      <a:r>
                        <a:rPr lang="en-GB" dirty="0" smtClean="0"/>
                        <a:t>(post GTCR)</a:t>
                      </a:r>
                      <a:endParaRPr lang="en-GB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1757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 November 2015, through NTS CMF, a number of issues were raised that GTCR, on its own, would not address</a:t>
                      </a:r>
                    </a:p>
                  </a:txBody>
                  <a:tcPr/>
                </a:tc>
              </a:tr>
              <a:tr h="63311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Discussions proposed a broader review than</a:t>
                      </a:r>
                      <a:r>
                        <a:rPr lang="en-GB" baseline="0" dirty="0" smtClean="0"/>
                        <a:t> scope of GTCR</a:t>
                      </a:r>
                      <a:endParaRPr lang="en-GB" dirty="0" smtClean="0"/>
                    </a:p>
                  </a:txBody>
                  <a:tcPr/>
                </a:tc>
              </a:tr>
              <a:tr h="2261117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Give opportunities</a:t>
                      </a:r>
                      <a:r>
                        <a:rPr lang="en-GB" baseline="0" dirty="0" smtClean="0"/>
                        <a:t> to: </a:t>
                      </a:r>
                      <a:endParaRPr lang="en-GB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Review the overall GB charging framework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Develop</a:t>
                      </a:r>
                      <a:r>
                        <a:rPr lang="en-GB" baseline="0" dirty="0" smtClean="0"/>
                        <a:t> i</a:t>
                      </a:r>
                      <a:r>
                        <a:rPr lang="en-GB" dirty="0" smtClean="0"/>
                        <a:t>mprovements through collaborative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working with stakeholders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Bring EU complianc</a:t>
                      </a:r>
                      <a:r>
                        <a:rPr lang="en-GB" baseline="0" dirty="0" smtClean="0"/>
                        <a:t>e as an input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9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27006"/>
            <a:ext cx="8093075" cy="954107"/>
          </a:xfrm>
        </p:spPr>
        <p:txBody>
          <a:bodyPr/>
          <a:lstStyle/>
          <a:p>
            <a:r>
              <a:rPr lang="en-US" altLang="en-US" dirty="0" smtClean="0"/>
              <a:t>Transmission Charging Review – </a:t>
            </a:r>
            <a:br>
              <a:rPr lang="en-US" altLang="en-US" dirty="0" smtClean="0"/>
            </a:br>
            <a:r>
              <a:rPr lang="en-US" altLang="en-US" dirty="0" smtClean="0"/>
              <a:t>Developing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Opportunity to improve GB Framework as a key driver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smtClean="0"/>
              <a:t>Consider EU compliance in any development and how options fit with GTCR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 smtClean="0"/>
              <a:t>Chance to drive improvements with industry not just deliver EU Compliance</a:t>
            </a: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3733800" y="5898105"/>
            <a:ext cx="1401096" cy="840658"/>
          </a:xfrm>
          <a:prstGeom prst="roundRect">
            <a:avLst/>
          </a:prstGeom>
          <a:solidFill>
            <a:schemeClr val="accent1"/>
          </a:solidFill>
          <a:ln w="1651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Compliance with EU Tariff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Code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308555" y="4442931"/>
            <a:ext cx="2251587" cy="840658"/>
          </a:xfrm>
          <a:prstGeom prst="roundRect">
            <a:avLst/>
          </a:prstGeom>
          <a:solidFill>
            <a:schemeClr val="accent1"/>
          </a:solidFill>
          <a:ln w="1651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Options and Discussions around potential </a:t>
            </a:r>
            <a:r>
              <a:rPr lang="en-GB" dirty="0" smtClean="0">
                <a:solidFill>
                  <a:schemeClr val="bg1"/>
                </a:solidFill>
              </a:rPr>
              <a:t>changes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86699" y="4442926"/>
            <a:ext cx="1755058" cy="840658"/>
          </a:xfrm>
          <a:prstGeom prst="roundRect">
            <a:avLst/>
          </a:prstGeom>
          <a:solidFill>
            <a:schemeClr val="accent1"/>
          </a:solidFill>
          <a:ln w="1651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bg1"/>
                </a:solidFill>
              </a:rPr>
              <a:t>Share issues / concerns with GB Framework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2" name="Elbow Connector 11"/>
          <p:cNvCxnSpPr>
            <a:stCxn id="7" idx="2"/>
            <a:endCxn id="5" idx="0"/>
          </p:cNvCxnSpPr>
          <p:nvPr/>
        </p:nvCxnSpPr>
        <p:spPr bwMode="auto">
          <a:xfrm rot="5400000">
            <a:off x="4127091" y="5590847"/>
            <a:ext cx="614516" cy="1"/>
          </a:xfrm>
          <a:prstGeom prst="bentConnector3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8" idx="3"/>
            <a:endCxn id="7" idx="1"/>
          </p:cNvCxnSpPr>
          <p:nvPr/>
        </p:nvCxnSpPr>
        <p:spPr bwMode="auto">
          <a:xfrm>
            <a:off x="2241757" y="4863255"/>
            <a:ext cx="1066798" cy="5"/>
          </a:xfrm>
          <a:prstGeom prst="straightConnector1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Rounded Rectangle 14"/>
          <p:cNvSpPr/>
          <p:nvPr/>
        </p:nvSpPr>
        <p:spPr bwMode="auto">
          <a:xfrm>
            <a:off x="6351638" y="4334770"/>
            <a:ext cx="2438402" cy="1056980"/>
          </a:xfrm>
          <a:prstGeom prst="roundRect">
            <a:avLst/>
          </a:prstGeom>
          <a:solidFill>
            <a:schemeClr val="accent1"/>
          </a:solidFill>
          <a:ln w="1651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Ambition to deliver solution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that improves GB Framework and is EU compliant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17" name="Straight Arrow Connector 16"/>
          <p:cNvCxnSpPr>
            <a:stCxn id="7" idx="3"/>
            <a:endCxn id="15" idx="1"/>
          </p:cNvCxnSpPr>
          <p:nvPr/>
        </p:nvCxnSpPr>
        <p:spPr bwMode="auto">
          <a:xfrm>
            <a:off x="5560142" y="4863260"/>
            <a:ext cx="791496" cy="0"/>
          </a:xfrm>
          <a:prstGeom prst="straightConnector1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Rounded Rectangle 17"/>
          <p:cNvSpPr/>
          <p:nvPr/>
        </p:nvSpPr>
        <p:spPr bwMode="auto">
          <a:xfrm>
            <a:off x="3308555" y="3572733"/>
            <a:ext cx="2251587" cy="420329"/>
          </a:xfrm>
          <a:prstGeom prst="roundRect">
            <a:avLst/>
          </a:prstGeom>
          <a:solidFill>
            <a:schemeClr val="accent1"/>
          </a:solidFill>
          <a:ln w="1651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Ofgem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GTCR policy</a:t>
            </a:r>
          </a:p>
        </p:txBody>
      </p:sp>
      <p:cxnSp>
        <p:nvCxnSpPr>
          <p:cNvPr id="20" name="Straight Arrow Connector 19"/>
          <p:cNvCxnSpPr>
            <a:stCxn id="18" idx="2"/>
            <a:endCxn id="7" idx="0"/>
          </p:cNvCxnSpPr>
          <p:nvPr/>
        </p:nvCxnSpPr>
        <p:spPr bwMode="auto">
          <a:xfrm>
            <a:off x="4434349" y="3993062"/>
            <a:ext cx="0" cy="449869"/>
          </a:xfrm>
          <a:prstGeom prst="straightConnector1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511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943314"/>
              </p:ext>
            </p:extLst>
          </p:nvPr>
        </p:nvGraphicFramePr>
        <p:xfrm>
          <a:off x="646385" y="1485900"/>
          <a:ext cx="8056181" cy="4391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6181"/>
              </a:tblGrid>
              <a:tr h="697928">
                <a:tc>
                  <a:txBody>
                    <a:bodyPr/>
                    <a:lstStyle/>
                    <a:p>
                      <a:r>
                        <a:rPr lang="en-GB" b="1" dirty="0" smtClean="0"/>
                        <a:t>Housekeeping</a:t>
                      </a:r>
                      <a:endParaRPr lang="en-GB" b="1" dirty="0"/>
                    </a:p>
                  </a:txBody>
                  <a:tcPr/>
                </a:tc>
              </a:tr>
              <a:tr h="6979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1" dirty="0" smtClean="0"/>
                        <a:t>Safety</a:t>
                      </a:r>
                    </a:p>
                  </a:txBody>
                  <a:tcPr anchor="ctr"/>
                </a:tc>
              </a:tr>
              <a:tr h="6979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1" dirty="0" smtClean="0"/>
                        <a:t>Breaks</a:t>
                      </a:r>
                    </a:p>
                  </a:txBody>
                  <a:tcPr anchor="ctr"/>
                </a:tc>
              </a:tr>
              <a:tr h="6979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1" dirty="0" smtClean="0"/>
                        <a:t>Toilets</a:t>
                      </a:r>
                    </a:p>
                  </a:txBody>
                  <a:tcPr anchor="ctr"/>
                </a:tc>
              </a:tr>
              <a:tr h="6979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1" dirty="0" smtClean="0"/>
                        <a:t>Car Parking</a:t>
                      </a:r>
                    </a:p>
                  </a:txBody>
                  <a:tcPr anchor="ctr"/>
                </a:tc>
              </a:tr>
              <a:tr h="90193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1" dirty="0" smtClean="0"/>
                        <a:t>Shuttle Bus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0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Terms of Reference, Scope and Program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929890"/>
              </p:ext>
            </p:extLst>
          </p:nvPr>
        </p:nvGraphicFramePr>
        <p:xfrm>
          <a:off x="475739" y="1446160"/>
          <a:ext cx="8089900" cy="5168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752"/>
                <a:gridCol w="6191148"/>
              </a:tblGrid>
              <a:tr h="426802">
                <a:tc>
                  <a:txBody>
                    <a:bodyPr/>
                    <a:lstStyle/>
                    <a:p>
                      <a:r>
                        <a:rPr lang="en-GB" dirty="0" smtClean="0"/>
                        <a:t>Item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Detail</a:t>
                      </a:r>
                      <a:endParaRPr lang="en-GB" dirty="0"/>
                    </a:p>
                  </a:txBody>
                  <a:tcPr/>
                </a:tc>
              </a:tr>
              <a:tr h="1999537">
                <a:tc>
                  <a:txBody>
                    <a:bodyPr/>
                    <a:lstStyle/>
                    <a:p>
                      <a:r>
                        <a:rPr lang="en-GB" dirty="0" smtClean="0"/>
                        <a:t>Terms of Reference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Discussed</a:t>
                      </a:r>
                      <a:r>
                        <a:rPr lang="en-GB" baseline="0" dirty="0" smtClean="0"/>
                        <a:t> at NTS CMF in February 2016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Provided background, high level objectives and proposed meeting structure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Objectives include listing issues with GB charging framework, developing improvements, reviewing relevant objectives and assessing EU compliance </a:t>
                      </a:r>
                      <a:endParaRPr lang="en-GB" dirty="0"/>
                    </a:p>
                  </a:txBody>
                  <a:tcPr anchor="ctr"/>
                </a:tc>
              </a:tr>
              <a:tr h="426802">
                <a:tc>
                  <a:txBody>
                    <a:bodyPr/>
                    <a:lstStyle/>
                    <a:p>
                      <a:r>
                        <a:rPr lang="en-GB" dirty="0" smtClean="0"/>
                        <a:t>Scope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Should be subject to change and continually reviewed. </a:t>
                      </a:r>
                    </a:p>
                  </a:txBody>
                  <a:tcPr anchor="ctr"/>
                </a:tc>
              </a:tr>
              <a:tr h="2315254">
                <a:tc>
                  <a:txBody>
                    <a:bodyPr/>
                    <a:lstStyle/>
                    <a:p>
                      <a:r>
                        <a:rPr lang="en-GB" dirty="0" smtClean="0"/>
                        <a:t>Program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Monthly NTS CMF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meetings scheduled from April 2016 to February 2017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Hosted by Joint Office of Gas Transporters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Website: </a:t>
                      </a:r>
                      <a:r>
                        <a:rPr lang="en-US" dirty="0" smtClean="0">
                          <a:hlinkClick r:id="rId3"/>
                        </a:rPr>
                        <a:t>http://www.gasgovernance.co.uk/ntscmf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Ad hoc workshops may be held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These provide an opportunity to participate or to follow the developments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57" y="253264"/>
            <a:ext cx="8093075" cy="954107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GB Gas Charging Review – 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Potential areas for discussion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794023"/>
              </p:ext>
            </p:extLst>
          </p:nvPr>
        </p:nvGraphicFramePr>
        <p:xfrm>
          <a:off x="486697" y="1559233"/>
          <a:ext cx="8244348" cy="4853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955"/>
                <a:gridCol w="5545393"/>
              </a:tblGrid>
              <a:tr h="384275">
                <a:tc>
                  <a:txBody>
                    <a:bodyPr/>
                    <a:lstStyle/>
                    <a:p>
                      <a:r>
                        <a:rPr lang="en-GB" dirty="0" smtClean="0"/>
                        <a:t>Discussion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Area*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Comments on discussion / development</a:t>
                      </a:r>
                      <a:endParaRPr lang="en-GB" dirty="0"/>
                    </a:p>
                  </a:txBody>
                  <a:tcPr/>
                </a:tc>
              </a:tr>
              <a:tr h="663269">
                <a:tc>
                  <a:txBody>
                    <a:bodyPr/>
                    <a:lstStyle/>
                    <a:p>
                      <a:r>
                        <a:rPr lang="en-GB" dirty="0" smtClean="0"/>
                        <a:t>Volatility</a:t>
                      </a:r>
                      <a:r>
                        <a:rPr lang="en-GB" baseline="0" dirty="0" smtClean="0"/>
                        <a:t> / Predictability / Stability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Prices</a:t>
                      </a:r>
                      <a:r>
                        <a:rPr lang="en-GB" baseline="0" dirty="0" smtClean="0"/>
                        <a:t> can and do change sometimes with large variances</a:t>
                      </a:r>
                      <a:endParaRPr lang="en-GB" dirty="0"/>
                    </a:p>
                  </a:txBody>
                  <a:tcPr anchor="ctr"/>
                </a:tc>
              </a:tr>
              <a:tr h="663269">
                <a:tc>
                  <a:txBody>
                    <a:bodyPr/>
                    <a:lstStyle/>
                    <a:p>
                      <a:r>
                        <a:rPr lang="en-GB" dirty="0" smtClean="0"/>
                        <a:t>Underlying capacity charging</a:t>
                      </a:r>
                      <a:r>
                        <a:rPr lang="en-GB" baseline="0" dirty="0" smtClean="0"/>
                        <a:t> methodology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Should review if</a:t>
                      </a:r>
                      <a:r>
                        <a:rPr lang="en-GB" baseline="0" dirty="0" smtClean="0"/>
                        <a:t> alternate </a:t>
                      </a:r>
                      <a:r>
                        <a:rPr lang="en-GB" dirty="0" smtClean="0"/>
                        <a:t>methodology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may</a:t>
                      </a:r>
                      <a:r>
                        <a:rPr lang="en-GB" baseline="0" dirty="0" smtClean="0"/>
                        <a:t> be more appropriate than current approach</a:t>
                      </a:r>
                      <a:endParaRPr lang="en-GB" dirty="0"/>
                    </a:p>
                  </a:txBody>
                  <a:tcPr anchor="ctr"/>
                </a:tc>
              </a:tr>
              <a:tr h="663269">
                <a:tc>
                  <a:txBody>
                    <a:bodyPr/>
                    <a:lstStyle/>
                    <a:p>
                      <a:r>
                        <a:rPr lang="en-GB" dirty="0" smtClean="0"/>
                        <a:t>Understanding all the elements of framework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Currently</a:t>
                      </a:r>
                      <a:r>
                        <a:rPr lang="en-GB" baseline="0" dirty="0" smtClean="0"/>
                        <a:t> c</a:t>
                      </a:r>
                      <a:r>
                        <a:rPr lang="en-GB" dirty="0" smtClean="0"/>
                        <a:t>omplex interactions</a:t>
                      </a:r>
                      <a:r>
                        <a:rPr lang="en-GB" baseline="0" dirty="0" smtClean="0"/>
                        <a:t> between charges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Sensitivity to changes from inputs on charges</a:t>
                      </a:r>
                      <a:endParaRPr lang="en-GB" dirty="0"/>
                    </a:p>
                  </a:txBody>
                  <a:tcPr anchor="ctr"/>
                </a:tc>
              </a:tr>
              <a:tr h="663269">
                <a:tc>
                  <a:txBody>
                    <a:bodyPr/>
                    <a:lstStyle/>
                    <a:p>
                      <a:r>
                        <a:rPr lang="en-GB" dirty="0" smtClean="0"/>
                        <a:t>Alternative charging arrangements / products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Benefit of alternative</a:t>
                      </a:r>
                      <a:r>
                        <a:rPr lang="en-GB" baseline="0" dirty="0" smtClean="0"/>
                        <a:t> charges and arrangements as part of the GB charging framework</a:t>
                      </a:r>
                      <a:endParaRPr lang="en-GB" dirty="0"/>
                    </a:p>
                  </a:txBody>
                  <a:tcPr anchor="ctr"/>
                </a:tc>
              </a:tr>
              <a:tr h="663269">
                <a:tc>
                  <a:txBody>
                    <a:bodyPr/>
                    <a:lstStyle/>
                    <a:p>
                      <a:r>
                        <a:rPr lang="en-GB" dirty="0" smtClean="0"/>
                        <a:t>Relevant Objectives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Review relevant objectives and consider if changes improve / benefit </a:t>
                      </a:r>
                      <a:r>
                        <a:rPr lang="en-GB" baseline="0" dirty="0" smtClean="0"/>
                        <a:t>charging regime</a:t>
                      </a:r>
                      <a:endParaRPr lang="en-GB" dirty="0"/>
                    </a:p>
                  </a:txBody>
                  <a:tcPr anchor="ctr"/>
                </a:tc>
              </a:tr>
              <a:tr h="384275">
                <a:tc>
                  <a:txBody>
                    <a:bodyPr/>
                    <a:lstStyle/>
                    <a:p>
                      <a:r>
                        <a:rPr lang="en-GB" dirty="0" smtClean="0"/>
                        <a:t>Cost reflectivity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Consider d</a:t>
                      </a:r>
                      <a:r>
                        <a:rPr lang="en-GB" dirty="0" smtClean="0"/>
                        <a:t>efinition</a:t>
                      </a:r>
                      <a:r>
                        <a:rPr lang="en-GB" baseline="0" dirty="0" smtClean="0"/>
                        <a:t> and benefits offered</a:t>
                      </a:r>
                      <a:endParaRPr lang="en-GB" dirty="0"/>
                    </a:p>
                  </a:txBody>
                  <a:tcPr anchor="ctr"/>
                </a:tc>
              </a:tr>
              <a:tr h="384275">
                <a:tc>
                  <a:txBody>
                    <a:bodyPr/>
                    <a:lstStyle/>
                    <a:p>
                      <a:r>
                        <a:rPr lang="en-GB" dirty="0" smtClean="0"/>
                        <a:t>Complexity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Current interactivity and calculations</a:t>
                      </a:r>
                      <a:r>
                        <a:rPr lang="en-GB" baseline="0" dirty="0" smtClean="0"/>
                        <a:t> are complex</a:t>
                      </a:r>
                      <a:endParaRPr lang="en-GB" dirty="0"/>
                    </a:p>
                  </a:txBody>
                  <a:tcPr anchor="ctr"/>
                </a:tc>
              </a:tr>
              <a:tr h="384275">
                <a:tc>
                  <a:txBody>
                    <a:bodyPr/>
                    <a:lstStyle/>
                    <a:p>
                      <a:r>
                        <a:rPr lang="en-GB" dirty="0" smtClean="0"/>
                        <a:t>Modelling assumptions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Review</a:t>
                      </a:r>
                      <a:r>
                        <a:rPr lang="en-GB" baseline="0" dirty="0" smtClean="0"/>
                        <a:t> and consider assumptions and inputs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6696" y="6496994"/>
            <a:ext cx="3139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1" dirty="0" smtClean="0"/>
              <a:t>*Presented in no particular order</a:t>
            </a:r>
            <a:endParaRPr lang="en-GB" b="0" i="1" dirty="0"/>
          </a:p>
        </p:txBody>
      </p:sp>
    </p:spTree>
    <p:extLst>
      <p:ext uri="{BB962C8B-B14F-4D97-AF65-F5344CB8AC3E}">
        <p14:creationId xmlns:p14="http://schemas.microsoft.com/office/powerpoint/2010/main" val="30526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57893"/>
            <a:ext cx="8093075" cy="523220"/>
          </a:xfrm>
        </p:spPr>
        <p:txBody>
          <a:bodyPr/>
          <a:lstStyle/>
          <a:p>
            <a:r>
              <a:rPr lang="en-GB" dirty="0" smtClean="0"/>
              <a:t>Just before lunch - Morning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would be grateful if you could spend 2 minutes providing some feedback on this morning’s content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103461"/>
            <a:ext cx="8043863" cy="461665"/>
          </a:xfrm>
        </p:spPr>
        <p:txBody>
          <a:bodyPr/>
          <a:lstStyle/>
          <a:p>
            <a:r>
              <a:rPr lang="en-GB" sz="2400" dirty="0" smtClean="0"/>
              <a:t>Lunch</a:t>
            </a:r>
            <a:endParaRPr lang="en-GB" sz="2400" dirty="0" smtClean="0">
              <a:cs typeface="Times New Roman" pitchFamily="18" charset="0"/>
            </a:endParaRPr>
          </a:p>
        </p:txBody>
      </p:sp>
      <p:pic>
        <p:nvPicPr>
          <p:cNvPr id="26628" name="Picture 17" descr="NG_LIBRARY_US_D5-406_T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9" descr="NG_LIBRARY_US_D4-226_T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0" descr="SI0443 XA1H8825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13043" b="2174"/>
          <a:stretch>
            <a:fillRect/>
          </a:stretch>
        </p:blipFill>
        <p:spPr bwMode="auto">
          <a:xfrm>
            <a:off x="54864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9"/>
            <a:ext cx="8043863" cy="4844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Please be back by 13:00</a:t>
            </a:r>
          </a:p>
        </p:txBody>
      </p:sp>
    </p:spTree>
    <p:extLst>
      <p:ext uri="{BB962C8B-B14F-4D97-AF65-F5344CB8AC3E}">
        <p14:creationId xmlns:p14="http://schemas.microsoft.com/office/powerpoint/2010/main" val="21304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93725" y="1337796"/>
            <a:ext cx="8043863" cy="5232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EU Tariff and Incremental Codes Briefing </a:t>
            </a:r>
            <a:endParaRPr lang="en-GB" altLang="en-US" dirty="0" smtClean="0"/>
          </a:p>
        </p:txBody>
      </p:sp>
      <p:pic>
        <p:nvPicPr>
          <p:cNvPr id="4" name="Picture 17" descr="NG_LIBRARY_US_D5-406_T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2171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SI0443 XA1H8825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13043" b="2174"/>
          <a:stretch>
            <a:fillRect/>
          </a:stretch>
        </p:blipFill>
        <p:spPr bwMode="auto">
          <a:xfrm>
            <a:off x="685800" y="2971800"/>
            <a:ext cx="2171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971800"/>
            <a:ext cx="2425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Colin Hamilton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4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1771A34B-87BA-405A-A922-2E6A4A611844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35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255588"/>
            <a:ext cx="7754937" cy="854075"/>
          </a:xfrm>
        </p:spPr>
        <p:txBody>
          <a:bodyPr anchor="ctr"/>
          <a:lstStyle/>
          <a:p>
            <a:pPr eaLnBrk="1" hangingPunct="1"/>
            <a:r>
              <a:rPr lang="en-GB" altLang="en-US" sz="2400" dirty="0" smtClean="0"/>
              <a:t>Europe – How does it work?</a:t>
            </a:r>
            <a:br>
              <a:rPr lang="en-GB" altLang="en-US" sz="2400" dirty="0" smtClean="0"/>
            </a:br>
            <a:r>
              <a:rPr lang="en-GB" altLang="en-US" sz="2400" i="1" dirty="0" smtClean="0"/>
              <a:t>Institutions of the European Union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4888" y="3429000"/>
            <a:ext cx="2170112" cy="2314575"/>
          </a:xfrm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1600" smtClean="0"/>
              <a:t>More than the Civil Service of the EU</a:t>
            </a:r>
          </a:p>
          <a:p>
            <a:pPr>
              <a:lnSpc>
                <a:spcPct val="80000"/>
              </a:lnSpc>
            </a:pPr>
            <a:r>
              <a:rPr lang="en-GB" altLang="en-US" sz="1600" smtClean="0"/>
              <a:t>Drafts legislation</a:t>
            </a:r>
          </a:p>
          <a:p>
            <a:pPr>
              <a:lnSpc>
                <a:spcPct val="80000"/>
              </a:lnSpc>
            </a:pPr>
            <a:r>
              <a:rPr lang="en-GB" altLang="en-US" sz="1600" smtClean="0"/>
              <a:t>Can withdraw legislation</a:t>
            </a:r>
          </a:p>
          <a:p>
            <a:pPr>
              <a:lnSpc>
                <a:spcPct val="80000"/>
              </a:lnSpc>
            </a:pPr>
            <a:r>
              <a:rPr lang="en-GB" altLang="en-US" sz="1600" smtClean="0"/>
              <a:t>Independent of National Governments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5829300" y="3429000"/>
            <a:ext cx="2263775" cy="2314575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1400" b="0"/>
              <a:t>Represents and elected by EU citizens</a:t>
            </a:r>
          </a:p>
          <a:p>
            <a:pPr algn="ctr"/>
            <a:r>
              <a:rPr lang="en-GB" altLang="en-US" sz="1400" b="0"/>
              <a:t>Directly elected</a:t>
            </a:r>
          </a:p>
          <a:p>
            <a:pPr algn="ctr"/>
            <a:r>
              <a:rPr lang="en-GB" altLang="en-US" sz="1400" b="0"/>
              <a:t>Examines draft legislation</a:t>
            </a:r>
          </a:p>
          <a:p>
            <a:pPr algn="ctr"/>
            <a:endParaRPr lang="en-GB" altLang="en-US" sz="1400" b="0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028700" y="3429000"/>
            <a:ext cx="2292350" cy="2314575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1400" b="0"/>
              <a:t>Represents the EU Member States</a:t>
            </a:r>
          </a:p>
          <a:p>
            <a:pPr algn="ctr"/>
            <a:r>
              <a:rPr lang="en-GB" altLang="en-US" sz="1400" b="0"/>
              <a:t>Summit meeting of Heads of State is called a European Council</a:t>
            </a:r>
          </a:p>
          <a:p>
            <a:pPr algn="ctr"/>
            <a:r>
              <a:rPr lang="en-GB" altLang="en-US" sz="1400" b="0"/>
              <a:t>The EU’s main decision making body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028700" y="2857500"/>
            <a:ext cx="2317750" cy="547688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buFont typeface="Wingdings 2" pitchFamily="18" charset="2"/>
              <a:buNone/>
            </a:pPr>
            <a:r>
              <a:rPr lang="en-GB" altLang="en-US" sz="1700"/>
              <a:t>Council</a:t>
            </a:r>
            <a:r>
              <a:rPr lang="en-GB" altLang="en-US" sz="1700" b="0"/>
              <a:t> (of Ministers)</a:t>
            </a: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3429000" y="2857500"/>
            <a:ext cx="2292350" cy="547688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04800" indent="-3048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1800"/>
              <a:t>Commission</a:t>
            </a: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5829300" y="2857500"/>
            <a:ext cx="2263775" cy="547688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1800"/>
              <a:t>Parliament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42900" y="2857500"/>
            <a:ext cx="579438" cy="3496003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marL="342900" indent="-3429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1800" b="0" dirty="0"/>
              <a:t>Court of  Justice (law)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8229600" y="2857500"/>
            <a:ext cx="579438" cy="3496003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>
            <a:lvl1pPr marL="342900" indent="-3429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1800" b="0" dirty="0"/>
              <a:t>Court of  Auditors (Budget)</a:t>
            </a:r>
          </a:p>
        </p:txBody>
      </p:sp>
      <p:pic>
        <p:nvPicPr>
          <p:cNvPr id="7180" name="Picture 12" descr="Image:Open day 200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00200"/>
            <a:ext cx="2292350" cy="1160463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euparlAP2908_468x3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2292350" cy="1160463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EP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6693" r="3964"/>
          <a:stretch>
            <a:fillRect/>
          </a:stretch>
        </p:blipFill>
        <p:spPr bwMode="auto">
          <a:xfrm>
            <a:off x="5829300" y="1600200"/>
            <a:ext cx="2260600" cy="1160463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3" name="Rectangle 16"/>
          <p:cNvSpPr>
            <a:spLocks noChangeArrowheads="1"/>
          </p:cNvSpPr>
          <p:nvPr/>
        </p:nvSpPr>
        <p:spPr bwMode="auto">
          <a:xfrm>
            <a:off x="1028700" y="5829300"/>
            <a:ext cx="7108825" cy="782638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1600" b="0"/>
              <a:t>Every action taken by the EU is founded on </a:t>
            </a:r>
            <a:r>
              <a:rPr lang="en-GB" altLang="en-US" sz="1600" u="sng"/>
              <a:t>treaties</a:t>
            </a:r>
            <a:r>
              <a:rPr lang="en-GB" altLang="en-US" sz="1600" b="0"/>
              <a:t> that have been approved voluntarily and democratically by all EU member countries.</a:t>
            </a:r>
            <a:r>
              <a:rPr lang="en-GB" altLang="en-US" b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8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815E41E1-28BD-44F2-BED1-994757C451FB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36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4338" y="1371600"/>
            <a:ext cx="8313737" cy="4100512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en-GB" altLang="en-US" sz="2400" b="1" dirty="0" smtClean="0">
                <a:solidFill>
                  <a:srgbClr val="0070C0"/>
                </a:solidFill>
              </a:rPr>
              <a:t>Directive</a:t>
            </a:r>
            <a:endParaRPr lang="en-GB" altLang="en-US" sz="2400" b="1" u="sng" dirty="0" smtClean="0">
              <a:solidFill>
                <a:srgbClr val="0070C0"/>
              </a:solidFill>
            </a:endParaRPr>
          </a:p>
          <a:p>
            <a:r>
              <a:rPr lang="en-GB" altLang="en-US" sz="2200" dirty="0" smtClean="0"/>
              <a:t>Binding on all member states</a:t>
            </a:r>
          </a:p>
          <a:p>
            <a:r>
              <a:rPr lang="en-GB" altLang="en-US" sz="2200" dirty="0" smtClean="0"/>
              <a:t>Implementation open to interpretation, transposed by Member State</a:t>
            </a:r>
          </a:p>
          <a:p>
            <a:pPr>
              <a:buFont typeface="Symbol" pitchFamily="18" charset="2"/>
              <a:buNone/>
            </a:pPr>
            <a:r>
              <a:rPr lang="en-GB" altLang="en-US" sz="2400" dirty="0" smtClean="0">
                <a:solidFill>
                  <a:srgbClr val="0070C0"/>
                </a:solidFill>
              </a:rPr>
              <a:t>Regulation</a:t>
            </a:r>
            <a:endParaRPr lang="en-GB" altLang="en-US" sz="2400" u="sng" dirty="0" smtClean="0">
              <a:solidFill>
                <a:srgbClr val="0070C0"/>
              </a:solidFill>
            </a:endParaRPr>
          </a:p>
          <a:p>
            <a:r>
              <a:rPr lang="en-GB" altLang="en-US" sz="2200" dirty="0" smtClean="0">
                <a:solidFill>
                  <a:srgbClr val="0070C0"/>
                </a:solidFill>
              </a:rPr>
              <a:t>Directly applicable and binding in all member states</a:t>
            </a:r>
          </a:p>
          <a:p>
            <a:r>
              <a:rPr lang="en-GB" altLang="en-US" sz="2200" dirty="0" smtClean="0">
                <a:solidFill>
                  <a:srgbClr val="0070C0"/>
                </a:solidFill>
              </a:rPr>
              <a:t>Breach          infraction proceedings           ECJ</a:t>
            </a:r>
          </a:p>
          <a:p>
            <a:r>
              <a:rPr lang="en-GB" altLang="en-US" sz="2200" dirty="0" smtClean="0">
                <a:solidFill>
                  <a:srgbClr val="0070C0"/>
                </a:solidFill>
              </a:rPr>
              <a:t>Implementation mechanisms at state level</a:t>
            </a:r>
          </a:p>
          <a:p>
            <a:pPr>
              <a:buFont typeface="Symbol" pitchFamily="18" charset="2"/>
              <a:buNone/>
            </a:pPr>
            <a:r>
              <a:rPr lang="en-GB" altLang="en-US" sz="2400" b="1" dirty="0" smtClean="0">
                <a:solidFill>
                  <a:srgbClr val="0070C0"/>
                </a:solidFill>
              </a:rPr>
              <a:t>Decision</a:t>
            </a:r>
            <a:endParaRPr lang="en-GB" altLang="en-US" sz="2400" b="1" u="sng" dirty="0" smtClean="0">
              <a:solidFill>
                <a:srgbClr val="0070C0"/>
              </a:solidFill>
            </a:endParaRPr>
          </a:p>
          <a:p>
            <a:r>
              <a:rPr lang="en-GB" altLang="en-US" sz="2200" dirty="0" smtClean="0"/>
              <a:t>Binding: addressed to specific members states, enterprises, individuals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Legislation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1828800" y="4260850"/>
            <a:ext cx="533400" cy="539750"/>
          </a:xfrm>
          <a:prstGeom prst="rightArrow">
            <a:avLst>
              <a:gd name="adj1" fmla="val 50000"/>
              <a:gd name="adj2" fmla="val 25000"/>
            </a:avLst>
          </a:prstGeom>
          <a:noFill/>
          <a:ln w="1651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endParaRPr lang="en-US" altLang="en-US" sz="2800">
              <a:solidFill>
                <a:srgbClr val="0079C1"/>
              </a:solidFill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5372100" y="4229100"/>
            <a:ext cx="609600" cy="539750"/>
          </a:xfrm>
          <a:prstGeom prst="rightArrow">
            <a:avLst>
              <a:gd name="adj1" fmla="val 50000"/>
              <a:gd name="adj2" fmla="val 28235"/>
            </a:avLst>
          </a:prstGeom>
          <a:noFill/>
          <a:ln w="1651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endParaRPr lang="en-US" altLang="en-US" sz="280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Third Energy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Aim: open</a:t>
            </a:r>
            <a:r>
              <a:rPr lang="en-GB" sz="2800" dirty="0"/>
              <a:t>, integrated and competitive Energy market</a:t>
            </a:r>
          </a:p>
          <a:p>
            <a:pPr lvl="0"/>
            <a:r>
              <a:rPr lang="en-GB" sz="2800" dirty="0" smtClean="0"/>
              <a:t>Two </a:t>
            </a:r>
            <a:r>
              <a:rPr lang="en-GB" sz="2800" dirty="0"/>
              <a:t>Directives, three Regulations on gas and electricity </a:t>
            </a:r>
          </a:p>
          <a:p>
            <a:pPr lvl="1"/>
            <a:r>
              <a:rPr lang="en-GB" sz="2600" dirty="0"/>
              <a:t>Regulations became law on </a:t>
            </a:r>
            <a:r>
              <a:rPr lang="en-GB" sz="2600" dirty="0" smtClean="0"/>
              <a:t>3</a:t>
            </a:r>
            <a:r>
              <a:rPr lang="en-GB" sz="2600" baseline="30000" dirty="0" smtClean="0"/>
              <a:t>rd</a:t>
            </a:r>
            <a:r>
              <a:rPr lang="en-GB" sz="2600" dirty="0" smtClean="0"/>
              <a:t> </a:t>
            </a:r>
            <a:r>
              <a:rPr lang="en-GB" sz="2600" dirty="0"/>
              <a:t>March 2011</a:t>
            </a:r>
          </a:p>
          <a:p>
            <a:pPr lvl="1"/>
            <a:r>
              <a:rPr lang="en-GB" sz="2600" dirty="0"/>
              <a:t>Member States </a:t>
            </a:r>
            <a:r>
              <a:rPr lang="en-GB" sz="2600" dirty="0" smtClean="0"/>
              <a:t>transposed </a:t>
            </a:r>
            <a:r>
              <a:rPr lang="en-GB" sz="2600" dirty="0"/>
              <a:t>Directives into national law</a:t>
            </a:r>
          </a:p>
          <a:p>
            <a:endParaRPr lang="en-GB" dirty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71B374EE-8B21-4B5E-A26B-4D3883DA5C34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37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47FF1C1C-21F4-44F6-A2ED-2848F8E58156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38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80000"/>
              </a:lnSpc>
            </a:pPr>
            <a:r>
              <a:rPr lang="en-GB" altLang="en-US" sz="2400" b="0" dirty="0"/>
              <a:t>Transmission Network </a:t>
            </a:r>
            <a:r>
              <a:rPr lang="en-GB" altLang="en-US" sz="2400" b="0" dirty="0" smtClean="0"/>
              <a:t>Unbundling</a:t>
            </a:r>
          </a:p>
          <a:p>
            <a:pPr lvl="2">
              <a:lnSpc>
                <a:spcPct val="80000"/>
              </a:lnSpc>
            </a:pPr>
            <a:r>
              <a:rPr lang="en-GB" altLang="en-US" b="0" dirty="0" smtClean="0"/>
              <a:t>Vertical integration no longer allowed</a:t>
            </a:r>
            <a:endParaRPr lang="en-GB" altLang="en-US" b="0" dirty="0"/>
          </a:p>
          <a:p>
            <a:pPr lvl="1">
              <a:lnSpc>
                <a:spcPct val="80000"/>
              </a:lnSpc>
            </a:pPr>
            <a:r>
              <a:rPr lang="en-GB" altLang="en-US" sz="2400" b="0" dirty="0" smtClean="0"/>
              <a:t>ACER: The </a:t>
            </a:r>
            <a:r>
              <a:rPr lang="en-GB" altLang="en-US" sz="2400" b="0" dirty="0"/>
              <a:t>creation of Agency for the Cooperation of European </a:t>
            </a:r>
            <a:r>
              <a:rPr lang="en-GB" altLang="en-US" sz="2400" b="0" dirty="0" smtClean="0"/>
              <a:t>Regulators</a:t>
            </a:r>
            <a:endParaRPr lang="en-GB" altLang="en-US" sz="2400" b="0" dirty="0"/>
          </a:p>
          <a:p>
            <a:pPr lvl="1">
              <a:lnSpc>
                <a:spcPct val="80000"/>
              </a:lnSpc>
            </a:pPr>
            <a:r>
              <a:rPr lang="en-GB" altLang="en-US" sz="2400" b="0" dirty="0"/>
              <a:t>The formation of ENTSOG and ENTSO-E</a:t>
            </a:r>
          </a:p>
          <a:p>
            <a:pPr lvl="1">
              <a:lnSpc>
                <a:spcPct val="80000"/>
              </a:lnSpc>
            </a:pPr>
            <a:r>
              <a:rPr lang="en-GB" altLang="en-US" sz="2400" b="0" dirty="0" smtClean="0"/>
              <a:t>Publication requirements:</a:t>
            </a:r>
          </a:p>
          <a:p>
            <a:pPr lvl="2">
              <a:lnSpc>
                <a:spcPct val="80000"/>
              </a:lnSpc>
            </a:pPr>
            <a:r>
              <a:rPr lang="en-GB" altLang="en-US" b="0" dirty="0" smtClean="0"/>
              <a:t> Ten-Year </a:t>
            </a:r>
            <a:r>
              <a:rPr lang="en-GB" altLang="en-US" b="0" dirty="0"/>
              <a:t>Network Development Plans (TYNDP)</a:t>
            </a:r>
          </a:p>
          <a:p>
            <a:pPr lvl="2">
              <a:lnSpc>
                <a:spcPct val="80000"/>
              </a:lnSpc>
            </a:pPr>
            <a:r>
              <a:rPr lang="en-GB" altLang="en-US" b="0" dirty="0" smtClean="0"/>
              <a:t>Summer/Winter </a:t>
            </a:r>
            <a:r>
              <a:rPr lang="en-GB" altLang="en-US" b="0" dirty="0"/>
              <a:t>Supply Outlooks</a:t>
            </a:r>
          </a:p>
          <a:p>
            <a:pPr lvl="3">
              <a:lnSpc>
                <a:spcPct val="80000"/>
              </a:lnSpc>
            </a:pPr>
            <a:r>
              <a:rPr lang="en-GB" altLang="en-US" sz="1800" b="0" dirty="0"/>
              <a:t>Available on both ENTSOG &amp; ENTSO-E websites</a:t>
            </a:r>
          </a:p>
          <a:p>
            <a:pPr lvl="1">
              <a:lnSpc>
                <a:spcPct val="80000"/>
              </a:lnSpc>
            </a:pPr>
            <a:r>
              <a:rPr lang="en-GB" altLang="en-US" sz="2400" dirty="0"/>
              <a:t>Development of legally binding Network Codes</a:t>
            </a:r>
          </a:p>
          <a:p>
            <a:pPr lvl="2">
              <a:lnSpc>
                <a:spcPct val="80000"/>
              </a:lnSpc>
            </a:pPr>
            <a:r>
              <a:rPr lang="en-GB" altLang="en-US" dirty="0"/>
              <a:t>Commission, ENTSOs and ACER </a:t>
            </a:r>
            <a:r>
              <a:rPr lang="en-GB" altLang="en-US" dirty="0" smtClean="0"/>
              <a:t>all involved in </a:t>
            </a:r>
            <a:r>
              <a:rPr lang="en-GB" altLang="en-US" dirty="0"/>
              <a:t>code development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3725" y="327006"/>
            <a:ext cx="80930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dirty="0"/>
              <a:t>Third Legislative Package – </a:t>
            </a:r>
            <a:br>
              <a:rPr lang="en-GB" altLang="en-US" dirty="0"/>
            </a:br>
            <a:r>
              <a:rPr lang="en-GB" altLang="en-US" dirty="0"/>
              <a:t>Key </a:t>
            </a:r>
            <a:r>
              <a:rPr lang="en-GB" altLang="en-US" dirty="0" smtClean="0"/>
              <a:t>Provisions</a:t>
            </a:r>
          </a:p>
        </p:txBody>
      </p:sp>
    </p:spTree>
    <p:extLst>
      <p:ext uri="{BB962C8B-B14F-4D97-AF65-F5344CB8AC3E}">
        <p14:creationId xmlns:p14="http://schemas.microsoft.com/office/powerpoint/2010/main" val="27216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DB6ECE5A-8785-4E06-81E3-B3E5E7D7A477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39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246648" y="2171700"/>
            <a:ext cx="8353425" cy="4457700"/>
            <a:chOff x="249" y="1888"/>
            <a:chExt cx="5262" cy="1725"/>
          </a:xfrm>
        </p:grpSpPr>
        <p:sp>
          <p:nvSpPr>
            <p:cNvPr id="11272" name="Rectangle 4"/>
            <p:cNvSpPr>
              <a:spLocks noChangeArrowheads="1"/>
            </p:cNvSpPr>
            <p:nvPr/>
          </p:nvSpPr>
          <p:spPr bwMode="auto">
            <a:xfrm>
              <a:off x="249" y="1888"/>
              <a:ext cx="5262" cy="1724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0196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22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20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16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16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16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16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16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endParaRPr lang="en-US" altLang="en-US" sz="2800" i="1">
                <a:solidFill>
                  <a:srgbClr val="0079C1"/>
                </a:solidFill>
              </a:endParaRPr>
            </a:p>
          </p:txBody>
        </p:sp>
        <p:sp>
          <p:nvSpPr>
            <p:cNvPr id="11273" name="Rectangle 5"/>
            <p:cNvSpPr>
              <a:spLocks noChangeArrowheads="1"/>
            </p:cNvSpPr>
            <p:nvPr/>
          </p:nvSpPr>
          <p:spPr bwMode="auto">
            <a:xfrm>
              <a:off x="466" y="1933"/>
              <a:ext cx="2505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marL="342900" indent="-342900" eaLnBrk="0" hangingPunct="0"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419100" indent="-304800" eaLnBrk="0" hangingPunct="0"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22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20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16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16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16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16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16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lvl="1"/>
              <a:r>
                <a:rPr lang="en-GB" altLang="en-US" sz="1700" dirty="0"/>
                <a:t>network security and reliability rules;</a:t>
              </a:r>
            </a:p>
            <a:p>
              <a:pPr lvl="1"/>
              <a:r>
                <a:rPr lang="en-GB" altLang="en-US" sz="1700" dirty="0"/>
                <a:t>network connection rules;</a:t>
              </a:r>
            </a:p>
            <a:p>
              <a:pPr lvl="1"/>
              <a:r>
                <a:rPr lang="en-GB" altLang="en-US" sz="1700" dirty="0"/>
                <a:t>third party access rules;</a:t>
              </a:r>
            </a:p>
            <a:p>
              <a:pPr lvl="1"/>
              <a:r>
                <a:rPr lang="en-GB" altLang="en-US" sz="1700" dirty="0">
                  <a:solidFill>
                    <a:schemeClr val="tx1"/>
                  </a:solidFill>
                </a:rPr>
                <a:t>data exchange </a:t>
              </a:r>
              <a:r>
                <a:rPr lang="en-GB" altLang="en-US" sz="1700" dirty="0"/>
                <a:t>and settlement </a:t>
              </a:r>
              <a:r>
                <a:rPr lang="en-GB" altLang="en-US" sz="1700" dirty="0">
                  <a:solidFill>
                    <a:schemeClr val="tx1"/>
                  </a:solidFill>
                </a:rPr>
                <a:t>rules;</a:t>
              </a:r>
            </a:p>
            <a:p>
              <a:pPr lvl="1"/>
              <a:r>
                <a:rPr lang="en-GB" altLang="en-US" sz="1700" dirty="0">
                  <a:solidFill>
                    <a:schemeClr val="tx1"/>
                  </a:solidFill>
                </a:rPr>
                <a:t>interoperability rules;</a:t>
              </a:r>
            </a:p>
            <a:p>
              <a:pPr lvl="1"/>
              <a:r>
                <a:rPr lang="en-GB" altLang="en-US" sz="1700" dirty="0"/>
                <a:t>operational procedures in an emergency;</a:t>
              </a:r>
            </a:p>
            <a:p>
              <a:pPr lvl="1"/>
              <a:r>
                <a:rPr lang="en-GB" altLang="en-US" sz="1700" dirty="0"/>
                <a:t>energy efficiency</a:t>
              </a:r>
            </a:p>
          </p:txBody>
        </p:sp>
        <p:sp>
          <p:nvSpPr>
            <p:cNvPr id="11274" name="Rectangle 6"/>
            <p:cNvSpPr>
              <a:spLocks noChangeArrowheads="1"/>
            </p:cNvSpPr>
            <p:nvPr/>
          </p:nvSpPr>
          <p:spPr bwMode="auto">
            <a:xfrm>
              <a:off x="3415" y="1933"/>
              <a:ext cx="2050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marL="342900" indent="-342900" eaLnBrk="0" hangingPunct="0"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24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22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20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16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16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16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16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  <a:defRPr sz="16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lvl="1" algn="ctr"/>
              <a:endParaRPr lang="en-US" altLang="en-US" sz="1500" b="0"/>
            </a:p>
          </p:txBody>
        </p:sp>
        <p:sp>
          <p:nvSpPr>
            <p:cNvPr id="11275" name="Line 7"/>
            <p:cNvSpPr>
              <a:spLocks noChangeShapeType="1"/>
            </p:cNvSpPr>
            <p:nvPr/>
          </p:nvSpPr>
          <p:spPr bwMode="auto">
            <a:xfrm>
              <a:off x="3061" y="2024"/>
              <a:ext cx="0" cy="14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  <p:sp>
        <p:nvSpPr>
          <p:cNvPr id="1126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1485900"/>
            <a:ext cx="8382000" cy="1095375"/>
          </a:xfrm>
        </p:spPr>
        <p:txBody>
          <a:bodyPr/>
          <a:lstStyle/>
          <a:p>
            <a:r>
              <a:rPr lang="en-GB" altLang="en-US" sz="1800" dirty="0" smtClean="0"/>
              <a:t>Obligation on ENTSO and ACER to develop EU wide potentially binding codes in </a:t>
            </a:r>
            <a:r>
              <a:rPr lang="en-GB" altLang="en-US" sz="1800" b="1" dirty="0" smtClean="0"/>
              <a:t>12</a:t>
            </a:r>
            <a:r>
              <a:rPr lang="en-GB" altLang="en-US" sz="1800" dirty="0" smtClean="0"/>
              <a:t> different areas</a:t>
            </a: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4800600" y="2286000"/>
            <a:ext cx="38100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/>
            <a:r>
              <a:rPr lang="en-GB" altLang="en-US" sz="1700" dirty="0" smtClean="0">
                <a:solidFill>
                  <a:schemeClr val="tx1"/>
                </a:solidFill>
              </a:rPr>
              <a:t>capacity allocation and congestion management rules;</a:t>
            </a:r>
          </a:p>
          <a:p>
            <a:pPr lvl="1"/>
            <a:r>
              <a:rPr lang="en-GB" altLang="en-US" sz="1700" dirty="0" smtClean="0">
                <a:solidFill>
                  <a:schemeClr val="tx1"/>
                </a:solidFill>
              </a:rPr>
              <a:t>rules for trading related to provision of network access services and system balancing;</a:t>
            </a:r>
          </a:p>
          <a:p>
            <a:pPr lvl="1"/>
            <a:r>
              <a:rPr lang="en-GB" altLang="en-US" sz="1700" dirty="0" smtClean="0">
                <a:solidFill>
                  <a:schemeClr val="tx1"/>
                </a:solidFill>
              </a:rPr>
              <a:t>transparency rules;</a:t>
            </a:r>
          </a:p>
          <a:p>
            <a:pPr lvl="1"/>
            <a:r>
              <a:rPr lang="en-GB" altLang="en-US" sz="1700" dirty="0" smtClean="0">
                <a:solidFill>
                  <a:schemeClr val="tx1"/>
                </a:solidFill>
              </a:rPr>
              <a:t>balancing rules including </a:t>
            </a:r>
            <a:r>
              <a:rPr lang="en-GB" altLang="en-US" sz="1700" dirty="0" err="1" smtClean="0">
                <a:solidFill>
                  <a:schemeClr val="tx1"/>
                </a:solidFill>
              </a:rPr>
              <a:t>noms</a:t>
            </a:r>
            <a:r>
              <a:rPr lang="en-GB" altLang="en-US" sz="1700" dirty="0" smtClean="0">
                <a:solidFill>
                  <a:schemeClr val="tx1"/>
                </a:solidFill>
              </a:rPr>
              <a:t> procedure, imbalance charges and op. balancing </a:t>
            </a:r>
          </a:p>
          <a:p>
            <a:pPr lvl="1"/>
            <a:r>
              <a:rPr lang="en-GB" altLang="en-US" sz="1700" dirty="0" smtClean="0">
                <a:solidFill>
                  <a:schemeClr val="tx1"/>
                </a:solidFill>
              </a:rPr>
              <a:t>rules regarding harmonised tariff structures;</a:t>
            </a:r>
            <a:endParaRPr lang="en-GB" altLang="en-US" sz="170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93725" y="327006"/>
            <a:ext cx="80930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dirty="0"/>
              <a:t>Third Legislative Package – </a:t>
            </a:r>
            <a:br>
              <a:rPr lang="en-GB" altLang="en-US" dirty="0"/>
            </a:br>
            <a:r>
              <a:rPr lang="en-GB" altLang="en-US" dirty="0"/>
              <a:t>Key Code Areas for Gas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51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27006"/>
            <a:ext cx="8093075" cy="954107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Introductions - Who is Who</a:t>
            </a:r>
            <a:r>
              <a:rPr lang="en-GB" dirty="0" smtClean="0">
                <a:solidFill>
                  <a:srgbClr val="0070C0"/>
                </a:solidFill>
              </a:rPr>
              <a:t>? - Gas 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Charging and Capacity Development Team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2" y="1421689"/>
            <a:ext cx="8360744" cy="474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4EC9375-FD45-4364-965B-0368EA696B0A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40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3444875" y="1681163"/>
            <a:ext cx="1150938" cy="649287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Work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programme</a:t>
            </a:r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1862138" y="1682750"/>
            <a:ext cx="1008062" cy="6477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ENTSO</a:t>
            </a:r>
          </a:p>
        </p:txBody>
      </p:sp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6324600" y="1682750"/>
            <a:ext cx="1006475" cy="6477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Agency</a:t>
            </a:r>
          </a:p>
        </p:txBody>
      </p:sp>
      <p:sp>
        <p:nvSpPr>
          <p:cNvPr id="12295" name="AutoShape 6"/>
          <p:cNvSpPr>
            <a:spLocks noChangeArrowheads="1"/>
          </p:cNvSpPr>
          <p:nvPr/>
        </p:nvSpPr>
        <p:spPr bwMode="auto">
          <a:xfrm>
            <a:off x="5314950" y="2978150"/>
            <a:ext cx="1152525" cy="576263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Framework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guidelines</a:t>
            </a:r>
          </a:p>
        </p:txBody>
      </p:sp>
      <p:sp>
        <p:nvSpPr>
          <p:cNvPr id="12296" name="AutoShape 7"/>
          <p:cNvSpPr>
            <a:spLocks noChangeArrowheads="1"/>
          </p:cNvSpPr>
          <p:nvPr/>
        </p:nvSpPr>
        <p:spPr bwMode="auto">
          <a:xfrm>
            <a:off x="3516313" y="2473325"/>
            <a:ext cx="1008062" cy="6477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Commission</a:t>
            </a:r>
          </a:p>
        </p:txBody>
      </p:sp>
      <p:sp>
        <p:nvSpPr>
          <p:cNvPr id="12297" name="AutoShape 8"/>
          <p:cNvSpPr>
            <a:spLocks noChangeArrowheads="1"/>
          </p:cNvSpPr>
          <p:nvPr/>
        </p:nvSpPr>
        <p:spPr bwMode="auto">
          <a:xfrm>
            <a:off x="1574800" y="3770313"/>
            <a:ext cx="1152525" cy="647700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Preparation of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 draft Network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2298" name="AutoShape 9"/>
          <p:cNvSpPr>
            <a:spLocks noChangeArrowheads="1"/>
          </p:cNvSpPr>
          <p:nvPr/>
        </p:nvSpPr>
        <p:spPr bwMode="auto">
          <a:xfrm>
            <a:off x="3587750" y="3770313"/>
            <a:ext cx="1008063" cy="6477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Commission</a:t>
            </a:r>
          </a:p>
        </p:txBody>
      </p:sp>
      <p:sp>
        <p:nvSpPr>
          <p:cNvPr id="12299" name="AutoShape 10"/>
          <p:cNvSpPr>
            <a:spLocks noChangeArrowheads="1"/>
          </p:cNvSpPr>
          <p:nvPr/>
        </p:nvSpPr>
        <p:spPr bwMode="auto">
          <a:xfrm>
            <a:off x="5822950" y="4202113"/>
            <a:ext cx="1006475" cy="6477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Agency</a:t>
            </a:r>
          </a:p>
        </p:txBody>
      </p:sp>
      <p:sp>
        <p:nvSpPr>
          <p:cNvPr id="12300" name="AutoShape 11"/>
          <p:cNvSpPr>
            <a:spLocks noChangeArrowheads="1"/>
          </p:cNvSpPr>
          <p:nvPr/>
        </p:nvSpPr>
        <p:spPr bwMode="auto">
          <a:xfrm>
            <a:off x="3516313" y="5497513"/>
            <a:ext cx="1154112" cy="504825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Comitology</a:t>
            </a:r>
          </a:p>
        </p:txBody>
      </p:sp>
      <p:sp>
        <p:nvSpPr>
          <p:cNvPr id="12301" name="AutoShape 12"/>
          <p:cNvSpPr>
            <a:spLocks noChangeArrowheads="1"/>
          </p:cNvSpPr>
          <p:nvPr/>
        </p:nvSpPr>
        <p:spPr bwMode="auto">
          <a:xfrm>
            <a:off x="3514725" y="6218238"/>
            <a:ext cx="1152525" cy="576262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Legally binding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Network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Code</a:t>
            </a:r>
          </a:p>
        </p:txBody>
      </p:sp>
      <p:cxnSp>
        <p:nvCxnSpPr>
          <p:cNvPr id="12302" name="AutoShape 13"/>
          <p:cNvCxnSpPr>
            <a:cxnSpLocks noChangeShapeType="1"/>
            <a:stCxn id="12293" idx="3"/>
            <a:endCxn id="12292" idx="1"/>
          </p:cNvCxnSpPr>
          <p:nvPr/>
        </p:nvCxnSpPr>
        <p:spPr bwMode="auto">
          <a:xfrm>
            <a:off x="2870200" y="2006600"/>
            <a:ext cx="574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AutoShape 14"/>
          <p:cNvCxnSpPr>
            <a:cxnSpLocks noChangeShapeType="1"/>
            <a:stCxn id="12294" idx="1"/>
            <a:endCxn id="12292" idx="3"/>
          </p:cNvCxnSpPr>
          <p:nvPr/>
        </p:nvCxnSpPr>
        <p:spPr bwMode="auto">
          <a:xfrm flipH="1">
            <a:off x="4595813" y="2006600"/>
            <a:ext cx="17287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4" name="AutoShape 15"/>
          <p:cNvCxnSpPr>
            <a:cxnSpLocks noChangeShapeType="1"/>
            <a:stCxn id="12292" idx="2"/>
            <a:endCxn id="12296" idx="0"/>
          </p:cNvCxnSpPr>
          <p:nvPr/>
        </p:nvCxnSpPr>
        <p:spPr bwMode="auto">
          <a:xfrm>
            <a:off x="4021138" y="233045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5" name="AutoShape 16"/>
          <p:cNvCxnSpPr>
            <a:cxnSpLocks noChangeShapeType="1"/>
            <a:stCxn id="12296" idx="3"/>
            <a:endCxn id="12295" idx="0"/>
          </p:cNvCxnSpPr>
          <p:nvPr/>
        </p:nvCxnSpPr>
        <p:spPr bwMode="auto">
          <a:xfrm>
            <a:off x="4524375" y="2797175"/>
            <a:ext cx="1366838" cy="180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6" name="AutoShape 17"/>
          <p:cNvCxnSpPr>
            <a:cxnSpLocks noChangeShapeType="1"/>
            <a:stCxn id="12295" idx="2"/>
            <a:endCxn id="12298" idx="0"/>
          </p:cNvCxnSpPr>
          <p:nvPr/>
        </p:nvCxnSpPr>
        <p:spPr bwMode="auto">
          <a:xfrm rot="5400000">
            <a:off x="4883944" y="2763044"/>
            <a:ext cx="215900" cy="1798638"/>
          </a:xfrm>
          <a:prstGeom prst="bentConnector3">
            <a:avLst>
              <a:gd name="adj1" fmla="val 4926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7" name="AutoShape 18"/>
          <p:cNvCxnSpPr>
            <a:cxnSpLocks noChangeShapeType="1"/>
            <a:stCxn id="12298" idx="1"/>
            <a:endCxn id="12297" idx="3"/>
          </p:cNvCxnSpPr>
          <p:nvPr/>
        </p:nvCxnSpPr>
        <p:spPr bwMode="auto">
          <a:xfrm rot="10800000">
            <a:off x="2727325" y="4094163"/>
            <a:ext cx="860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8" name="AutoShape 19"/>
          <p:cNvCxnSpPr>
            <a:cxnSpLocks noChangeShapeType="1"/>
            <a:stCxn id="12297" idx="2"/>
            <a:endCxn id="12299" idx="1"/>
          </p:cNvCxnSpPr>
          <p:nvPr/>
        </p:nvCxnSpPr>
        <p:spPr bwMode="auto">
          <a:xfrm rot="16200000" flipH="1">
            <a:off x="3933032" y="2636044"/>
            <a:ext cx="107950" cy="367188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9" name="AutoShape 20"/>
          <p:cNvSpPr>
            <a:spLocks noChangeArrowheads="1"/>
          </p:cNvSpPr>
          <p:nvPr/>
        </p:nvSpPr>
        <p:spPr bwMode="auto">
          <a:xfrm>
            <a:off x="3587750" y="4706938"/>
            <a:ext cx="1008063" cy="6477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Commission</a:t>
            </a:r>
          </a:p>
        </p:txBody>
      </p:sp>
      <p:cxnSp>
        <p:nvCxnSpPr>
          <p:cNvPr id="12310" name="AutoShape 21"/>
          <p:cNvCxnSpPr>
            <a:cxnSpLocks noChangeShapeType="1"/>
            <a:stCxn id="12299" idx="2"/>
            <a:endCxn id="12309" idx="3"/>
          </p:cNvCxnSpPr>
          <p:nvPr/>
        </p:nvCxnSpPr>
        <p:spPr bwMode="auto">
          <a:xfrm rot="5400000">
            <a:off x="5370513" y="4075113"/>
            <a:ext cx="180975" cy="17303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1" name="AutoShape 22"/>
          <p:cNvCxnSpPr>
            <a:cxnSpLocks noChangeShapeType="1"/>
            <a:stCxn id="12309" idx="2"/>
            <a:endCxn id="12300" idx="0"/>
          </p:cNvCxnSpPr>
          <p:nvPr/>
        </p:nvCxnSpPr>
        <p:spPr bwMode="auto">
          <a:xfrm>
            <a:off x="4092575" y="5354638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2" name="AutoShape 23"/>
          <p:cNvCxnSpPr>
            <a:cxnSpLocks noChangeShapeType="1"/>
            <a:stCxn id="12300" idx="2"/>
            <a:endCxn id="12301" idx="0"/>
          </p:cNvCxnSpPr>
          <p:nvPr/>
        </p:nvCxnSpPr>
        <p:spPr bwMode="auto">
          <a:xfrm flipH="1">
            <a:off x="4090988" y="6002338"/>
            <a:ext cx="3175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3" name="AutoShape 24"/>
          <p:cNvSpPr>
            <a:spLocks noChangeArrowheads="1"/>
          </p:cNvSpPr>
          <p:nvPr/>
        </p:nvSpPr>
        <p:spPr bwMode="auto">
          <a:xfrm>
            <a:off x="852488" y="2990850"/>
            <a:ext cx="863600" cy="5048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Stakeholder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workshops</a:t>
            </a:r>
          </a:p>
        </p:txBody>
      </p:sp>
      <p:sp>
        <p:nvSpPr>
          <p:cNvPr id="12314" name="AutoShape 25"/>
          <p:cNvSpPr>
            <a:spLocks noChangeArrowheads="1"/>
          </p:cNvSpPr>
          <p:nvPr/>
        </p:nvSpPr>
        <p:spPr bwMode="auto">
          <a:xfrm>
            <a:off x="776288" y="4667250"/>
            <a:ext cx="863600" cy="5080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Consultation</a:t>
            </a:r>
          </a:p>
        </p:txBody>
      </p:sp>
      <p:cxnSp>
        <p:nvCxnSpPr>
          <p:cNvPr id="12315" name="AutoShape 26"/>
          <p:cNvCxnSpPr>
            <a:cxnSpLocks noChangeShapeType="1"/>
            <a:stCxn id="12313" idx="3"/>
            <a:endCxn id="12297" idx="0"/>
          </p:cNvCxnSpPr>
          <p:nvPr/>
        </p:nvCxnSpPr>
        <p:spPr bwMode="auto">
          <a:xfrm>
            <a:off x="1716088" y="3243263"/>
            <a:ext cx="434975" cy="5270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6" name="AutoShape 27"/>
          <p:cNvCxnSpPr>
            <a:cxnSpLocks noChangeShapeType="1"/>
            <a:stCxn id="12314" idx="3"/>
            <a:endCxn id="12297" idx="2"/>
          </p:cNvCxnSpPr>
          <p:nvPr/>
        </p:nvCxnSpPr>
        <p:spPr bwMode="auto">
          <a:xfrm flipV="1">
            <a:off x="1639888" y="4418013"/>
            <a:ext cx="511175" cy="5032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7" name="AutoShape 28"/>
          <p:cNvSpPr>
            <a:spLocks noChangeArrowheads="1"/>
          </p:cNvSpPr>
          <p:nvPr/>
        </p:nvSpPr>
        <p:spPr bwMode="auto">
          <a:xfrm>
            <a:off x="7839075" y="3122613"/>
            <a:ext cx="936625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Stakeholder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Consultation &amp;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workshops</a:t>
            </a:r>
          </a:p>
        </p:txBody>
      </p:sp>
      <p:cxnSp>
        <p:nvCxnSpPr>
          <p:cNvPr id="12318" name="AutoShape 29"/>
          <p:cNvCxnSpPr>
            <a:cxnSpLocks noChangeShapeType="1"/>
            <a:stCxn id="12317" idx="1"/>
            <a:endCxn id="12295" idx="3"/>
          </p:cNvCxnSpPr>
          <p:nvPr/>
        </p:nvCxnSpPr>
        <p:spPr bwMode="auto">
          <a:xfrm rot="10800000">
            <a:off x="6467475" y="3267075"/>
            <a:ext cx="1371600" cy="1793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9" name="AutoShape 30"/>
          <p:cNvCxnSpPr>
            <a:cxnSpLocks noChangeShapeType="1"/>
            <a:stCxn id="12317" idx="1"/>
            <a:endCxn id="12299" idx="3"/>
          </p:cNvCxnSpPr>
          <p:nvPr/>
        </p:nvCxnSpPr>
        <p:spPr bwMode="auto">
          <a:xfrm rot="10800000" flipV="1">
            <a:off x="6829425" y="3446463"/>
            <a:ext cx="1009650" cy="1079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20" name="AutoShape 31"/>
          <p:cNvSpPr>
            <a:spLocks noChangeArrowheads="1"/>
          </p:cNvSpPr>
          <p:nvPr/>
        </p:nvSpPr>
        <p:spPr bwMode="auto">
          <a:xfrm>
            <a:off x="6719888" y="5429250"/>
            <a:ext cx="1008062" cy="647700"/>
          </a:xfrm>
          <a:prstGeom prst="flowChartDecision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DECC</a:t>
            </a:r>
          </a:p>
        </p:txBody>
      </p:sp>
      <p:cxnSp>
        <p:nvCxnSpPr>
          <p:cNvPr id="12321" name="AutoShape 32"/>
          <p:cNvCxnSpPr>
            <a:cxnSpLocks noChangeShapeType="1"/>
            <a:stCxn id="12320" idx="1"/>
            <a:endCxn id="12300" idx="3"/>
          </p:cNvCxnSpPr>
          <p:nvPr/>
        </p:nvCxnSpPr>
        <p:spPr bwMode="auto">
          <a:xfrm rot="10800000">
            <a:off x="4670425" y="5749925"/>
            <a:ext cx="2049463" cy="3175"/>
          </a:xfrm>
          <a:prstGeom prst="bentConnector3">
            <a:avLst>
              <a:gd name="adj1" fmla="val 5003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22" name="AutoShape 33"/>
          <p:cNvSpPr>
            <a:spLocks noChangeArrowheads="1"/>
          </p:cNvSpPr>
          <p:nvPr/>
        </p:nvSpPr>
        <p:spPr bwMode="auto">
          <a:xfrm>
            <a:off x="6643688" y="6267450"/>
            <a:ext cx="1150937" cy="431800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GB Code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Change process</a:t>
            </a:r>
          </a:p>
        </p:txBody>
      </p:sp>
      <p:cxnSp>
        <p:nvCxnSpPr>
          <p:cNvPr id="12323" name="AutoShape 34"/>
          <p:cNvCxnSpPr>
            <a:cxnSpLocks noChangeShapeType="1"/>
            <a:stCxn id="12301" idx="3"/>
            <a:endCxn id="12322" idx="1"/>
          </p:cNvCxnSpPr>
          <p:nvPr/>
        </p:nvCxnSpPr>
        <p:spPr bwMode="auto">
          <a:xfrm flipV="1">
            <a:off x="4667250" y="6483350"/>
            <a:ext cx="1976438" cy="23813"/>
          </a:xfrm>
          <a:prstGeom prst="bentConnector3">
            <a:avLst>
              <a:gd name="adj1" fmla="val 4995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24" name="Text Box 35"/>
          <p:cNvSpPr txBox="1">
            <a:spLocks noChangeArrowheads="1"/>
          </p:cNvSpPr>
          <p:nvPr/>
        </p:nvSpPr>
        <p:spPr bwMode="auto">
          <a:xfrm>
            <a:off x="1700213" y="1322388"/>
            <a:ext cx="882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600">
                <a:solidFill>
                  <a:srgbClr val="0079C1"/>
                </a:solidFill>
              </a:rPr>
              <a:t>ENTSO</a:t>
            </a:r>
          </a:p>
        </p:txBody>
      </p:sp>
      <p:sp>
        <p:nvSpPr>
          <p:cNvPr id="12325" name="Text Box 36"/>
          <p:cNvSpPr txBox="1">
            <a:spLocks noChangeArrowheads="1"/>
          </p:cNvSpPr>
          <p:nvPr/>
        </p:nvSpPr>
        <p:spPr bwMode="auto">
          <a:xfrm>
            <a:off x="3230563" y="1322388"/>
            <a:ext cx="1741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600">
                <a:solidFill>
                  <a:srgbClr val="0079C1"/>
                </a:solidFill>
              </a:rPr>
              <a:t>EU Commission</a:t>
            </a:r>
          </a:p>
        </p:txBody>
      </p:sp>
      <p:sp>
        <p:nvSpPr>
          <p:cNvPr id="12326" name="Text Box 37"/>
          <p:cNvSpPr txBox="1">
            <a:spLocks noChangeArrowheads="1"/>
          </p:cNvSpPr>
          <p:nvPr/>
        </p:nvSpPr>
        <p:spPr bwMode="auto">
          <a:xfrm>
            <a:off x="5330825" y="1322388"/>
            <a:ext cx="2303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600">
                <a:solidFill>
                  <a:srgbClr val="0079C1"/>
                </a:solidFill>
              </a:rPr>
              <a:t>ACER (ERGEG/CEER)</a:t>
            </a:r>
          </a:p>
        </p:txBody>
      </p:sp>
      <p:sp>
        <p:nvSpPr>
          <p:cNvPr id="12327" name="Line 38"/>
          <p:cNvSpPr>
            <a:spLocks noChangeShapeType="1"/>
          </p:cNvSpPr>
          <p:nvPr/>
        </p:nvSpPr>
        <p:spPr bwMode="auto">
          <a:xfrm>
            <a:off x="3086100" y="1393825"/>
            <a:ext cx="0" cy="54451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28" name="Line 39"/>
          <p:cNvSpPr>
            <a:spLocks noChangeShapeType="1"/>
          </p:cNvSpPr>
          <p:nvPr/>
        </p:nvSpPr>
        <p:spPr bwMode="auto">
          <a:xfrm>
            <a:off x="5175250" y="1393825"/>
            <a:ext cx="0" cy="54451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29" name="AutoShape 40"/>
          <p:cNvSpPr>
            <a:spLocks noChangeArrowheads="1"/>
          </p:cNvSpPr>
          <p:nvPr/>
        </p:nvSpPr>
        <p:spPr bwMode="auto">
          <a:xfrm>
            <a:off x="2727325" y="2905125"/>
            <a:ext cx="863600" cy="5048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Stakeholder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Consultation</a:t>
            </a:r>
          </a:p>
        </p:txBody>
      </p:sp>
      <p:cxnSp>
        <p:nvCxnSpPr>
          <p:cNvPr id="12330" name="AutoShape 41"/>
          <p:cNvCxnSpPr>
            <a:cxnSpLocks noChangeShapeType="1"/>
            <a:stCxn id="12329" idx="0"/>
            <a:endCxn id="12292" idx="1"/>
          </p:cNvCxnSpPr>
          <p:nvPr/>
        </p:nvCxnSpPr>
        <p:spPr bwMode="auto">
          <a:xfrm rot="-5400000">
            <a:off x="2852737" y="2312988"/>
            <a:ext cx="898525" cy="2857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31" name="AutoShape 42"/>
          <p:cNvCxnSpPr>
            <a:cxnSpLocks noChangeShapeType="1"/>
            <a:stCxn id="12296" idx="3"/>
            <a:endCxn id="12300" idx="3"/>
          </p:cNvCxnSpPr>
          <p:nvPr/>
        </p:nvCxnSpPr>
        <p:spPr bwMode="auto">
          <a:xfrm>
            <a:off x="4524375" y="2797175"/>
            <a:ext cx="146050" cy="2952750"/>
          </a:xfrm>
          <a:prstGeom prst="bentConnector3">
            <a:avLst>
              <a:gd name="adj1" fmla="val 2554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593725" y="327006"/>
            <a:ext cx="80930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/>
              <a:t>European Network Code </a:t>
            </a:r>
            <a:br>
              <a:rPr lang="en-US" altLang="en-US" dirty="0"/>
            </a:br>
            <a:r>
              <a:rPr lang="en-US" altLang="en-US" dirty="0"/>
              <a:t>Development Process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255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4EC9375-FD45-4364-965B-0368EA696B0A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41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3444875" y="1681163"/>
            <a:ext cx="1150938" cy="649287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Work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programme</a:t>
            </a:r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1862138" y="1682750"/>
            <a:ext cx="1008062" cy="6477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ENTSO</a:t>
            </a:r>
          </a:p>
        </p:txBody>
      </p:sp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6324600" y="1682750"/>
            <a:ext cx="1006475" cy="6477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Agency</a:t>
            </a:r>
          </a:p>
        </p:txBody>
      </p:sp>
      <p:sp>
        <p:nvSpPr>
          <p:cNvPr id="12295" name="AutoShape 6"/>
          <p:cNvSpPr>
            <a:spLocks noChangeArrowheads="1"/>
          </p:cNvSpPr>
          <p:nvPr/>
        </p:nvSpPr>
        <p:spPr bwMode="auto">
          <a:xfrm>
            <a:off x="5314950" y="2978150"/>
            <a:ext cx="1152525" cy="576263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Framework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guidelines</a:t>
            </a:r>
          </a:p>
        </p:txBody>
      </p:sp>
      <p:sp>
        <p:nvSpPr>
          <p:cNvPr id="12296" name="AutoShape 7"/>
          <p:cNvSpPr>
            <a:spLocks noChangeArrowheads="1"/>
          </p:cNvSpPr>
          <p:nvPr/>
        </p:nvSpPr>
        <p:spPr bwMode="auto">
          <a:xfrm>
            <a:off x="3516313" y="2473325"/>
            <a:ext cx="1008062" cy="6477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Commission</a:t>
            </a:r>
          </a:p>
        </p:txBody>
      </p:sp>
      <p:sp>
        <p:nvSpPr>
          <p:cNvPr id="12297" name="AutoShape 8"/>
          <p:cNvSpPr>
            <a:spLocks noChangeArrowheads="1"/>
          </p:cNvSpPr>
          <p:nvPr/>
        </p:nvSpPr>
        <p:spPr bwMode="auto">
          <a:xfrm>
            <a:off x="1574800" y="3770313"/>
            <a:ext cx="1152525" cy="647700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Preparation of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 draft Network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2298" name="AutoShape 9"/>
          <p:cNvSpPr>
            <a:spLocks noChangeArrowheads="1"/>
          </p:cNvSpPr>
          <p:nvPr/>
        </p:nvSpPr>
        <p:spPr bwMode="auto">
          <a:xfrm>
            <a:off x="3587750" y="3770313"/>
            <a:ext cx="1008063" cy="6477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Commission</a:t>
            </a:r>
          </a:p>
        </p:txBody>
      </p:sp>
      <p:sp>
        <p:nvSpPr>
          <p:cNvPr id="12299" name="AutoShape 10"/>
          <p:cNvSpPr>
            <a:spLocks noChangeArrowheads="1"/>
          </p:cNvSpPr>
          <p:nvPr/>
        </p:nvSpPr>
        <p:spPr bwMode="auto">
          <a:xfrm>
            <a:off x="5822950" y="4202113"/>
            <a:ext cx="1006475" cy="6477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Agency</a:t>
            </a:r>
          </a:p>
        </p:txBody>
      </p:sp>
      <p:sp>
        <p:nvSpPr>
          <p:cNvPr id="12300" name="AutoShape 11"/>
          <p:cNvSpPr>
            <a:spLocks noChangeArrowheads="1"/>
          </p:cNvSpPr>
          <p:nvPr/>
        </p:nvSpPr>
        <p:spPr bwMode="auto">
          <a:xfrm>
            <a:off x="3516313" y="5497513"/>
            <a:ext cx="1154112" cy="504825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Comitology</a:t>
            </a:r>
          </a:p>
        </p:txBody>
      </p:sp>
      <p:sp>
        <p:nvSpPr>
          <p:cNvPr id="12301" name="AutoShape 12"/>
          <p:cNvSpPr>
            <a:spLocks noChangeArrowheads="1"/>
          </p:cNvSpPr>
          <p:nvPr/>
        </p:nvSpPr>
        <p:spPr bwMode="auto">
          <a:xfrm>
            <a:off x="3514725" y="6218238"/>
            <a:ext cx="1152525" cy="576262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Legally binding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Network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Code</a:t>
            </a:r>
          </a:p>
        </p:txBody>
      </p:sp>
      <p:cxnSp>
        <p:nvCxnSpPr>
          <p:cNvPr id="12302" name="AutoShape 13"/>
          <p:cNvCxnSpPr>
            <a:cxnSpLocks noChangeShapeType="1"/>
            <a:stCxn id="12293" idx="3"/>
            <a:endCxn id="12292" idx="1"/>
          </p:cNvCxnSpPr>
          <p:nvPr/>
        </p:nvCxnSpPr>
        <p:spPr bwMode="auto">
          <a:xfrm>
            <a:off x="2870200" y="2006600"/>
            <a:ext cx="574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AutoShape 14"/>
          <p:cNvCxnSpPr>
            <a:cxnSpLocks noChangeShapeType="1"/>
            <a:stCxn id="12294" idx="1"/>
            <a:endCxn id="12292" idx="3"/>
          </p:cNvCxnSpPr>
          <p:nvPr/>
        </p:nvCxnSpPr>
        <p:spPr bwMode="auto">
          <a:xfrm flipH="1">
            <a:off x="4595813" y="2006600"/>
            <a:ext cx="17287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4" name="AutoShape 15"/>
          <p:cNvCxnSpPr>
            <a:cxnSpLocks noChangeShapeType="1"/>
            <a:stCxn id="12292" idx="2"/>
            <a:endCxn id="12296" idx="0"/>
          </p:cNvCxnSpPr>
          <p:nvPr/>
        </p:nvCxnSpPr>
        <p:spPr bwMode="auto">
          <a:xfrm>
            <a:off x="4021138" y="233045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5" name="AutoShape 16"/>
          <p:cNvCxnSpPr>
            <a:cxnSpLocks noChangeShapeType="1"/>
            <a:stCxn id="12296" idx="3"/>
            <a:endCxn id="12295" idx="0"/>
          </p:cNvCxnSpPr>
          <p:nvPr/>
        </p:nvCxnSpPr>
        <p:spPr bwMode="auto">
          <a:xfrm>
            <a:off x="4524375" y="2797175"/>
            <a:ext cx="1366838" cy="180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6" name="AutoShape 17"/>
          <p:cNvCxnSpPr>
            <a:cxnSpLocks noChangeShapeType="1"/>
            <a:stCxn id="12295" idx="2"/>
            <a:endCxn id="12298" idx="0"/>
          </p:cNvCxnSpPr>
          <p:nvPr/>
        </p:nvCxnSpPr>
        <p:spPr bwMode="auto">
          <a:xfrm rot="5400000">
            <a:off x="4883944" y="2763044"/>
            <a:ext cx="215900" cy="1798638"/>
          </a:xfrm>
          <a:prstGeom prst="bentConnector3">
            <a:avLst>
              <a:gd name="adj1" fmla="val 4926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7" name="AutoShape 18"/>
          <p:cNvCxnSpPr>
            <a:cxnSpLocks noChangeShapeType="1"/>
            <a:stCxn id="12298" idx="1"/>
            <a:endCxn id="12297" idx="3"/>
          </p:cNvCxnSpPr>
          <p:nvPr/>
        </p:nvCxnSpPr>
        <p:spPr bwMode="auto">
          <a:xfrm rot="10800000">
            <a:off x="2727325" y="4094163"/>
            <a:ext cx="860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8" name="AutoShape 19"/>
          <p:cNvCxnSpPr>
            <a:cxnSpLocks noChangeShapeType="1"/>
            <a:stCxn id="12297" idx="2"/>
            <a:endCxn id="12299" idx="1"/>
          </p:cNvCxnSpPr>
          <p:nvPr/>
        </p:nvCxnSpPr>
        <p:spPr bwMode="auto">
          <a:xfrm rot="16200000" flipH="1">
            <a:off x="3933032" y="2636044"/>
            <a:ext cx="107950" cy="367188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9" name="AutoShape 20"/>
          <p:cNvSpPr>
            <a:spLocks noChangeArrowheads="1"/>
          </p:cNvSpPr>
          <p:nvPr/>
        </p:nvSpPr>
        <p:spPr bwMode="auto">
          <a:xfrm>
            <a:off x="3587750" y="4706938"/>
            <a:ext cx="1008063" cy="647700"/>
          </a:xfrm>
          <a:prstGeom prst="flowChartDecis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Commission</a:t>
            </a:r>
          </a:p>
        </p:txBody>
      </p:sp>
      <p:cxnSp>
        <p:nvCxnSpPr>
          <p:cNvPr id="12310" name="AutoShape 21"/>
          <p:cNvCxnSpPr>
            <a:cxnSpLocks noChangeShapeType="1"/>
            <a:stCxn id="12299" idx="2"/>
            <a:endCxn id="12309" idx="3"/>
          </p:cNvCxnSpPr>
          <p:nvPr/>
        </p:nvCxnSpPr>
        <p:spPr bwMode="auto">
          <a:xfrm rot="5400000">
            <a:off x="5370513" y="4075113"/>
            <a:ext cx="180975" cy="17303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1" name="AutoShape 22"/>
          <p:cNvCxnSpPr>
            <a:cxnSpLocks noChangeShapeType="1"/>
            <a:stCxn id="12309" idx="2"/>
            <a:endCxn id="12300" idx="0"/>
          </p:cNvCxnSpPr>
          <p:nvPr/>
        </p:nvCxnSpPr>
        <p:spPr bwMode="auto">
          <a:xfrm>
            <a:off x="4092575" y="5354638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2" name="AutoShape 23"/>
          <p:cNvCxnSpPr>
            <a:cxnSpLocks noChangeShapeType="1"/>
            <a:stCxn id="12300" idx="2"/>
            <a:endCxn id="12301" idx="0"/>
          </p:cNvCxnSpPr>
          <p:nvPr/>
        </p:nvCxnSpPr>
        <p:spPr bwMode="auto">
          <a:xfrm flipH="1">
            <a:off x="4090988" y="6002338"/>
            <a:ext cx="3175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3" name="AutoShape 24"/>
          <p:cNvSpPr>
            <a:spLocks noChangeArrowheads="1"/>
          </p:cNvSpPr>
          <p:nvPr/>
        </p:nvSpPr>
        <p:spPr bwMode="auto">
          <a:xfrm>
            <a:off x="852488" y="2990850"/>
            <a:ext cx="863600" cy="5048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Stakeholder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workshops</a:t>
            </a:r>
          </a:p>
        </p:txBody>
      </p:sp>
      <p:sp>
        <p:nvSpPr>
          <p:cNvPr id="12314" name="AutoShape 25"/>
          <p:cNvSpPr>
            <a:spLocks noChangeArrowheads="1"/>
          </p:cNvSpPr>
          <p:nvPr/>
        </p:nvSpPr>
        <p:spPr bwMode="auto">
          <a:xfrm>
            <a:off x="776288" y="4667250"/>
            <a:ext cx="863600" cy="5080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Consultation</a:t>
            </a:r>
          </a:p>
        </p:txBody>
      </p:sp>
      <p:cxnSp>
        <p:nvCxnSpPr>
          <p:cNvPr id="12315" name="AutoShape 26"/>
          <p:cNvCxnSpPr>
            <a:cxnSpLocks noChangeShapeType="1"/>
            <a:stCxn id="12313" idx="3"/>
            <a:endCxn id="12297" idx="0"/>
          </p:cNvCxnSpPr>
          <p:nvPr/>
        </p:nvCxnSpPr>
        <p:spPr bwMode="auto">
          <a:xfrm>
            <a:off x="1716088" y="3243263"/>
            <a:ext cx="434975" cy="5270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6" name="AutoShape 27"/>
          <p:cNvCxnSpPr>
            <a:cxnSpLocks noChangeShapeType="1"/>
            <a:stCxn id="12314" idx="3"/>
            <a:endCxn id="12297" idx="2"/>
          </p:cNvCxnSpPr>
          <p:nvPr/>
        </p:nvCxnSpPr>
        <p:spPr bwMode="auto">
          <a:xfrm flipV="1">
            <a:off x="1639888" y="4418013"/>
            <a:ext cx="511175" cy="5032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7" name="AutoShape 28"/>
          <p:cNvSpPr>
            <a:spLocks noChangeArrowheads="1"/>
          </p:cNvSpPr>
          <p:nvPr/>
        </p:nvSpPr>
        <p:spPr bwMode="auto">
          <a:xfrm>
            <a:off x="7839075" y="3122613"/>
            <a:ext cx="936625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Stakeholder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Consultation &amp;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workshops</a:t>
            </a:r>
          </a:p>
        </p:txBody>
      </p:sp>
      <p:cxnSp>
        <p:nvCxnSpPr>
          <p:cNvPr id="12318" name="AutoShape 29"/>
          <p:cNvCxnSpPr>
            <a:cxnSpLocks noChangeShapeType="1"/>
            <a:stCxn id="12317" idx="1"/>
            <a:endCxn id="12295" idx="3"/>
          </p:cNvCxnSpPr>
          <p:nvPr/>
        </p:nvCxnSpPr>
        <p:spPr bwMode="auto">
          <a:xfrm rot="10800000">
            <a:off x="6467475" y="3267075"/>
            <a:ext cx="1371600" cy="1793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9" name="AutoShape 30"/>
          <p:cNvCxnSpPr>
            <a:cxnSpLocks noChangeShapeType="1"/>
            <a:stCxn id="12317" idx="1"/>
            <a:endCxn id="12299" idx="3"/>
          </p:cNvCxnSpPr>
          <p:nvPr/>
        </p:nvCxnSpPr>
        <p:spPr bwMode="auto">
          <a:xfrm rot="10800000" flipV="1">
            <a:off x="6829425" y="3446463"/>
            <a:ext cx="1009650" cy="1079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20" name="AutoShape 31"/>
          <p:cNvSpPr>
            <a:spLocks noChangeArrowheads="1"/>
          </p:cNvSpPr>
          <p:nvPr/>
        </p:nvSpPr>
        <p:spPr bwMode="auto">
          <a:xfrm>
            <a:off x="6719888" y="5429250"/>
            <a:ext cx="1008062" cy="647700"/>
          </a:xfrm>
          <a:prstGeom prst="flowChartDecision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DECC</a:t>
            </a:r>
          </a:p>
        </p:txBody>
      </p:sp>
      <p:cxnSp>
        <p:nvCxnSpPr>
          <p:cNvPr id="12321" name="AutoShape 32"/>
          <p:cNvCxnSpPr>
            <a:cxnSpLocks noChangeShapeType="1"/>
            <a:stCxn id="12320" idx="1"/>
            <a:endCxn id="12300" idx="3"/>
          </p:cNvCxnSpPr>
          <p:nvPr/>
        </p:nvCxnSpPr>
        <p:spPr bwMode="auto">
          <a:xfrm rot="10800000">
            <a:off x="4670425" y="5749925"/>
            <a:ext cx="2049463" cy="3175"/>
          </a:xfrm>
          <a:prstGeom prst="bentConnector3">
            <a:avLst>
              <a:gd name="adj1" fmla="val 5003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22" name="AutoShape 33"/>
          <p:cNvSpPr>
            <a:spLocks noChangeArrowheads="1"/>
          </p:cNvSpPr>
          <p:nvPr/>
        </p:nvSpPr>
        <p:spPr bwMode="auto">
          <a:xfrm>
            <a:off x="6643688" y="6267450"/>
            <a:ext cx="1150937" cy="431800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GB Code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Change process</a:t>
            </a:r>
          </a:p>
        </p:txBody>
      </p:sp>
      <p:cxnSp>
        <p:nvCxnSpPr>
          <p:cNvPr id="12323" name="AutoShape 34"/>
          <p:cNvCxnSpPr>
            <a:cxnSpLocks noChangeShapeType="1"/>
            <a:stCxn id="12301" idx="3"/>
            <a:endCxn id="12322" idx="1"/>
          </p:cNvCxnSpPr>
          <p:nvPr/>
        </p:nvCxnSpPr>
        <p:spPr bwMode="auto">
          <a:xfrm flipV="1">
            <a:off x="4667250" y="6483350"/>
            <a:ext cx="1976438" cy="23813"/>
          </a:xfrm>
          <a:prstGeom prst="bentConnector3">
            <a:avLst>
              <a:gd name="adj1" fmla="val 4995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24" name="Text Box 35"/>
          <p:cNvSpPr txBox="1">
            <a:spLocks noChangeArrowheads="1"/>
          </p:cNvSpPr>
          <p:nvPr/>
        </p:nvSpPr>
        <p:spPr bwMode="auto">
          <a:xfrm>
            <a:off x="1700213" y="1322388"/>
            <a:ext cx="882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600">
                <a:solidFill>
                  <a:srgbClr val="0079C1"/>
                </a:solidFill>
              </a:rPr>
              <a:t>ENTSO</a:t>
            </a:r>
          </a:p>
        </p:txBody>
      </p:sp>
      <p:sp>
        <p:nvSpPr>
          <p:cNvPr id="12325" name="Text Box 36"/>
          <p:cNvSpPr txBox="1">
            <a:spLocks noChangeArrowheads="1"/>
          </p:cNvSpPr>
          <p:nvPr/>
        </p:nvSpPr>
        <p:spPr bwMode="auto">
          <a:xfrm>
            <a:off x="3230563" y="1322388"/>
            <a:ext cx="1741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600">
                <a:solidFill>
                  <a:srgbClr val="0079C1"/>
                </a:solidFill>
              </a:rPr>
              <a:t>EU Commission</a:t>
            </a:r>
          </a:p>
        </p:txBody>
      </p:sp>
      <p:sp>
        <p:nvSpPr>
          <p:cNvPr id="12326" name="Text Box 37"/>
          <p:cNvSpPr txBox="1">
            <a:spLocks noChangeArrowheads="1"/>
          </p:cNvSpPr>
          <p:nvPr/>
        </p:nvSpPr>
        <p:spPr bwMode="auto">
          <a:xfrm>
            <a:off x="5330825" y="1322388"/>
            <a:ext cx="2303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600">
                <a:solidFill>
                  <a:srgbClr val="0079C1"/>
                </a:solidFill>
              </a:rPr>
              <a:t>ACER (ERGEG/CEER)</a:t>
            </a:r>
          </a:p>
        </p:txBody>
      </p:sp>
      <p:sp>
        <p:nvSpPr>
          <p:cNvPr id="12327" name="Line 38"/>
          <p:cNvSpPr>
            <a:spLocks noChangeShapeType="1"/>
          </p:cNvSpPr>
          <p:nvPr/>
        </p:nvSpPr>
        <p:spPr bwMode="auto">
          <a:xfrm>
            <a:off x="3086100" y="1393825"/>
            <a:ext cx="0" cy="54451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28" name="Line 39"/>
          <p:cNvSpPr>
            <a:spLocks noChangeShapeType="1"/>
          </p:cNvSpPr>
          <p:nvPr/>
        </p:nvSpPr>
        <p:spPr bwMode="auto">
          <a:xfrm>
            <a:off x="5175250" y="1393825"/>
            <a:ext cx="0" cy="54451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29" name="AutoShape 40"/>
          <p:cNvSpPr>
            <a:spLocks noChangeArrowheads="1"/>
          </p:cNvSpPr>
          <p:nvPr/>
        </p:nvSpPr>
        <p:spPr bwMode="auto">
          <a:xfrm>
            <a:off x="2727325" y="2905125"/>
            <a:ext cx="863600" cy="5048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Stakeholder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GB" altLang="en-US" sz="1000">
                <a:solidFill>
                  <a:schemeClr val="bg1"/>
                </a:solidFill>
              </a:rPr>
              <a:t>Consultation</a:t>
            </a:r>
          </a:p>
        </p:txBody>
      </p:sp>
      <p:cxnSp>
        <p:nvCxnSpPr>
          <p:cNvPr id="12330" name="AutoShape 41"/>
          <p:cNvCxnSpPr>
            <a:cxnSpLocks noChangeShapeType="1"/>
            <a:stCxn id="12329" idx="0"/>
            <a:endCxn id="12292" idx="1"/>
          </p:cNvCxnSpPr>
          <p:nvPr/>
        </p:nvCxnSpPr>
        <p:spPr bwMode="auto">
          <a:xfrm rot="-5400000">
            <a:off x="2852737" y="2312988"/>
            <a:ext cx="898525" cy="2857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31" name="AutoShape 42"/>
          <p:cNvCxnSpPr>
            <a:cxnSpLocks noChangeShapeType="1"/>
            <a:stCxn id="12296" idx="3"/>
            <a:endCxn id="12300" idx="3"/>
          </p:cNvCxnSpPr>
          <p:nvPr/>
        </p:nvCxnSpPr>
        <p:spPr bwMode="auto">
          <a:xfrm>
            <a:off x="4524375" y="2797175"/>
            <a:ext cx="146050" cy="2952750"/>
          </a:xfrm>
          <a:prstGeom prst="bentConnector3">
            <a:avLst>
              <a:gd name="adj1" fmla="val 2554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Arrow Connector 2"/>
          <p:cNvCxnSpPr/>
          <p:nvPr/>
        </p:nvCxnSpPr>
        <p:spPr bwMode="auto">
          <a:xfrm>
            <a:off x="2366169" y="5753101"/>
            <a:ext cx="1078706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5497513"/>
            <a:ext cx="2215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We are here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593725" y="327006"/>
            <a:ext cx="80930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/>
              <a:t>European Network Code </a:t>
            </a:r>
            <a:br>
              <a:rPr lang="en-US" altLang="en-US" dirty="0"/>
            </a:br>
            <a:r>
              <a:rPr lang="en-US" altLang="en-US" dirty="0"/>
              <a:t>Development Process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744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Code Status Update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874510"/>
              </p:ext>
            </p:extLst>
          </p:nvPr>
        </p:nvGraphicFramePr>
        <p:xfrm>
          <a:off x="268014" y="1530297"/>
          <a:ext cx="8607972" cy="4731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451"/>
                <a:gridCol w="3284838"/>
                <a:gridCol w="2979683"/>
              </a:tblGrid>
              <a:tr h="61587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Code</a:t>
                      </a:r>
                      <a:endParaRPr lang="en-GB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Current Status</a:t>
                      </a:r>
                      <a:endParaRPr lang="en-GB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Implementation date</a:t>
                      </a:r>
                      <a:endParaRPr lang="en-GB" sz="1800" dirty="0"/>
                    </a:p>
                  </a:txBody>
                  <a:tcPr marT="45725" marB="45725"/>
                </a:tc>
              </a:tr>
              <a:tr h="61587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Congestion</a:t>
                      </a:r>
                      <a:r>
                        <a:rPr lang="en-GB" sz="1800" baseline="0" dirty="0" smtClean="0"/>
                        <a:t> Management (CMP)</a:t>
                      </a:r>
                      <a:endParaRPr lang="en-GB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Implemented</a:t>
                      </a:r>
                      <a:endParaRPr lang="en-GB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</a:t>
                      </a:r>
                      <a:r>
                        <a:rPr lang="en-GB" sz="1800" baseline="30000" dirty="0" smtClean="0"/>
                        <a:t>st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smtClean="0"/>
                        <a:t>October 2013</a:t>
                      </a:r>
                      <a:endParaRPr lang="en-GB" sz="1800" dirty="0"/>
                    </a:p>
                  </a:txBody>
                  <a:tcPr marT="45725" marB="45725"/>
                </a:tc>
              </a:tr>
              <a:tr h="61587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Capacity</a:t>
                      </a:r>
                      <a:r>
                        <a:rPr lang="en-GB" sz="1800" baseline="0" dirty="0" smtClean="0"/>
                        <a:t> Allocation Mechanism (CAM)</a:t>
                      </a:r>
                      <a:endParaRPr lang="en-GB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Approved for implementation at EU IPs</a:t>
                      </a:r>
                      <a:endParaRPr lang="en-GB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</a:t>
                      </a:r>
                      <a:r>
                        <a:rPr lang="en-GB" sz="1800" baseline="30000" dirty="0" smtClean="0"/>
                        <a:t>st</a:t>
                      </a:r>
                      <a:r>
                        <a:rPr lang="en-GB" sz="1800" dirty="0" smtClean="0"/>
                        <a:t> November 2015</a:t>
                      </a:r>
                      <a:endParaRPr lang="en-GB" sz="1800" dirty="0"/>
                    </a:p>
                  </a:txBody>
                  <a:tcPr marT="45725" marB="45725"/>
                </a:tc>
              </a:tr>
              <a:tr h="61587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Gas Balancing</a:t>
                      </a:r>
                      <a:r>
                        <a:rPr lang="en-GB" sz="1800" baseline="0" dirty="0" smtClean="0"/>
                        <a:t> (BAL)</a:t>
                      </a:r>
                      <a:endParaRPr lang="en-GB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Approved for implementation 26</a:t>
                      </a:r>
                      <a:r>
                        <a:rPr lang="en-GB" sz="1800" baseline="30000" dirty="0" smtClean="0"/>
                        <a:t>th</a:t>
                      </a:r>
                      <a:r>
                        <a:rPr lang="en-GB" sz="1800" dirty="0" smtClean="0"/>
                        <a:t> March 2014</a:t>
                      </a:r>
                      <a:endParaRPr lang="en-GB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</a:t>
                      </a:r>
                      <a:r>
                        <a:rPr lang="en-GB" sz="1800" baseline="30000" dirty="0" smtClean="0"/>
                        <a:t>st</a:t>
                      </a:r>
                      <a:r>
                        <a:rPr lang="en-GB" sz="1800" dirty="0" smtClean="0"/>
                        <a:t> October 2015</a:t>
                      </a:r>
                      <a:endParaRPr lang="en-GB" sz="1800" dirty="0"/>
                    </a:p>
                  </a:txBody>
                  <a:tcPr marT="45725" marB="45725"/>
                </a:tc>
              </a:tr>
              <a:tr h="91546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Interoperability</a:t>
                      </a:r>
                      <a:r>
                        <a:rPr lang="en-GB" sz="1800" baseline="0" dirty="0" smtClean="0"/>
                        <a:t> &amp; Data Exchange (INT)</a:t>
                      </a:r>
                      <a:endParaRPr lang="en-GB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Code entered EU Law on 30</a:t>
                      </a:r>
                      <a:r>
                        <a:rPr lang="en-GB" sz="1800" baseline="30000" dirty="0" smtClean="0"/>
                        <a:t>th</a:t>
                      </a:r>
                      <a:r>
                        <a:rPr lang="en-GB" sz="1800" dirty="0" smtClean="0"/>
                        <a:t> April now Commission Regulation (EU) N0 703/2015</a:t>
                      </a:r>
                      <a:endParaRPr lang="en-GB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Some deliverable planned for 1</a:t>
                      </a:r>
                      <a:r>
                        <a:rPr lang="en-GB" sz="1800" baseline="30000" dirty="0" smtClean="0"/>
                        <a:t>st</a:t>
                      </a:r>
                      <a:r>
                        <a:rPr lang="en-GB" sz="1800" dirty="0" smtClean="0"/>
                        <a:t> October 2015, others by 1</a:t>
                      </a:r>
                      <a:r>
                        <a:rPr lang="en-GB" sz="1800" baseline="30000" dirty="0" smtClean="0"/>
                        <a:t>st</a:t>
                      </a:r>
                      <a:r>
                        <a:rPr lang="en-GB" sz="1800" dirty="0" smtClean="0"/>
                        <a:t> May 2016</a:t>
                      </a:r>
                      <a:endParaRPr lang="en-GB" sz="1800" dirty="0"/>
                    </a:p>
                  </a:txBody>
                  <a:tcPr marT="45725" marB="45725"/>
                </a:tc>
              </a:tr>
              <a:tr h="61587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Tariffs</a:t>
                      </a:r>
                      <a:r>
                        <a:rPr lang="en-GB" sz="1800" baseline="0" dirty="0" smtClean="0"/>
                        <a:t> (TAR)</a:t>
                      </a:r>
                      <a:endParaRPr lang="en-GB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Under development</a:t>
                      </a:r>
                      <a:endParaRPr lang="en-GB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800" i="1" dirty="0" smtClean="0"/>
                        <a:t>Applicable from January 2018?</a:t>
                      </a:r>
                      <a:endParaRPr lang="en-GB" sz="1800" i="1" dirty="0"/>
                    </a:p>
                  </a:txBody>
                  <a:tcPr marT="45725" marB="45725"/>
                </a:tc>
              </a:tr>
              <a:tr h="61587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Incremental Capacity</a:t>
                      </a:r>
                      <a:endParaRPr lang="en-GB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Under development</a:t>
                      </a:r>
                      <a:endParaRPr lang="en-GB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800" i="1" dirty="0" smtClean="0"/>
                        <a:t>Applicable from January 2017?</a:t>
                      </a:r>
                      <a:endParaRPr lang="en-GB" sz="1800" i="1" dirty="0"/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EBEE5A8-B68C-4649-BE83-C83412AAC3AC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42</a:t>
            </a:fld>
            <a:endParaRPr lang="en-US" altLang="en-US" sz="1200" dirty="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EU Tariff </a:t>
            </a:r>
            <a:r>
              <a:rPr lang="en-GB" altLang="en-US" dirty="0" smtClean="0"/>
              <a:t>Code (EU TAR NC)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Rules regarding </a:t>
            </a:r>
            <a:r>
              <a:rPr lang="en-US" dirty="0" err="1"/>
              <a:t>harmonised</a:t>
            </a:r>
            <a:r>
              <a:rPr lang="en-US" dirty="0"/>
              <a:t> transmission tariff structures for </a:t>
            </a:r>
            <a:r>
              <a:rPr lang="en-US" dirty="0" smtClean="0"/>
              <a:t>gas</a:t>
            </a:r>
          </a:p>
          <a:p>
            <a:endParaRPr lang="en-US" dirty="0"/>
          </a:p>
          <a:p>
            <a:r>
              <a:rPr lang="en-US" dirty="0"/>
              <a:t>Overall aim of </a:t>
            </a:r>
            <a:r>
              <a:rPr lang="en-US" dirty="0" smtClean="0"/>
              <a:t>EU TAR NC </a:t>
            </a:r>
            <a:r>
              <a:rPr lang="en-US" dirty="0"/>
              <a:t>on Tariffs is to lead to gas transmission tariff structures in Europe without discrimination between any type of Network Users and without any detrimental effect on cross-border trade</a:t>
            </a:r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EBEE5A8-B68C-4649-BE83-C83412AAC3AC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43</a:t>
            </a:fld>
            <a:endParaRPr lang="en-US" altLang="en-US" sz="1200" dirty="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EU Tariff </a:t>
            </a:r>
            <a:r>
              <a:rPr lang="en-GB" altLang="en-US" dirty="0" smtClean="0"/>
              <a:t>Code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000" dirty="0" smtClean="0"/>
              <a:t>Applies to transmission services offered on </a:t>
            </a:r>
            <a:r>
              <a:rPr lang="en-GB" altLang="en-US" sz="2000" b="1" u="sng" dirty="0" smtClean="0"/>
              <a:t>all</a:t>
            </a:r>
            <a:r>
              <a:rPr lang="en-GB" altLang="en-US" sz="2000" dirty="0" smtClean="0"/>
              <a:t> entry and exit points</a:t>
            </a:r>
          </a:p>
          <a:p>
            <a:pPr lvl="1"/>
            <a:r>
              <a:rPr lang="en-GB" altLang="en-US" sz="1800" dirty="0" smtClean="0"/>
              <a:t>Some provisions only for interconnection points</a:t>
            </a:r>
          </a:p>
          <a:p>
            <a:r>
              <a:rPr lang="en-GB" altLang="en-US" sz="2000" dirty="0" smtClean="0"/>
              <a:t>Cost allocation and determination of reference price</a:t>
            </a:r>
          </a:p>
          <a:p>
            <a:pPr lvl="1"/>
            <a:r>
              <a:rPr lang="en-GB" altLang="en-US" sz="1800" dirty="0" smtClean="0"/>
              <a:t>Cost allocation test to justify choice of methodology</a:t>
            </a:r>
          </a:p>
          <a:p>
            <a:r>
              <a:rPr lang="en-GB" altLang="en-US" sz="2000" dirty="0"/>
              <a:t>Reserve price</a:t>
            </a:r>
          </a:p>
          <a:p>
            <a:pPr lvl="1"/>
            <a:r>
              <a:rPr lang="en-GB" altLang="en-US" sz="1800" dirty="0"/>
              <a:t>Use of multipliers and seasonal factors (IPs only)</a:t>
            </a:r>
          </a:p>
          <a:p>
            <a:r>
              <a:rPr lang="en-GB" altLang="en-US" sz="2000" dirty="0" smtClean="0"/>
              <a:t>Storage section</a:t>
            </a:r>
          </a:p>
          <a:p>
            <a:r>
              <a:rPr lang="en-GB" altLang="en-US" sz="2000" dirty="0" smtClean="0"/>
              <a:t>Consultation requirements</a:t>
            </a:r>
          </a:p>
          <a:p>
            <a:r>
              <a:rPr lang="en-GB" altLang="en-US" sz="2000" dirty="0"/>
              <a:t>Publication requirements</a:t>
            </a:r>
          </a:p>
          <a:p>
            <a:r>
              <a:rPr lang="en-GB" altLang="en-US" sz="2000" dirty="0" smtClean="0"/>
              <a:t>Incremental (IPs only)</a:t>
            </a:r>
          </a:p>
          <a:p>
            <a:r>
              <a:rPr lang="en-GB" altLang="en-US" sz="2000" dirty="0" smtClean="0"/>
              <a:t>Revenue Reconciliation</a:t>
            </a:r>
          </a:p>
          <a:p>
            <a:pPr lvl="1">
              <a:buFont typeface="Wingdings 2" pitchFamily="18" charset="2"/>
              <a:buNone/>
            </a:pPr>
            <a:endParaRPr lang="en-GB" altLang="en-US" sz="14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EBEE5A8-B68C-4649-BE83-C83412AAC3AC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44</a:t>
            </a:fld>
            <a:endParaRPr lang="en-US" altLang="en-US" sz="1200" dirty="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EU </a:t>
            </a:r>
            <a:r>
              <a:rPr lang="en-GB" altLang="en-US" dirty="0"/>
              <a:t>Tariff Code </a:t>
            </a: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Code now entering comitology process</a:t>
            </a:r>
          </a:p>
          <a:p>
            <a:r>
              <a:rPr lang="en-GB" sz="2800" dirty="0" smtClean="0"/>
              <a:t>Member States will meet in April for pre-comitology meeting</a:t>
            </a:r>
          </a:p>
          <a:p>
            <a:r>
              <a:rPr lang="en-GB" sz="2800" dirty="0" smtClean="0"/>
              <a:t>Formal comitology meeting in June</a:t>
            </a:r>
            <a:endParaRPr lang="en-GB" sz="2400" dirty="0" smtClean="0"/>
          </a:p>
          <a:p>
            <a:r>
              <a:rPr lang="en-GB" sz="2800" dirty="0" smtClean="0"/>
              <a:t>Once text passed by Member States then governance process between EU Council, EU Parliament and EC</a:t>
            </a:r>
          </a:p>
          <a:p>
            <a:pPr lvl="1"/>
            <a:r>
              <a:rPr lang="en-GB" sz="2600" dirty="0" smtClean="0"/>
              <a:t>May enter into force by January 2017</a:t>
            </a:r>
          </a:p>
          <a:p>
            <a:pPr lvl="1"/>
            <a:endParaRPr lang="en-GB" dirty="0" smtClean="0">
              <a:latin typeface="Calibri"/>
              <a:ea typeface="Calibri"/>
              <a:cs typeface="Times New Roman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EBEE5A8-B68C-4649-BE83-C83412AAC3AC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45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Draft EU Tariff Code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Default applicable date is </a:t>
            </a:r>
            <a:r>
              <a:rPr lang="en-GB" sz="2800" b="1" dirty="0" smtClean="0">
                <a:solidFill>
                  <a:srgbClr val="0070C0"/>
                </a:solidFill>
              </a:rPr>
              <a:t>1 January 2018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Publication requirements shall apply as of entry into force of Regulation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Consultation process on Reference Methodology and charging parameters to start between entry into force and end of regulatory period – date depends on number of rules</a:t>
            </a:r>
          </a:p>
          <a:p>
            <a:pPr lvl="1"/>
            <a:r>
              <a:rPr lang="en-GB" sz="2600" dirty="0" smtClean="0">
                <a:solidFill>
                  <a:schemeClr val="tx1"/>
                </a:solidFill>
              </a:rPr>
              <a:t>Likely GB deadline is between </a:t>
            </a:r>
            <a:r>
              <a:rPr lang="en-GB" sz="2600" b="1" dirty="0" smtClean="0">
                <a:solidFill>
                  <a:srgbClr val="0070C0"/>
                </a:solidFill>
              </a:rPr>
              <a:t>June - October 2019 </a:t>
            </a:r>
            <a:r>
              <a:rPr lang="en-GB" sz="2600" dirty="0" smtClean="0">
                <a:solidFill>
                  <a:schemeClr val="tx1"/>
                </a:solidFill>
              </a:rPr>
              <a:t>to start process</a:t>
            </a:r>
          </a:p>
          <a:p>
            <a:pPr lvl="1"/>
            <a:endParaRPr lang="en-GB" dirty="0" smtClean="0">
              <a:latin typeface="Calibri"/>
              <a:ea typeface="Calibri"/>
              <a:cs typeface="Times New Roman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EBEE5A8-B68C-4649-BE83-C83412AAC3AC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46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EU Tariff Code: Definitions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Code covers rules for charging “transmission services” and “non-transmission services”</a:t>
            </a:r>
          </a:p>
          <a:p>
            <a:pPr lvl="1"/>
            <a:r>
              <a:rPr lang="en-GB" sz="2600" dirty="0" smtClean="0">
                <a:solidFill>
                  <a:schemeClr val="tx1"/>
                </a:solidFill>
              </a:rPr>
              <a:t>Transmission services are for those services caused by the cost drivers of capacity and distance and are related to the regulated asset base.</a:t>
            </a:r>
          </a:p>
          <a:p>
            <a:pPr lvl="1"/>
            <a:r>
              <a:rPr lang="en-GB" sz="2600" dirty="0" smtClean="0">
                <a:solidFill>
                  <a:schemeClr val="tx1"/>
                </a:solidFill>
              </a:rPr>
              <a:t>If above criteria not met then may be treated as non-transmission service subject to consultation and National Regulatory Authority (NRA) approval</a:t>
            </a:r>
            <a:endParaRPr lang="en-GB" dirty="0" smtClean="0">
              <a:solidFill>
                <a:schemeClr val="tx1"/>
              </a:solidFill>
            </a:endParaRPr>
          </a:p>
          <a:p>
            <a:pPr lvl="1"/>
            <a:endParaRPr lang="en-GB" dirty="0" smtClean="0">
              <a:latin typeface="Calibri"/>
              <a:ea typeface="Calibri"/>
              <a:cs typeface="Times New Roman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EBEE5A8-B68C-4649-BE83-C83412AAC3AC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47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>
          <a:xfrm>
            <a:off x="593725" y="327006"/>
            <a:ext cx="8093075" cy="954107"/>
          </a:xfrm>
        </p:spPr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EU Tariff Code: </a:t>
            </a:r>
            <a:br>
              <a:rPr lang="en-GB" dirty="0" smtClean="0">
                <a:ea typeface="ＭＳ Ｐゴシック" pitchFamily="34" charset="-128"/>
              </a:rPr>
            </a:br>
            <a:r>
              <a:rPr lang="en-GB" dirty="0" smtClean="0">
                <a:ea typeface="ＭＳ Ｐゴシック" pitchFamily="34" charset="-128"/>
              </a:rPr>
              <a:t>Reference Price Methodology (RPM)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Total freedom as to choice of Reference Price Methodology (RPM) but must be compared to Capacity Weighted Distance (CWD) methodology as counterfactual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Now have two Cost Allocation Tests (one for capacity and one for commodity)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Proposed RPM to </a:t>
            </a:r>
            <a:r>
              <a:rPr lang="en-GB" sz="2800" dirty="0">
                <a:solidFill>
                  <a:schemeClr val="tx1"/>
                </a:solidFill>
              </a:rPr>
              <a:t>be </a:t>
            </a:r>
            <a:r>
              <a:rPr lang="en-GB" sz="2800" dirty="0" smtClean="0">
                <a:solidFill>
                  <a:schemeClr val="tx1"/>
                </a:solidFill>
              </a:rPr>
              <a:t>subject to an industry consultation</a:t>
            </a:r>
            <a:endParaRPr lang="en-GB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lvl="1"/>
            <a:endParaRPr lang="en-GB" dirty="0" smtClean="0">
              <a:latin typeface="Calibri"/>
              <a:ea typeface="Calibri"/>
              <a:cs typeface="Times New Roman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EBEE5A8-B68C-4649-BE83-C83412AAC3AC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48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27006"/>
            <a:ext cx="8093075" cy="954107"/>
          </a:xfrm>
        </p:spPr>
        <p:txBody>
          <a:bodyPr/>
          <a:lstStyle/>
          <a:p>
            <a:r>
              <a:rPr lang="en-GB" dirty="0" smtClean="0"/>
              <a:t>Capacity Charging – Alternative </a:t>
            </a:r>
            <a:br>
              <a:rPr lang="en-GB" dirty="0" smtClean="0"/>
            </a:br>
            <a:r>
              <a:rPr lang="en-GB" dirty="0" smtClean="0"/>
              <a:t>Reference price 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Under the charging review one area for discussion is the underlying charging methodology for capacity</a:t>
            </a:r>
          </a:p>
          <a:p>
            <a:pPr lvl="1"/>
            <a:r>
              <a:rPr lang="en-GB" dirty="0" smtClean="0"/>
              <a:t>GB uses LRMC (investment focused)</a:t>
            </a:r>
          </a:p>
          <a:p>
            <a:pPr lvl="1"/>
            <a:r>
              <a:rPr lang="en-GB" dirty="0" smtClean="0"/>
              <a:t>Under EU TAR NC there is a requirement, irrespective of method chosen, to compare it to a pure Capacity Weighted Distance (CWD)</a:t>
            </a:r>
          </a:p>
          <a:p>
            <a:endParaRPr lang="en-GB" dirty="0" smtClean="0"/>
          </a:p>
          <a:p>
            <a:r>
              <a:rPr lang="en-GB" dirty="0" smtClean="0"/>
              <a:t>The CWD approach is quite different to the LRMC approach</a:t>
            </a:r>
          </a:p>
          <a:p>
            <a:r>
              <a:rPr lang="en-GB" dirty="0" smtClean="0"/>
              <a:t>Here we present some initial comparisons</a:t>
            </a:r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EBEE5A8-B68C-4649-BE83-C83412AAC3AC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49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103461"/>
            <a:ext cx="8043863" cy="461665"/>
          </a:xfrm>
        </p:spPr>
        <p:txBody>
          <a:bodyPr/>
          <a:lstStyle/>
          <a:p>
            <a:r>
              <a:rPr lang="en-GB" sz="2400" dirty="0" smtClean="0">
                <a:cs typeface="Times New Roman" pitchFamily="18" charset="0"/>
              </a:rPr>
              <a:t>Current GB Gas Transmission Charging Regime</a:t>
            </a:r>
          </a:p>
        </p:txBody>
      </p:sp>
      <p:pic>
        <p:nvPicPr>
          <p:cNvPr id="26628" name="Picture 17" descr="NG_LIBRARY_US_D5-406_T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9" descr="NG_LIBRARY_US_D4-226_T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0" descr="SI0443 XA1H8825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13043" b="2174"/>
          <a:stretch>
            <a:fillRect/>
          </a:stretch>
        </p:blipFill>
        <p:spPr bwMode="auto">
          <a:xfrm>
            <a:off x="54864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9"/>
            <a:ext cx="8043863" cy="4844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Colin Williams / Laura Johnson</a:t>
            </a:r>
          </a:p>
        </p:txBody>
      </p:sp>
    </p:spTree>
    <p:extLst>
      <p:ext uri="{BB962C8B-B14F-4D97-AF65-F5344CB8AC3E}">
        <p14:creationId xmlns:p14="http://schemas.microsoft.com/office/powerpoint/2010/main" val="10932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3531"/>
            <a:ext cx="8229600" cy="954107"/>
          </a:xfrm>
        </p:spPr>
        <p:txBody>
          <a:bodyPr/>
          <a:lstStyle/>
          <a:p>
            <a:r>
              <a:rPr lang="en-GB" dirty="0" smtClean="0"/>
              <a:t>LRMC and CWD comparison: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Initial thoughts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LRMC approach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Bottom up approach to generate prices</a:t>
            </a:r>
          </a:p>
          <a:p>
            <a:r>
              <a:rPr lang="en-GB" dirty="0" smtClean="0"/>
              <a:t>Builds up prices with components</a:t>
            </a:r>
          </a:p>
          <a:p>
            <a:r>
              <a:rPr lang="en-GB" dirty="0" smtClean="0"/>
              <a:t>Capacity expectations different to Entry and Exit</a:t>
            </a:r>
          </a:p>
          <a:p>
            <a:pPr lvl="1"/>
            <a:r>
              <a:rPr lang="en-GB" dirty="0" smtClean="0"/>
              <a:t>Entry – auctions</a:t>
            </a:r>
          </a:p>
          <a:p>
            <a:pPr lvl="1"/>
            <a:r>
              <a:rPr lang="en-GB" dirty="0" smtClean="0"/>
              <a:t>Exit – Baseline bookings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CWD approach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Top down approach to generate prices</a:t>
            </a:r>
          </a:p>
          <a:p>
            <a:r>
              <a:rPr lang="en-GB" dirty="0" smtClean="0"/>
              <a:t>Starts with Target Revenue then distributes this across capacity booking expectations</a:t>
            </a:r>
          </a:p>
          <a:p>
            <a:r>
              <a:rPr lang="en-GB" dirty="0" smtClean="0"/>
              <a:t>Capacity expectations require forecast to be as close as possible to actuals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EBEE5A8-B68C-4649-BE83-C83412AAC3AC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50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Level comparison – LRMC vs CWD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249965"/>
              </p:ext>
            </p:extLst>
          </p:nvPr>
        </p:nvGraphicFramePr>
        <p:xfrm>
          <a:off x="593725" y="1485900"/>
          <a:ext cx="808989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218"/>
                <a:gridCol w="3091543"/>
                <a:gridCol w="311013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Comparison</a:t>
                      </a:r>
                      <a:r>
                        <a:rPr lang="en-GB" sz="1600" baseline="0" dirty="0" smtClean="0"/>
                        <a:t> of Methodologies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Long Run Marginal Cost (as used in</a:t>
                      </a:r>
                      <a:r>
                        <a:rPr lang="en-GB" sz="1600" baseline="0" dirty="0" smtClean="0"/>
                        <a:t> GB)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Capacity</a:t>
                      </a:r>
                      <a:r>
                        <a:rPr lang="en-GB" sz="1600" baseline="0" dirty="0" smtClean="0"/>
                        <a:t> Weighted Distance (EU TAR NC)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Network and Distances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Uses an overall “Solved</a:t>
                      </a:r>
                      <a:r>
                        <a:rPr lang="en-GB" sz="1400" baseline="0" dirty="0" smtClean="0"/>
                        <a:t> network” based on supplies and demand to provide all distances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Unconstrained system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Considers</a:t>
                      </a:r>
                      <a:r>
                        <a:rPr lang="en-GB" sz="1400" baseline="0" dirty="0" smtClean="0"/>
                        <a:t> all points to all points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Unconstrained or constrained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Cost Components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Cost of Expansion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err="1" smtClean="0"/>
                        <a:t>Annuitisation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Not used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Allowed</a:t>
                      </a:r>
                      <a:r>
                        <a:rPr lang="en-GB" sz="1400" baseline="0" dirty="0" smtClean="0"/>
                        <a:t> Revenues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Used for Exit only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Used for</a:t>
                      </a:r>
                      <a:r>
                        <a:rPr lang="en-GB" sz="1400" baseline="0" dirty="0" smtClean="0"/>
                        <a:t> Entry and Exit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Supplies and Demand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1 in 20 peak for Demand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Forecast Supplies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Linked to a flow scenario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Flow scenario</a:t>
                      </a:r>
                      <a:r>
                        <a:rPr lang="en-GB" sz="1400" baseline="0" dirty="0" smtClean="0"/>
                        <a:t> may be required if using a constrained network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Capacity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Uses</a:t>
                      </a:r>
                      <a:r>
                        <a:rPr lang="en-GB" sz="1400" baseline="0" dirty="0" smtClean="0"/>
                        <a:t> Licence requirements (obligated levels, baselines)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Expected to use</a:t>
                      </a:r>
                      <a:r>
                        <a:rPr lang="en-GB" sz="1400" baseline="0" dirty="0" smtClean="0"/>
                        <a:t> forecasted contracted capacity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Adjustments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Price collar</a:t>
                      </a:r>
                      <a:r>
                        <a:rPr lang="en-GB" sz="1400" baseline="0" dirty="0" smtClean="0"/>
                        <a:t> as no –</a:t>
                      </a:r>
                      <a:r>
                        <a:rPr lang="en-GB" sz="1400" baseline="0" dirty="0" err="1" smtClean="0"/>
                        <a:t>ve</a:t>
                      </a:r>
                      <a:r>
                        <a:rPr lang="en-GB" sz="1400" baseline="0" dirty="0" smtClean="0"/>
                        <a:t> prices.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No zero prices in Model (zero payable does apply for certain auctions where 100% discount applied)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No negative prices</a:t>
                      </a:r>
                      <a:r>
                        <a:rPr lang="en-GB" sz="1400" baseline="0" dirty="0" smtClean="0"/>
                        <a:t> possible under the pure calculation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Zero prices possible but subject to discussion if appropriate.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EBEE5A8-B68C-4649-BE83-C83412AAC3AC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51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27006"/>
            <a:ext cx="8093075" cy="954107"/>
          </a:xfrm>
        </p:spPr>
        <p:txBody>
          <a:bodyPr/>
          <a:lstStyle/>
          <a:p>
            <a:r>
              <a:rPr lang="en-GB" dirty="0" smtClean="0"/>
              <a:t>CWD Initial thoughts:</a:t>
            </a:r>
            <a:br>
              <a:rPr lang="en-GB" dirty="0" smtClean="0"/>
            </a:br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CWD requires the bookings for capacity to be as close as possible to the actuals</a:t>
            </a:r>
          </a:p>
          <a:p>
            <a:pPr lvl="1"/>
            <a:r>
              <a:rPr lang="en-GB" dirty="0" smtClean="0"/>
              <a:t>Minimises risk of incorrect prices </a:t>
            </a:r>
          </a:p>
          <a:p>
            <a:r>
              <a:rPr lang="en-GB" dirty="0" smtClean="0"/>
              <a:t>Could improve predictability if forecasts are close to actual capacity bookings</a:t>
            </a:r>
          </a:p>
          <a:p>
            <a:r>
              <a:rPr lang="en-GB" dirty="0" smtClean="0"/>
              <a:t>Link to revenue could drive volatility</a:t>
            </a:r>
          </a:p>
          <a:p>
            <a:pPr lvl="1"/>
            <a:r>
              <a:rPr lang="en-GB" dirty="0" smtClean="0"/>
              <a:t>Due to Allowed Revenue changes and / or through the mechanism to adjust for </a:t>
            </a:r>
            <a:r>
              <a:rPr lang="en-GB" dirty="0"/>
              <a:t>o</a:t>
            </a:r>
            <a:r>
              <a:rPr lang="en-GB" dirty="0" smtClean="0"/>
              <a:t>ver / under recovery</a:t>
            </a:r>
          </a:p>
          <a:p>
            <a:r>
              <a:rPr lang="en-GB" dirty="0" smtClean="0"/>
              <a:t>Reduced link to Supply / Demand could improve predictability or reduce a current area of volatility</a:t>
            </a:r>
          </a:p>
          <a:p>
            <a:r>
              <a:rPr lang="en-GB" dirty="0" smtClean="0"/>
              <a:t>National Grid will progress analysis through NTS CMF</a:t>
            </a:r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EBEE5A8-B68C-4649-BE83-C83412AAC3AC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52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EU Tariff Code: ACER review &amp; guidance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Proposed charging regime to be submitted to ACER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Up to 4 months to give non-binding opinion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ACER can recommend changes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NRA to take “utmost account” of recommendations</a:t>
            </a:r>
            <a:r>
              <a:rPr lang="en-GB" sz="2400" dirty="0" smtClean="0">
                <a:solidFill>
                  <a:schemeClr val="tx1"/>
                </a:solidFill>
              </a:rPr>
              <a:t/>
            </a:r>
            <a:br>
              <a:rPr lang="en-GB" sz="2400" dirty="0" smtClean="0">
                <a:solidFill>
                  <a:schemeClr val="tx1"/>
                </a:solidFill>
              </a:rPr>
            </a:b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ACER to perform study how price controls and allowed revenues set in member states.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ACER to then produce guidance document on regulatory accounting principles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lvl="1"/>
            <a:endParaRPr lang="en-GB" dirty="0" smtClean="0">
              <a:latin typeface="Calibri"/>
              <a:ea typeface="Calibri"/>
              <a:cs typeface="Times New Roman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EBEE5A8-B68C-4649-BE83-C83412AAC3AC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53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EU Tariff Code Update: Storage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Default discount of 50% of capacity reference price</a:t>
            </a:r>
          </a:p>
          <a:p>
            <a:r>
              <a:rPr lang="en-GB" dirty="0" smtClean="0"/>
              <a:t>Adjustment to 50% discount may be applied subject to considering</a:t>
            </a:r>
          </a:p>
          <a:p>
            <a:pPr lvl="1"/>
            <a:r>
              <a:rPr lang="en-GB" dirty="0" smtClean="0"/>
              <a:t>Net benefits or costs storage provides transmission system</a:t>
            </a:r>
          </a:p>
          <a:p>
            <a:pPr lvl="1"/>
            <a:r>
              <a:rPr lang="en-GB" dirty="0" smtClean="0"/>
              <a:t>Interrelation of storage and investments in transmission</a:t>
            </a:r>
          </a:p>
          <a:p>
            <a:pPr lvl="1"/>
            <a:r>
              <a:rPr lang="en-GB" dirty="0" smtClean="0"/>
              <a:t>Need to minimise effects on cross-border trade</a:t>
            </a:r>
          </a:p>
          <a:p>
            <a:pPr lvl="1"/>
            <a:endParaRPr lang="en-GB" dirty="0" smtClean="0"/>
          </a:p>
          <a:p>
            <a:endParaRPr lang="en-GB" dirty="0" smtClean="0">
              <a:solidFill>
                <a:schemeClr val="tx1"/>
              </a:solidFill>
            </a:endParaRPr>
          </a:p>
          <a:p>
            <a:pPr lvl="1"/>
            <a:endParaRPr lang="en-GB" dirty="0" smtClean="0">
              <a:latin typeface="Calibri"/>
              <a:ea typeface="Calibri"/>
              <a:cs typeface="Times New Roman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EBEE5A8-B68C-4649-BE83-C83412AAC3AC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54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EU Tariff Code: Fixed versus floating prices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existing capacity sold at IPs:</a:t>
            </a:r>
          </a:p>
          <a:p>
            <a:pPr lvl="1"/>
            <a:r>
              <a:rPr lang="en-US" dirty="0"/>
              <a:t>the floating payable price approach shall be offered;</a:t>
            </a:r>
          </a:p>
          <a:p>
            <a:pPr lvl="1"/>
            <a:r>
              <a:rPr lang="en-US" dirty="0"/>
              <a:t>the fixed payable price approach shall not be allowed.</a:t>
            </a:r>
          </a:p>
          <a:p>
            <a:r>
              <a:rPr lang="en-US" dirty="0" smtClean="0"/>
              <a:t>For </a:t>
            </a:r>
            <a:r>
              <a:rPr lang="en-US" dirty="0"/>
              <a:t>incremental capacity and existing capacity offered in the same auction:</a:t>
            </a:r>
          </a:p>
          <a:p>
            <a:pPr lvl="1"/>
            <a:r>
              <a:rPr lang="en-US" dirty="0"/>
              <a:t>the floating payable price approach may be offered;</a:t>
            </a:r>
          </a:p>
          <a:p>
            <a:pPr lvl="1"/>
            <a:r>
              <a:rPr lang="en-US" dirty="0"/>
              <a:t>the fixed payable price approach may be offered where either of the following conditions is met:</a:t>
            </a:r>
          </a:p>
          <a:p>
            <a:pPr lvl="2"/>
            <a:r>
              <a:rPr lang="en-US" dirty="0"/>
              <a:t>an alternative allocation mechanism set out in amended CAM code;</a:t>
            </a:r>
          </a:p>
          <a:p>
            <a:pPr lvl="2"/>
            <a:r>
              <a:rPr lang="en-US" dirty="0"/>
              <a:t>a project is included as </a:t>
            </a:r>
            <a:r>
              <a:rPr lang="en-US" dirty="0" smtClean="0"/>
              <a:t>Project of Common Interest (PCI)</a:t>
            </a:r>
            <a:endParaRPr lang="en-US" dirty="0"/>
          </a:p>
          <a:p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EBEE5A8-B68C-4649-BE83-C83412AAC3AC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55</a:t>
            </a:fld>
            <a:endParaRPr lang="en-US" altLang="en-US" sz="1200" dirty="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EU Tariff Code: Multipliers at IPs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Multipliers for quarterly and monthly capacity to be between 1 and 1.5</a:t>
            </a:r>
          </a:p>
          <a:p>
            <a:r>
              <a:rPr lang="en-GB" dirty="0" smtClean="0"/>
              <a:t>Multipliers daily and within day capacity products to be between 1 and 3.</a:t>
            </a:r>
          </a:p>
          <a:p>
            <a:pPr lvl="1"/>
            <a:r>
              <a:rPr lang="en-GB" dirty="0" smtClean="0"/>
              <a:t>Defaults to 1 to 1.5 after 4 years</a:t>
            </a:r>
          </a:p>
          <a:p>
            <a:r>
              <a:rPr lang="en-GB" dirty="0" smtClean="0"/>
              <a:t>Multipliers to be reviewed after 2 years and code may be amended to new ranges if need for change identified</a:t>
            </a:r>
          </a:p>
          <a:p>
            <a:pPr lvl="1"/>
            <a:endParaRPr lang="en-GB" dirty="0" smtClean="0"/>
          </a:p>
          <a:p>
            <a:endParaRPr lang="en-GB" dirty="0" smtClean="0">
              <a:solidFill>
                <a:schemeClr val="tx1"/>
              </a:solidFill>
            </a:endParaRPr>
          </a:p>
          <a:p>
            <a:pPr lvl="1"/>
            <a:endParaRPr lang="en-GB" dirty="0" smtClean="0">
              <a:latin typeface="Calibri"/>
              <a:ea typeface="Calibri"/>
              <a:cs typeface="Times New Roman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EBEE5A8-B68C-4649-BE83-C83412AAC3AC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56</a:t>
            </a:fld>
            <a:endParaRPr lang="en-US" altLang="en-US" sz="1200" dirty="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EU Tariff Code: Interruptible Capacity at IPs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By default interruptible capacity price to be based on probability of interruption</a:t>
            </a:r>
          </a:p>
          <a:p>
            <a:pPr lvl="1"/>
            <a:r>
              <a:rPr lang="en-GB" dirty="0" smtClean="0"/>
              <a:t>Discount shall be ex-ante</a:t>
            </a:r>
          </a:p>
          <a:p>
            <a:pPr lvl="1"/>
            <a:r>
              <a:rPr lang="en-GB" dirty="0" smtClean="0"/>
              <a:t>Shall also apply to back-haul at unidirectional IPs</a:t>
            </a:r>
          </a:p>
          <a:p>
            <a:r>
              <a:rPr lang="en-GB" dirty="0" smtClean="0"/>
              <a:t>NRA may allow ex-post discounts where</a:t>
            </a:r>
          </a:p>
          <a:p>
            <a:pPr lvl="1"/>
            <a:r>
              <a:rPr lang="en-GB" dirty="0" smtClean="0"/>
              <a:t>No conditional firm is offered</a:t>
            </a:r>
          </a:p>
          <a:p>
            <a:pPr lvl="1"/>
            <a:r>
              <a:rPr lang="en-GB" dirty="0" smtClean="0"/>
              <a:t>Likelihood of interruption is very low</a:t>
            </a:r>
          </a:p>
          <a:p>
            <a:pPr lvl="1"/>
            <a:r>
              <a:rPr lang="en-GB" dirty="0" smtClean="0"/>
              <a:t>Oversubscription and buyback mechanism is implemented</a:t>
            </a:r>
          </a:p>
          <a:p>
            <a:pPr lvl="1"/>
            <a:r>
              <a:rPr lang="en-GB" dirty="0" smtClean="0"/>
              <a:t>Compensation paid equal to 3 times firm price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pPr lvl="1"/>
            <a:endParaRPr lang="en-GB" dirty="0" smtClean="0">
              <a:latin typeface="Calibri"/>
              <a:ea typeface="Calibri"/>
              <a:cs typeface="Times New Roman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EBEE5A8-B68C-4649-BE83-C83412AAC3AC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57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EU Tariff Code: Existing contracts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Code protects fixed price element of existing long-term capacity contracts where,</a:t>
            </a:r>
          </a:p>
          <a:p>
            <a:pPr lvl="1"/>
            <a:r>
              <a:rPr lang="en-GB" sz="2400" dirty="0" smtClean="0"/>
              <a:t>Booked before </a:t>
            </a:r>
            <a:r>
              <a:rPr lang="en-GB" sz="2400" b="1" dirty="0" smtClean="0"/>
              <a:t>29 November 2013</a:t>
            </a:r>
          </a:p>
          <a:p>
            <a:pPr lvl="1"/>
            <a:r>
              <a:rPr lang="en-GB" sz="2400" dirty="0" smtClean="0"/>
              <a:t>Incremental booked after </a:t>
            </a:r>
            <a:r>
              <a:rPr lang="en-GB" sz="2400" b="1" dirty="0" smtClean="0"/>
              <a:t>29 </a:t>
            </a:r>
            <a:r>
              <a:rPr lang="en-GB" sz="2400" b="1" dirty="0"/>
              <a:t>N</a:t>
            </a:r>
            <a:r>
              <a:rPr lang="en-GB" sz="2400" b="1" dirty="0" smtClean="0"/>
              <a:t>ovember 2013 </a:t>
            </a:r>
            <a:r>
              <a:rPr lang="en-GB" sz="2400" dirty="0" smtClean="0"/>
              <a:t>and before the code enters into force.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pPr lvl="1"/>
            <a:endParaRPr lang="en-GB" dirty="0" smtClean="0">
              <a:latin typeface="Calibri"/>
              <a:ea typeface="Calibri"/>
              <a:cs typeface="Times New Roman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EBEE5A8-B68C-4649-BE83-C83412AAC3AC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58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64BD9EC7-368A-4D68-B576-0F2431A734CB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59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788988"/>
            <a:ext cx="8093075" cy="492125"/>
          </a:xfrm>
        </p:spPr>
        <p:txBody>
          <a:bodyPr/>
          <a:lstStyle/>
          <a:p>
            <a:pPr eaLnBrk="1" hangingPunct="1"/>
            <a:r>
              <a:rPr lang="en-GB" altLang="en-US" sz="2600" dirty="0" smtClean="0"/>
              <a:t>Incremental Capacity: Background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25" y="1485900"/>
            <a:ext cx="8089900" cy="4800600"/>
          </a:xfrm>
        </p:spPr>
        <p:txBody>
          <a:bodyPr/>
          <a:lstStyle/>
          <a:p>
            <a:pPr marL="342900" lvl="1" indent="-342900">
              <a:defRPr/>
            </a:pPr>
            <a:r>
              <a:rPr lang="en-GB" altLang="en-US" sz="2000" dirty="0" smtClean="0"/>
              <a:t>Aim: </a:t>
            </a:r>
            <a:r>
              <a:rPr lang="en-GB" altLang="en-US" dirty="0" smtClean="0">
                <a:solidFill>
                  <a:schemeClr val="tx1"/>
                </a:solidFill>
              </a:rPr>
              <a:t>To provide harmonised rules for triggering Incremental within the CAM framework.</a:t>
            </a:r>
            <a:endParaRPr lang="en-GB" altLang="en-US" sz="2000" dirty="0" smtClean="0"/>
          </a:p>
          <a:p>
            <a:pPr>
              <a:defRPr/>
            </a:pPr>
            <a:r>
              <a:rPr lang="en-GB" altLang="en-US" sz="2000" dirty="0" smtClean="0"/>
              <a:t>CAM amendment text adopted by ACER board of Regulators on 13</a:t>
            </a:r>
            <a:r>
              <a:rPr lang="en-GB" altLang="en-US" sz="2000" baseline="30000" dirty="0" smtClean="0"/>
              <a:t>th</a:t>
            </a:r>
            <a:r>
              <a:rPr lang="en-GB" altLang="en-US" sz="2000" dirty="0" smtClean="0"/>
              <a:t> October. Formal comitology aligned with TAR NC.</a:t>
            </a:r>
            <a:endParaRPr lang="en-GB" altLang="en-US" dirty="0" smtClean="0"/>
          </a:p>
          <a:p>
            <a:pPr lvl="1">
              <a:spcAft>
                <a:spcPct val="20000"/>
              </a:spcAft>
              <a:defRPr/>
            </a:pPr>
            <a:endParaRPr lang="en-GB" altLang="en-US" b="1" dirty="0" smtClean="0"/>
          </a:p>
        </p:txBody>
      </p:sp>
      <p:sp>
        <p:nvSpPr>
          <p:cNvPr id="5" name="Vertical Scroll 4"/>
          <p:cNvSpPr/>
          <p:nvPr/>
        </p:nvSpPr>
        <p:spPr>
          <a:xfrm>
            <a:off x="533400" y="3733800"/>
            <a:ext cx="3352800" cy="2133600"/>
          </a:xfrm>
          <a:prstGeom prst="verticalScroll">
            <a:avLst/>
          </a:prstGeom>
          <a:solidFill>
            <a:srgbClr val="C7FF4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5029200" y="3733800"/>
            <a:ext cx="3429000" cy="21336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914400" y="4497388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>
                <a:solidFill>
                  <a:srgbClr val="002060"/>
                </a:solidFill>
              </a:rPr>
              <a:t>Amendment of CAM NC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5486400" y="4495800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000">
                <a:solidFill>
                  <a:srgbClr val="002060"/>
                </a:solidFill>
              </a:rPr>
              <a:t>Chapter 9 of TAR NC</a:t>
            </a:r>
          </a:p>
        </p:txBody>
      </p:sp>
      <p:sp>
        <p:nvSpPr>
          <p:cNvPr id="9" name="Left-Right Arrow 8"/>
          <p:cNvSpPr/>
          <p:nvPr/>
        </p:nvSpPr>
        <p:spPr>
          <a:xfrm>
            <a:off x="3725863" y="4062413"/>
            <a:ext cx="1419225" cy="6080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3765550" y="4678363"/>
            <a:ext cx="1419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rgbClr val="0079C1"/>
                </a:solidFill>
              </a:rPr>
              <a:t>Close inter-relations and inter-dependencies</a:t>
            </a:r>
          </a:p>
        </p:txBody>
      </p:sp>
    </p:spTree>
    <p:extLst>
      <p:ext uri="{BB962C8B-B14F-4D97-AF65-F5344CB8AC3E}">
        <p14:creationId xmlns:p14="http://schemas.microsoft.com/office/powerpoint/2010/main" val="21627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27006"/>
            <a:ext cx="8093075" cy="954107"/>
          </a:xfrm>
        </p:spPr>
        <p:txBody>
          <a:bodyPr/>
          <a:lstStyle/>
          <a:p>
            <a:r>
              <a:rPr lang="en-GB" dirty="0" smtClean="0"/>
              <a:t>Current GB Gas Transmission</a:t>
            </a:r>
            <a:br>
              <a:rPr lang="en-GB" dirty="0" smtClean="0"/>
            </a:br>
            <a:r>
              <a:rPr lang="en-GB" dirty="0" smtClean="0"/>
              <a:t>Framework – What we will cover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625006"/>
              </p:ext>
            </p:extLst>
          </p:nvPr>
        </p:nvGraphicFramePr>
        <p:xfrm>
          <a:off x="593725" y="1485898"/>
          <a:ext cx="8089900" cy="489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933"/>
                <a:gridCol w="5556967"/>
              </a:tblGrid>
              <a:tr h="405803">
                <a:tc>
                  <a:txBody>
                    <a:bodyPr/>
                    <a:lstStyle/>
                    <a:p>
                      <a:r>
                        <a:rPr lang="en-GB" dirty="0" smtClean="0"/>
                        <a:t>Subject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Content</a:t>
                      </a:r>
                      <a:endParaRPr lang="en-GB" dirty="0"/>
                    </a:p>
                  </a:txBody>
                  <a:tcPr/>
                </a:tc>
              </a:tr>
              <a:tr h="1000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Introduction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Governance - Introducing</a:t>
                      </a:r>
                      <a:r>
                        <a:rPr lang="en-GB" baseline="0" dirty="0" smtClean="0"/>
                        <a:t> RIIO, Licence and UNC relative to charging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Overview</a:t>
                      </a:r>
                      <a:r>
                        <a:rPr lang="en-GB" baseline="0" dirty="0" smtClean="0"/>
                        <a:t> of the charges that recover the revenues</a:t>
                      </a:r>
                      <a:endParaRPr lang="en-GB" dirty="0"/>
                    </a:p>
                  </a:txBody>
                  <a:tcPr anchor="ctr"/>
                </a:tc>
              </a:tr>
              <a:tr h="1901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How the current regime works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Underlying</a:t>
                      </a:r>
                      <a:r>
                        <a:rPr lang="en-GB" baseline="0" dirty="0" smtClean="0"/>
                        <a:t> Charging principles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Charging Structure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Calculation of charges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Charging interactions</a:t>
                      </a:r>
                    </a:p>
                  </a:txBody>
                  <a:tcPr anchor="ctr"/>
                </a:tc>
              </a:tr>
              <a:tr h="700427">
                <a:tc>
                  <a:txBody>
                    <a:bodyPr/>
                    <a:lstStyle/>
                    <a:p>
                      <a:r>
                        <a:rPr lang="en-GB" dirty="0" smtClean="0"/>
                        <a:t>History</a:t>
                      </a:r>
                      <a:r>
                        <a:rPr lang="en-GB" baseline="0" dirty="0" smtClean="0"/>
                        <a:t> and interaction of charges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How</a:t>
                      </a:r>
                      <a:r>
                        <a:rPr lang="en-GB" baseline="0" dirty="0" smtClean="0"/>
                        <a:t> balance of charges has changed over time</a:t>
                      </a:r>
                    </a:p>
                  </a:txBody>
                  <a:tcPr anchor="ctr"/>
                </a:tc>
              </a:tr>
              <a:tr h="700427">
                <a:tc>
                  <a:txBody>
                    <a:bodyPr/>
                    <a:lstStyle/>
                    <a:p>
                      <a:r>
                        <a:rPr lang="en-GB" dirty="0" smtClean="0"/>
                        <a:t>Summary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Application of charges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788988"/>
            <a:ext cx="8093075" cy="492125"/>
          </a:xfrm>
        </p:spPr>
        <p:txBody>
          <a:bodyPr/>
          <a:lstStyle/>
          <a:p>
            <a:pPr eaLnBrk="1" hangingPunct="1"/>
            <a:r>
              <a:rPr lang="en-GB" altLang="en-US" sz="2600" smtClean="0"/>
              <a:t>Process for Offering Incremental Capacity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313" y="1957388"/>
            <a:ext cx="2514600" cy="2767012"/>
          </a:xfrm>
          <a:prstGeom prst="rect">
            <a:avLst/>
          </a:prstGeom>
          <a:pattFill prst="pct25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Market Demand Assessment Phase</a:t>
            </a:r>
          </a:p>
        </p:txBody>
      </p:sp>
      <p:sp>
        <p:nvSpPr>
          <p:cNvPr id="8" name="Rectangle 7"/>
          <p:cNvSpPr/>
          <p:nvPr/>
        </p:nvSpPr>
        <p:spPr>
          <a:xfrm>
            <a:off x="6148388" y="1957388"/>
            <a:ext cx="2532062" cy="2767012"/>
          </a:xfrm>
          <a:prstGeom prst="rect">
            <a:avLst/>
          </a:prstGeom>
          <a:pattFill prst="pct25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Market Test Phase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8988" y="1957388"/>
            <a:ext cx="2514600" cy="2767012"/>
          </a:xfrm>
          <a:prstGeom prst="rect">
            <a:avLst/>
          </a:prstGeom>
          <a:pattFill prst="pct25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Design Phase</a:t>
            </a:r>
          </a:p>
        </p:txBody>
      </p:sp>
      <p:cxnSp>
        <p:nvCxnSpPr>
          <p:cNvPr id="11" name="Straight Arrow Connector 17"/>
          <p:cNvCxnSpPr/>
          <p:nvPr/>
        </p:nvCxnSpPr>
        <p:spPr>
          <a:xfrm>
            <a:off x="381000" y="4705350"/>
            <a:ext cx="8382000" cy="0"/>
          </a:xfrm>
          <a:prstGeom prst="straightConnector1">
            <a:avLst/>
          </a:prstGeom>
          <a:ln>
            <a:gradFill flip="none" rotWithShape="1">
              <a:gsLst>
                <a:gs pos="97000">
                  <a:srgbClr val="FFC000"/>
                </a:gs>
                <a:gs pos="0">
                  <a:schemeClr val="accent4"/>
                </a:gs>
                <a:gs pos="5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055688" y="5178425"/>
            <a:ext cx="716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9C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dirty="0" smtClean="0">
                <a:solidFill>
                  <a:srgbClr val="1F4484"/>
                </a:solidFill>
                <a:latin typeface="+mn-lt"/>
              </a:rPr>
              <a:t>Ongoing co-ordination among TSOs and NRAs involved along the process</a:t>
            </a:r>
          </a:p>
        </p:txBody>
      </p:sp>
      <p:sp>
        <p:nvSpPr>
          <p:cNvPr id="15" name="Rectangle 16"/>
          <p:cNvSpPr/>
          <p:nvPr/>
        </p:nvSpPr>
        <p:spPr>
          <a:xfrm>
            <a:off x="6242050" y="3276600"/>
            <a:ext cx="2057400" cy="598488"/>
          </a:xfrm>
          <a:prstGeom prst="rect">
            <a:avLst/>
          </a:prstGeom>
          <a:solidFill>
            <a:srgbClr val="FFC000"/>
          </a:solidFill>
          <a:ln>
            <a:solidFill>
              <a:schemeClr val="accent5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rgbClr val="1F4484"/>
                </a:solidFill>
              </a:rPr>
              <a:t>Auction and Economic Test</a:t>
            </a:r>
          </a:p>
          <a:p>
            <a:pPr algn="ctr">
              <a:defRPr/>
            </a:pPr>
            <a:r>
              <a:rPr lang="en-GB" sz="1200" dirty="0">
                <a:solidFill>
                  <a:srgbClr val="1F4484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48388" y="1966913"/>
            <a:ext cx="2532062" cy="2767012"/>
          </a:xfrm>
          <a:prstGeom prst="rect">
            <a:avLst/>
          </a:prstGeom>
          <a:pattFill prst="pct25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Allocation Procedure</a:t>
            </a:r>
          </a:p>
        </p:txBody>
      </p:sp>
      <p:sp>
        <p:nvSpPr>
          <p:cNvPr id="18" name="Rectangle 16"/>
          <p:cNvSpPr/>
          <p:nvPr/>
        </p:nvSpPr>
        <p:spPr>
          <a:xfrm>
            <a:off x="708025" y="3547482"/>
            <a:ext cx="2033588" cy="588963"/>
          </a:xfrm>
          <a:prstGeom prst="rect">
            <a:avLst/>
          </a:prstGeom>
          <a:solidFill>
            <a:srgbClr val="FFC000"/>
          </a:solidFill>
          <a:ln>
            <a:solidFill>
              <a:schemeClr val="accent5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rgbClr val="1F4484"/>
                </a:solidFill>
              </a:rPr>
              <a:t>Assessment of demand for incremental capacity</a:t>
            </a:r>
          </a:p>
        </p:txBody>
      </p:sp>
      <p:sp>
        <p:nvSpPr>
          <p:cNvPr id="19" name="Rectangle 16"/>
          <p:cNvSpPr/>
          <p:nvPr/>
        </p:nvSpPr>
        <p:spPr>
          <a:xfrm>
            <a:off x="3536950" y="3286125"/>
            <a:ext cx="2078038" cy="598488"/>
          </a:xfrm>
          <a:prstGeom prst="rect">
            <a:avLst/>
          </a:prstGeom>
          <a:solidFill>
            <a:srgbClr val="FFC000"/>
          </a:solidFill>
          <a:ln>
            <a:solidFill>
              <a:schemeClr val="accent5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rgbClr val="1F4484"/>
                </a:solidFill>
              </a:rPr>
              <a:t>Technical studies for incremental offer levels</a:t>
            </a:r>
          </a:p>
          <a:p>
            <a:pPr algn="ctr">
              <a:defRPr/>
            </a:pPr>
            <a:r>
              <a:rPr lang="en-GB" sz="1200" dirty="0">
                <a:solidFill>
                  <a:srgbClr val="1F4484"/>
                </a:solidFill>
              </a:rPr>
              <a:t>&amp; Public Consultation</a:t>
            </a:r>
          </a:p>
        </p:txBody>
      </p:sp>
      <p:sp>
        <p:nvSpPr>
          <p:cNvPr id="20" name="Rectangle 16"/>
          <p:cNvSpPr/>
          <p:nvPr/>
        </p:nvSpPr>
        <p:spPr>
          <a:xfrm>
            <a:off x="6394450" y="3286125"/>
            <a:ext cx="2057400" cy="598488"/>
          </a:xfrm>
          <a:prstGeom prst="rect">
            <a:avLst/>
          </a:prstGeom>
          <a:solidFill>
            <a:srgbClr val="FFC000"/>
          </a:solidFill>
          <a:ln>
            <a:solidFill>
              <a:schemeClr val="accent5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rgbClr val="1F4484"/>
                </a:solidFill>
              </a:rPr>
              <a:t>Auction or Alternative Allocation Mechanism and Economic Test</a:t>
            </a:r>
          </a:p>
        </p:txBody>
      </p:sp>
      <p:sp>
        <p:nvSpPr>
          <p:cNvPr id="25" name="Rectangle 16"/>
          <p:cNvSpPr/>
          <p:nvPr/>
        </p:nvSpPr>
        <p:spPr>
          <a:xfrm>
            <a:off x="708025" y="4152900"/>
            <a:ext cx="2035175" cy="293688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rgbClr val="1F4484"/>
                </a:solidFill>
              </a:rPr>
              <a:t>Non-binding phase</a:t>
            </a:r>
          </a:p>
        </p:txBody>
      </p:sp>
      <p:sp>
        <p:nvSpPr>
          <p:cNvPr id="26" name="Rectangle 16"/>
          <p:cNvSpPr/>
          <p:nvPr/>
        </p:nvSpPr>
        <p:spPr>
          <a:xfrm>
            <a:off x="3536950" y="4157663"/>
            <a:ext cx="2078038" cy="29527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rgbClr val="1F4484"/>
                </a:solidFill>
              </a:rPr>
              <a:t>Non-binding phase</a:t>
            </a:r>
          </a:p>
        </p:txBody>
      </p:sp>
      <p:sp>
        <p:nvSpPr>
          <p:cNvPr id="27" name="Rectangle 16"/>
          <p:cNvSpPr/>
          <p:nvPr/>
        </p:nvSpPr>
        <p:spPr>
          <a:xfrm>
            <a:off x="6370638" y="4157663"/>
            <a:ext cx="2081212" cy="29527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rgbClr val="1F4484"/>
                </a:solidFill>
              </a:rPr>
              <a:t>Binding phase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EBEE5A8-B68C-4649-BE83-C83412AAC3AC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60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103461"/>
            <a:ext cx="8043863" cy="461665"/>
          </a:xfrm>
        </p:spPr>
        <p:txBody>
          <a:bodyPr/>
          <a:lstStyle/>
          <a:p>
            <a:r>
              <a:rPr lang="en-GB" sz="2400" dirty="0" smtClean="0"/>
              <a:t>Break</a:t>
            </a:r>
            <a:endParaRPr lang="en-GB" sz="2400" dirty="0" smtClean="0">
              <a:cs typeface="Times New Roman" pitchFamily="18" charset="0"/>
            </a:endParaRPr>
          </a:p>
        </p:txBody>
      </p:sp>
      <p:pic>
        <p:nvPicPr>
          <p:cNvPr id="26628" name="Picture 17" descr="NG_LIBRARY_US_D5-406_T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9" descr="NG_LIBRARY_US_D4-226_T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0" descr="SI0443 XA1H8825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13043" b="2174"/>
          <a:stretch>
            <a:fillRect/>
          </a:stretch>
        </p:blipFill>
        <p:spPr bwMode="auto">
          <a:xfrm>
            <a:off x="54864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103461"/>
            <a:ext cx="8043863" cy="461665"/>
          </a:xfrm>
        </p:spPr>
        <p:txBody>
          <a:bodyPr/>
          <a:lstStyle/>
          <a:p>
            <a:r>
              <a:rPr lang="en-GB" sz="2400" dirty="0" smtClean="0">
                <a:cs typeface="Times New Roman" pitchFamily="18" charset="0"/>
              </a:rPr>
              <a:t>GB Charging Review – your input</a:t>
            </a:r>
          </a:p>
        </p:txBody>
      </p:sp>
      <p:pic>
        <p:nvPicPr>
          <p:cNvPr id="26628" name="Picture 17" descr="NG_LIBRARY_US_D5-406_T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9" descr="NG_LIBRARY_US_D4-226_T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0" descr="SI0443 XA1H8825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13043" b="2174"/>
          <a:stretch>
            <a:fillRect/>
          </a:stretch>
        </p:blipFill>
        <p:spPr bwMode="auto">
          <a:xfrm>
            <a:off x="54864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9"/>
            <a:ext cx="8043863" cy="873804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An opportunity for discussions on areas of development for the GB charging review</a:t>
            </a:r>
          </a:p>
          <a:p>
            <a:pPr marL="342900" indent="-3429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GB" dirty="0" smtClean="0"/>
              <a:t>To contribute to the development of the GB review</a:t>
            </a:r>
          </a:p>
        </p:txBody>
      </p:sp>
    </p:spTree>
    <p:extLst>
      <p:ext uri="{BB962C8B-B14F-4D97-AF65-F5344CB8AC3E}">
        <p14:creationId xmlns:p14="http://schemas.microsoft.com/office/powerpoint/2010/main" val="5797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812" y="312492"/>
            <a:ext cx="8071304" cy="954107"/>
          </a:xfrm>
        </p:spPr>
        <p:txBody>
          <a:bodyPr/>
          <a:lstStyle/>
          <a:p>
            <a:r>
              <a:rPr lang="en-GB" dirty="0" smtClean="0"/>
              <a:t>Interactive Exercise – </a:t>
            </a:r>
            <a:br>
              <a:rPr lang="en-GB" dirty="0" smtClean="0"/>
            </a:br>
            <a:r>
              <a:rPr lang="en-GB" dirty="0" smtClean="0"/>
              <a:t>GB Gas Transmission Charging Review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343782"/>
              </p:ext>
            </p:extLst>
          </p:nvPr>
        </p:nvGraphicFramePr>
        <p:xfrm>
          <a:off x="378372" y="1485901"/>
          <a:ext cx="8403021" cy="4940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808"/>
                <a:gridCol w="6588213"/>
              </a:tblGrid>
              <a:tr h="170217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Considering the </a:t>
                      </a:r>
                      <a:r>
                        <a:rPr lang="en-GB" baseline="0" dirty="0" smtClean="0"/>
                        <a:t>current framework, the GB charging review , EU developments and your thoughts on Gas Transmission charges we’d like your help to contribute to the development of the GB charging review.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This could include thoughts on Transmission Charges or charges downstream from Transmission that could be impacted.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09039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27116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i="1" dirty="0" smtClean="0"/>
                        <a:t>If there are any areas that</a:t>
                      </a:r>
                      <a:r>
                        <a:rPr lang="en-GB" i="1" baseline="0" dirty="0" smtClean="0"/>
                        <a:t> you prefer to comment confidentially please submit in the post box marked “Feedback”. </a:t>
                      </a:r>
                      <a:endParaRPr lang="en-GB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09039">
                <a:tc gridSpan="2"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="1" baseline="0" dirty="0" smtClean="0"/>
                    </a:p>
                  </a:txBody>
                  <a:tcPr/>
                </a:tc>
              </a:tr>
              <a:tr h="35835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Time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="1" baseline="0" dirty="0" smtClean="0"/>
                        <a:t>Detail</a:t>
                      </a:r>
                    </a:p>
                  </a:txBody>
                  <a:tcPr/>
                </a:tc>
              </a:tr>
              <a:tr h="1164645">
                <a:tc>
                  <a:txBody>
                    <a:bodyPr/>
                    <a:lstStyle/>
                    <a:p>
                      <a:r>
                        <a:rPr lang="en-GB" dirty="0" smtClean="0"/>
                        <a:t>30 </a:t>
                      </a:r>
                      <a:r>
                        <a:rPr lang="en-GB" dirty="0" err="1" smtClean="0"/>
                        <a:t>mins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On your tables please consider: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baseline="0" dirty="0" smtClean="0"/>
                        <a:t>What are your top three concerns of a GB review.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baseline="0" dirty="0" smtClean="0"/>
                        <a:t>What are your top three opportunities / improvements a GB review could address</a:t>
                      </a:r>
                    </a:p>
                  </a:txBody>
                  <a:tcPr/>
                </a:tc>
              </a:tr>
              <a:tr h="581473">
                <a:tc>
                  <a:txBody>
                    <a:bodyPr/>
                    <a:lstStyle/>
                    <a:p>
                      <a:r>
                        <a:rPr lang="en-GB" dirty="0" smtClean="0"/>
                        <a:t>3 </a:t>
                      </a:r>
                      <a:r>
                        <a:rPr lang="en-GB" dirty="0" err="1" smtClean="0"/>
                        <a:t>mins</a:t>
                      </a:r>
                      <a:r>
                        <a:rPr lang="en-GB" dirty="0" smtClean="0"/>
                        <a:t> per table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Each table</a:t>
                      </a:r>
                      <a:r>
                        <a:rPr lang="en-GB" baseline="0" dirty="0" smtClean="0"/>
                        <a:t> to feed back, please nominate a speaker.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EBEE5A8-B68C-4649-BE83-C83412AAC3AC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63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27006"/>
            <a:ext cx="8093075" cy="954107"/>
          </a:xfrm>
        </p:spPr>
        <p:txBody>
          <a:bodyPr/>
          <a:lstStyle/>
          <a:p>
            <a:r>
              <a:rPr lang="en-GB" dirty="0" smtClean="0"/>
              <a:t>Interactive Exercise – </a:t>
            </a:r>
            <a:br>
              <a:rPr lang="en-GB" dirty="0" smtClean="0"/>
            </a:br>
            <a:r>
              <a:rPr lang="en-GB" dirty="0" smtClean="0"/>
              <a:t>GB Gas Charging Review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379093"/>
              </p:ext>
            </p:extLst>
          </p:nvPr>
        </p:nvGraphicFramePr>
        <p:xfrm>
          <a:off x="593725" y="1485900"/>
          <a:ext cx="8089900" cy="4829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0"/>
              </a:tblGrid>
              <a:tr h="541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What will we do with</a:t>
                      </a:r>
                      <a:r>
                        <a:rPr lang="en-GB" baseline="0" dirty="0" smtClean="0"/>
                        <a:t> the output of this session</a:t>
                      </a:r>
                    </a:p>
                  </a:txBody>
                  <a:tcPr/>
                </a:tc>
              </a:tr>
              <a:tr h="13352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We will collate</a:t>
                      </a:r>
                      <a:r>
                        <a:rPr lang="en-GB" baseline="0" dirty="0" smtClean="0"/>
                        <a:t> all the comments and areas discussed and feed them into the ongoing discussions at the NTS Charging Methodology Forum regarding the development of the GB charging review. </a:t>
                      </a:r>
                    </a:p>
                  </a:txBody>
                  <a:tcPr anchor="ctr"/>
                </a:tc>
              </a:tr>
              <a:tr h="54152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baseline="0" dirty="0" smtClean="0"/>
                    </a:p>
                  </a:txBody>
                  <a:tcPr anchor="ctr"/>
                </a:tc>
              </a:tr>
              <a:tr h="93467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aseline="0" dirty="0" smtClean="0"/>
                        <a:t>This input is valuable to ensure the engagement is broad and we capture as much as possible. </a:t>
                      </a:r>
                    </a:p>
                  </a:txBody>
                  <a:tcPr anchor="ctr"/>
                </a:tc>
              </a:tr>
              <a:tr h="54152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baseline="0" dirty="0" smtClean="0"/>
                    </a:p>
                  </a:txBody>
                  <a:tcPr anchor="ctr"/>
                </a:tc>
              </a:tr>
              <a:tr h="93467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aseline="0" dirty="0" smtClean="0"/>
                        <a:t>We will add areas for development to the list of topics to discuss as part of the review’s progression.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  <a:noFill/>
        </p:spPr>
        <p:txBody>
          <a:bodyPr/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fld id="{5EBEE5A8-B68C-4649-BE83-C83412AAC3AC}" type="slidenum">
              <a:rPr lang="en-US" altLang="en-US" sz="1200" smtClean="0">
                <a:solidFill>
                  <a:srgbClr val="0079C1"/>
                </a:solidFill>
              </a:rPr>
              <a:pPr eaLnBrk="1" hangingPunct="1">
                <a:spcAft>
                  <a:spcPct val="0"/>
                </a:spcAft>
                <a:buClrTx/>
                <a:buFontTx/>
                <a:buNone/>
              </a:pPr>
              <a:t>64</a:t>
            </a:fld>
            <a:endParaRPr lang="en-US" altLang="en-US" sz="1200" smtClean="0">
              <a:solidFill>
                <a:srgbClr val="007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103461"/>
            <a:ext cx="8043863" cy="461665"/>
          </a:xfrm>
        </p:spPr>
        <p:txBody>
          <a:bodyPr/>
          <a:lstStyle/>
          <a:p>
            <a:r>
              <a:rPr lang="en-GB" sz="2400" dirty="0" smtClean="0">
                <a:cs typeface="Times New Roman" pitchFamily="18" charset="0"/>
              </a:rPr>
              <a:t>Q&amp;A</a:t>
            </a:r>
          </a:p>
        </p:txBody>
      </p:sp>
      <p:pic>
        <p:nvPicPr>
          <p:cNvPr id="26628" name="Picture 17" descr="NG_LIBRARY_US_D5-406_T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9" descr="NG_LIBRARY_US_D4-226_T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0" descr="SI0443 XA1H8825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13043" b="2174"/>
          <a:stretch>
            <a:fillRect/>
          </a:stretch>
        </p:blipFill>
        <p:spPr bwMode="auto">
          <a:xfrm>
            <a:off x="54864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 before you go – Afternoon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would be grateful if you could spend 2 minutes providing some feedback on this afternoon’s content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103461"/>
            <a:ext cx="8043863" cy="461665"/>
          </a:xfrm>
        </p:spPr>
        <p:txBody>
          <a:bodyPr/>
          <a:lstStyle/>
          <a:p>
            <a:r>
              <a:rPr lang="en-GB" sz="2400" dirty="0"/>
              <a:t>Thank you and safe journey home</a:t>
            </a:r>
          </a:p>
        </p:txBody>
      </p:sp>
      <p:pic>
        <p:nvPicPr>
          <p:cNvPr id="26628" name="Picture 17" descr="NG_LIBRARY_US_D5-406_T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9" descr="NG_LIBRARY_US_D4-226_T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0" descr="SI0443 XA1H8825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13043" b="2174"/>
          <a:stretch>
            <a:fillRect/>
          </a:stretch>
        </p:blipFill>
        <p:spPr bwMode="auto">
          <a:xfrm>
            <a:off x="5486400" y="2971800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6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57893"/>
            <a:ext cx="8093075" cy="523220"/>
          </a:xfrm>
        </p:spPr>
        <p:txBody>
          <a:bodyPr/>
          <a:lstStyle/>
          <a:p>
            <a:r>
              <a:rPr lang="en-GB" dirty="0" smtClean="0"/>
              <a:t>Governance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39341"/>
              </p:ext>
            </p:extLst>
          </p:nvPr>
        </p:nvGraphicFramePr>
        <p:xfrm>
          <a:off x="593725" y="1485900"/>
          <a:ext cx="80899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21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27006"/>
            <a:ext cx="8093075" cy="954107"/>
          </a:xfrm>
        </p:spPr>
        <p:txBody>
          <a:bodyPr/>
          <a:lstStyle/>
          <a:p>
            <a:r>
              <a:rPr lang="en-GB" dirty="0" smtClean="0"/>
              <a:t>Overview – How each revenue </a:t>
            </a:r>
            <a:br>
              <a:rPr lang="en-GB" dirty="0" smtClean="0"/>
            </a:br>
            <a:r>
              <a:rPr lang="en-GB" dirty="0" smtClean="0"/>
              <a:t>stream is recovered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1E179-F326-4450-B2F4-B007EBF1126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0927095"/>
              </p:ext>
            </p:extLst>
          </p:nvPr>
        </p:nvGraphicFramePr>
        <p:xfrm>
          <a:off x="37622" y="1439235"/>
          <a:ext cx="8996016" cy="5187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433" y="6567269"/>
            <a:ext cx="4887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/>
              <a:t>* Storage Exemption</a:t>
            </a:r>
            <a:endParaRPr lang="en-GB" sz="1400" b="0" dirty="0"/>
          </a:p>
        </p:txBody>
      </p:sp>
    </p:spTree>
    <p:extLst>
      <p:ext uri="{BB962C8B-B14F-4D97-AF65-F5344CB8AC3E}">
        <p14:creationId xmlns:p14="http://schemas.microsoft.com/office/powerpoint/2010/main" val="1607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27006"/>
            <a:ext cx="8093075" cy="954107"/>
          </a:xfrm>
        </p:spPr>
        <p:txBody>
          <a:bodyPr/>
          <a:lstStyle/>
          <a:p>
            <a:r>
              <a:rPr lang="en-GB" dirty="0" smtClean="0"/>
              <a:t>Current GB Gas Transmission </a:t>
            </a:r>
            <a:br>
              <a:rPr lang="en-GB" dirty="0" smtClean="0"/>
            </a:br>
            <a:r>
              <a:rPr lang="en-GB" dirty="0" smtClean="0"/>
              <a:t>Charging </a:t>
            </a:r>
            <a:r>
              <a:rPr lang="en-GB" dirty="0"/>
              <a:t>R</a:t>
            </a:r>
            <a:r>
              <a:rPr lang="en-GB" dirty="0" smtClean="0"/>
              <a:t>egime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Capacity charges are determined using two steps</a:t>
            </a:r>
          </a:p>
          <a:p>
            <a:pPr lvl="1"/>
            <a:r>
              <a:rPr lang="en-GB" dirty="0" smtClean="0"/>
              <a:t>Underlying pricing model</a:t>
            </a:r>
          </a:p>
          <a:p>
            <a:pPr lvl="1"/>
            <a:r>
              <a:rPr lang="en-GB" dirty="0" smtClean="0"/>
              <a:t>Secondary adjustments</a:t>
            </a:r>
          </a:p>
          <a:p>
            <a:pPr lvl="1"/>
            <a:r>
              <a:rPr lang="en-GB" dirty="0" smtClean="0"/>
              <a:t>In combination these give the reserve / payable prices for Capacity charges</a:t>
            </a:r>
          </a:p>
          <a:p>
            <a:r>
              <a:rPr lang="en-GB" dirty="0" smtClean="0"/>
              <a:t>Commodity charges, is a single unit price for all, to either;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ecover revenues that capacity will not recover (TO) or;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ct as a primary recovery mechanism (SO)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D3EC-F6EE-41C6-863F-E378C2A5A3A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ople">
  <a:themeElements>
    <a:clrScheme name="People 1">
      <a:dk1>
        <a:srgbClr val="000000"/>
      </a:dk1>
      <a:lt1>
        <a:srgbClr val="FFFFFF"/>
      </a:lt1>
      <a:dk2>
        <a:srgbClr val="0079C1"/>
      </a:dk2>
      <a:lt2>
        <a:srgbClr val="808080"/>
      </a:lt2>
      <a:accent1>
        <a:srgbClr val="9DCCFE"/>
      </a:accent1>
      <a:accent2>
        <a:srgbClr val="0079C1"/>
      </a:accent2>
      <a:accent3>
        <a:srgbClr val="FFFFFF"/>
      </a:accent3>
      <a:accent4>
        <a:srgbClr val="000000"/>
      </a:accent4>
      <a:accent5>
        <a:srgbClr val="CCE2FE"/>
      </a:accent5>
      <a:accent6>
        <a:srgbClr val="006DAF"/>
      </a:accent6>
      <a:hlink>
        <a:srgbClr val="F96812"/>
      </a:hlink>
      <a:folHlink>
        <a:srgbClr val="99CC12"/>
      </a:folHlink>
    </a:clrScheme>
    <a:fontScheme name="Peop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65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65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eople 1">
        <a:dk1>
          <a:srgbClr val="000000"/>
        </a:dk1>
        <a:lt1>
          <a:srgbClr val="FFFFFF"/>
        </a:lt1>
        <a:dk2>
          <a:srgbClr val="0079C1"/>
        </a:dk2>
        <a:lt2>
          <a:srgbClr val="808080"/>
        </a:lt2>
        <a:accent1>
          <a:srgbClr val="9DCCFE"/>
        </a:accent1>
        <a:accent2>
          <a:srgbClr val="0079C1"/>
        </a:accent2>
        <a:accent3>
          <a:srgbClr val="FFFFFF"/>
        </a:accent3>
        <a:accent4>
          <a:srgbClr val="000000"/>
        </a:accent4>
        <a:accent5>
          <a:srgbClr val="CCE2FE"/>
        </a:accent5>
        <a:accent6>
          <a:srgbClr val="006DAF"/>
        </a:accent6>
        <a:hlink>
          <a:srgbClr val="F96812"/>
        </a:hlink>
        <a:folHlink>
          <a:srgbClr val="99CC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NG Blank">
  <a:themeElements>
    <a:clrScheme name="2_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2_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65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65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NG Photo">
  <a:themeElements>
    <a:clrScheme name="NG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tional Grid PPT Template">
  <a:themeElements>
    <a:clrScheme name="National Grid PP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DCCFE"/>
      </a:accent1>
      <a:accent2>
        <a:srgbClr val="0079C1"/>
      </a:accent2>
      <a:accent3>
        <a:srgbClr val="FFFFFF"/>
      </a:accent3>
      <a:accent4>
        <a:srgbClr val="000000"/>
      </a:accent4>
      <a:accent5>
        <a:srgbClr val="CCE2FE"/>
      </a:accent5>
      <a:accent6>
        <a:srgbClr val="006DAF"/>
      </a:accent6>
      <a:hlink>
        <a:srgbClr val="F96812"/>
      </a:hlink>
      <a:folHlink>
        <a:srgbClr val="99CC12"/>
      </a:folHlink>
    </a:clrScheme>
    <a:fontScheme name="National Grid PPT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65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65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ational Grid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DCCFE"/>
        </a:accent1>
        <a:accent2>
          <a:srgbClr val="0079C1"/>
        </a:accent2>
        <a:accent3>
          <a:srgbClr val="FFFFFF"/>
        </a:accent3>
        <a:accent4>
          <a:srgbClr val="000000"/>
        </a:accent4>
        <a:accent5>
          <a:srgbClr val="CCE2FE"/>
        </a:accent5>
        <a:accent6>
          <a:srgbClr val="006DAF"/>
        </a:accent6>
        <a:hlink>
          <a:srgbClr val="F96812"/>
        </a:hlink>
        <a:folHlink>
          <a:srgbClr val="99CC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/Transition">
  <a:themeElements>
    <a:clrScheme name="Blank/Transition 1">
      <a:dk1>
        <a:srgbClr val="000000"/>
      </a:dk1>
      <a:lt1>
        <a:srgbClr val="FFFFFF"/>
      </a:lt1>
      <a:dk2>
        <a:srgbClr val="0079C1"/>
      </a:dk2>
      <a:lt2>
        <a:srgbClr val="808080"/>
      </a:lt2>
      <a:accent1>
        <a:srgbClr val="9DCCFE"/>
      </a:accent1>
      <a:accent2>
        <a:srgbClr val="0079C1"/>
      </a:accent2>
      <a:accent3>
        <a:srgbClr val="FFFFFF"/>
      </a:accent3>
      <a:accent4>
        <a:srgbClr val="000000"/>
      </a:accent4>
      <a:accent5>
        <a:srgbClr val="CCE2FE"/>
      </a:accent5>
      <a:accent6>
        <a:srgbClr val="006DAF"/>
      </a:accent6>
      <a:hlink>
        <a:srgbClr val="F96812"/>
      </a:hlink>
      <a:folHlink>
        <a:srgbClr val="99CC12"/>
      </a:folHlink>
    </a:clrScheme>
    <a:fontScheme name="Blank/Transi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65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65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/Transition 1">
        <a:dk1>
          <a:srgbClr val="000000"/>
        </a:dk1>
        <a:lt1>
          <a:srgbClr val="FFFFFF"/>
        </a:lt1>
        <a:dk2>
          <a:srgbClr val="0079C1"/>
        </a:dk2>
        <a:lt2>
          <a:srgbClr val="808080"/>
        </a:lt2>
        <a:accent1>
          <a:srgbClr val="9DCCFE"/>
        </a:accent1>
        <a:accent2>
          <a:srgbClr val="0079C1"/>
        </a:accent2>
        <a:accent3>
          <a:srgbClr val="FFFFFF"/>
        </a:accent3>
        <a:accent4>
          <a:srgbClr val="000000"/>
        </a:accent4>
        <a:accent5>
          <a:srgbClr val="CCE2FE"/>
        </a:accent5>
        <a:accent6>
          <a:srgbClr val="006DAF"/>
        </a:accent6>
        <a:hlink>
          <a:srgbClr val="F96812"/>
        </a:hlink>
        <a:folHlink>
          <a:srgbClr val="99CC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ational Grid PPT Template">
  <a:themeElements>
    <a:clrScheme name="1_National Grid PP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DCCFE"/>
      </a:accent1>
      <a:accent2>
        <a:srgbClr val="0079C1"/>
      </a:accent2>
      <a:accent3>
        <a:srgbClr val="FFFFFF"/>
      </a:accent3>
      <a:accent4>
        <a:srgbClr val="000000"/>
      </a:accent4>
      <a:accent5>
        <a:srgbClr val="CCE2FE"/>
      </a:accent5>
      <a:accent6>
        <a:srgbClr val="006DAF"/>
      </a:accent6>
      <a:hlink>
        <a:srgbClr val="F96812"/>
      </a:hlink>
      <a:folHlink>
        <a:srgbClr val="99CC12"/>
      </a:folHlink>
    </a:clrScheme>
    <a:fontScheme name="1_National Grid PPT 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65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65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National Grid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DCCFE"/>
        </a:accent1>
        <a:accent2>
          <a:srgbClr val="0079C1"/>
        </a:accent2>
        <a:accent3>
          <a:srgbClr val="FFFFFF"/>
        </a:accent3>
        <a:accent4>
          <a:srgbClr val="000000"/>
        </a:accent4>
        <a:accent5>
          <a:srgbClr val="CCE2FE"/>
        </a:accent5>
        <a:accent6>
          <a:srgbClr val="006DAF"/>
        </a:accent6>
        <a:hlink>
          <a:srgbClr val="F96812"/>
        </a:hlink>
        <a:folHlink>
          <a:srgbClr val="99CC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/Transition">
  <a:themeElements>
    <a:clrScheme name="1_Blank/Transition 1">
      <a:dk1>
        <a:srgbClr val="000000"/>
      </a:dk1>
      <a:lt1>
        <a:srgbClr val="FFFFFF"/>
      </a:lt1>
      <a:dk2>
        <a:srgbClr val="0079C1"/>
      </a:dk2>
      <a:lt2>
        <a:srgbClr val="808080"/>
      </a:lt2>
      <a:accent1>
        <a:srgbClr val="9DCCFE"/>
      </a:accent1>
      <a:accent2>
        <a:srgbClr val="0079C1"/>
      </a:accent2>
      <a:accent3>
        <a:srgbClr val="FFFFFF"/>
      </a:accent3>
      <a:accent4>
        <a:srgbClr val="000000"/>
      </a:accent4>
      <a:accent5>
        <a:srgbClr val="CCE2FE"/>
      </a:accent5>
      <a:accent6>
        <a:srgbClr val="006DAF"/>
      </a:accent6>
      <a:hlink>
        <a:srgbClr val="F96812"/>
      </a:hlink>
      <a:folHlink>
        <a:srgbClr val="99CC12"/>
      </a:folHlink>
    </a:clrScheme>
    <a:fontScheme name="1_Blank/Transi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65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65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ank/Transition 1">
        <a:dk1>
          <a:srgbClr val="000000"/>
        </a:dk1>
        <a:lt1>
          <a:srgbClr val="FFFFFF"/>
        </a:lt1>
        <a:dk2>
          <a:srgbClr val="0079C1"/>
        </a:dk2>
        <a:lt2>
          <a:srgbClr val="808080"/>
        </a:lt2>
        <a:accent1>
          <a:srgbClr val="9DCCFE"/>
        </a:accent1>
        <a:accent2>
          <a:srgbClr val="0079C1"/>
        </a:accent2>
        <a:accent3>
          <a:srgbClr val="FFFFFF"/>
        </a:accent3>
        <a:accent4>
          <a:srgbClr val="000000"/>
        </a:accent4>
        <a:accent5>
          <a:srgbClr val="CCE2FE"/>
        </a:accent5>
        <a:accent6>
          <a:srgbClr val="006DAF"/>
        </a:accent6>
        <a:hlink>
          <a:srgbClr val="F96812"/>
        </a:hlink>
        <a:folHlink>
          <a:srgbClr val="99CC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G Photo">
  <a:themeElements>
    <a:clrScheme name="NG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65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65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65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65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NG Blank">
  <a:themeElements>
    <a:clrScheme name="1_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1_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65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65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NG Photo">
  <a:themeElements>
    <a:clrScheme name="1_NG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1_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65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65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091216 EPRG Removing Capacity Discounts V0 4</Template>
  <TotalTime>37742</TotalTime>
  <Words>6278</Words>
  <Application>Microsoft Office PowerPoint</Application>
  <PresentationFormat>On-screen Show (4:3)</PresentationFormat>
  <Paragraphs>1013</Paragraphs>
  <Slides>67</Slides>
  <Notes>67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People</vt:lpstr>
      <vt:lpstr>National Grid PPT Template</vt:lpstr>
      <vt:lpstr>Blank/Transition</vt:lpstr>
      <vt:lpstr>1_National Grid PPT Template</vt:lpstr>
      <vt:lpstr>1_Blank/Transition</vt:lpstr>
      <vt:lpstr>NG Photo</vt:lpstr>
      <vt:lpstr>NG Blank</vt:lpstr>
      <vt:lpstr>1_NG Blank</vt:lpstr>
      <vt:lpstr>1_NG Photo</vt:lpstr>
      <vt:lpstr>2_NG Blank</vt:lpstr>
      <vt:lpstr>2_NG Photo</vt:lpstr>
      <vt:lpstr>Gas Transmission Charging Learning  Workshop</vt:lpstr>
      <vt:lpstr>Agenda for the day</vt:lpstr>
      <vt:lpstr>Introduction</vt:lpstr>
      <vt:lpstr>Introductions - Who is Who? - Gas  Charging and Capacity Development Team</vt:lpstr>
      <vt:lpstr>Current GB Gas Transmission Charging Regime</vt:lpstr>
      <vt:lpstr>Current GB Gas Transmission Framework – What we will cover</vt:lpstr>
      <vt:lpstr>Governance</vt:lpstr>
      <vt:lpstr>Overview – How each revenue  stream is recovered</vt:lpstr>
      <vt:lpstr>Current GB Gas Transmission  Charging Regime</vt:lpstr>
      <vt:lpstr>TO Capacity Charges</vt:lpstr>
      <vt:lpstr>Key inputs to Capacity Charging</vt:lpstr>
      <vt:lpstr>NTS Transportation Model</vt:lpstr>
      <vt:lpstr>Core steps to determining prices Comparing Entry and Exit Capacity</vt:lpstr>
      <vt:lpstr>TO and SO Commodity Charges</vt:lpstr>
      <vt:lpstr>Commodity Charges</vt:lpstr>
      <vt:lpstr>Key inputs to Commodity Charging</vt:lpstr>
      <vt:lpstr>TO and SO Other Charges</vt:lpstr>
      <vt:lpstr>Other TO Charges</vt:lpstr>
      <vt:lpstr>Other SO Charges</vt:lpstr>
      <vt:lpstr>Capacity Allocation Mechanism (CAM)</vt:lpstr>
      <vt:lpstr>Licence / UNC Timescales</vt:lpstr>
      <vt:lpstr>TO Revenue collected through different charges</vt:lpstr>
      <vt:lpstr>NTS Entry/Exit Charge Application</vt:lpstr>
      <vt:lpstr>Break</vt:lpstr>
      <vt:lpstr>GB Gas Charging Review</vt:lpstr>
      <vt:lpstr>Overview</vt:lpstr>
      <vt:lpstr>Charging Obligations / Relevant Objectives</vt:lpstr>
      <vt:lpstr>GTCR and GB Charging Review</vt:lpstr>
      <vt:lpstr>Transmission Charging Review –  Developing change</vt:lpstr>
      <vt:lpstr>Terms of Reference, Scope and Program</vt:lpstr>
      <vt:lpstr>GB Gas Charging Review –  Potential areas for discussion</vt:lpstr>
      <vt:lpstr>Just before lunch - Morning Feedback</vt:lpstr>
      <vt:lpstr>Lunch</vt:lpstr>
      <vt:lpstr>EU Tariff and Incremental Codes Briefing </vt:lpstr>
      <vt:lpstr>Europe – How does it work? Institutions of the European Union</vt:lpstr>
      <vt:lpstr>Legislation</vt:lpstr>
      <vt:lpstr>Third Energy Package</vt:lpstr>
      <vt:lpstr>PowerPoint Presentation</vt:lpstr>
      <vt:lpstr>PowerPoint Presentation</vt:lpstr>
      <vt:lpstr>PowerPoint Presentation</vt:lpstr>
      <vt:lpstr>PowerPoint Presentation</vt:lpstr>
      <vt:lpstr>Code Status Update</vt:lpstr>
      <vt:lpstr>EU Tariff Code (EU TAR NC)</vt:lpstr>
      <vt:lpstr>EU Tariff Code</vt:lpstr>
      <vt:lpstr>EU Tariff Code </vt:lpstr>
      <vt:lpstr>Draft EU Tariff Code</vt:lpstr>
      <vt:lpstr>EU Tariff Code: Definitions</vt:lpstr>
      <vt:lpstr>EU Tariff Code:  Reference Price Methodology (RPM)</vt:lpstr>
      <vt:lpstr>Capacity Charging – Alternative  Reference price methodology</vt:lpstr>
      <vt:lpstr>LRMC and CWD comparison: Initial thoughts</vt:lpstr>
      <vt:lpstr>High Level comparison – LRMC vs CWD</vt:lpstr>
      <vt:lpstr>CWD Initial thoughts: Summary</vt:lpstr>
      <vt:lpstr>EU Tariff Code: ACER review &amp; guidance</vt:lpstr>
      <vt:lpstr>EU Tariff Code Update: Storage</vt:lpstr>
      <vt:lpstr>EU Tariff Code: Fixed versus floating prices</vt:lpstr>
      <vt:lpstr>EU Tariff Code: Multipliers at IPs</vt:lpstr>
      <vt:lpstr>EU Tariff Code: Interruptible Capacity at IPs</vt:lpstr>
      <vt:lpstr>EU Tariff Code: Existing contracts</vt:lpstr>
      <vt:lpstr>Incremental Capacity: Background</vt:lpstr>
      <vt:lpstr>Process for Offering Incremental Capacity</vt:lpstr>
      <vt:lpstr>Break</vt:lpstr>
      <vt:lpstr>GB Charging Review – your input</vt:lpstr>
      <vt:lpstr>Interactive Exercise –  GB Gas Transmission Charging Review </vt:lpstr>
      <vt:lpstr>Interactive Exercise –  GB Gas Charging Review</vt:lpstr>
      <vt:lpstr>Q&amp;A</vt:lpstr>
      <vt:lpstr>Just before you go – Afternoon Feedback</vt:lpstr>
      <vt:lpstr>Thank you and safe journey home</vt:lpstr>
    </vt:vector>
  </TitlesOfParts>
  <Company>NGT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Shorthaul</dc:title>
  <dc:creator>Williams, Colin</dc:creator>
  <cp:lastModifiedBy>Colin Williams</cp:lastModifiedBy>
  <cp:revision>545</cp:revision>
  <cp:lastPrinted>2016-03-21T17:13:06Z</cp:lastPrinted>
  <dcterms:created xsi:type="dcterms:W3CDTF">2003-08-15T12:54:06Z</dcterms:created>
  <dcterms:modified xsi:type="dcterms:W3CDTF">2016-03-22T23:53:09Z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-706268482</vt:i4>
  </property>
  <property fmtid="{D5CDD505-2E9C-101B-9397-08002B2CF9AE}" pid="3" name="_NewReviewCycle">
    <vt:lpwstr/>
  </property>
  <property fmtid="{D5CDD505-2E9C-101B-9397-08002B2CF9AE}" pid="4" name="_EmailSubject">
    <vt:lpwstr>Slides</vt:lpwstr>
  </property>
  <property fmtid="{D5CDD505-2E9C-101B-9397-08002B2CF9AE}" pid="5" name="_AuthorEmail">
    <vt:lpwstr>Colin.Williams@nationalgrid.com</vt:lpwstr>
  </property>
  <property fmtid="{D5CDD505-2E9C-101B-9397-08002B2CF9AE}" pid="6" name="_AuthorEmailDisplayName">
    <vt:lpwstr>Williams, Colin</vt:lpwstr>
  </property>
</Properties>
</file>