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653" r:id="rId5"/>
    <p:sldMasterId id="2147483678" r:id="rId6"/>
    <p:sldMasterId id="2147483725" r:id="rId7"/>
  </p:sldMasterIdLst>
  <p:notesMasterIdLst>
    <p:notesMasterId r:id="rId14"/>
  </p:notesMasterIdLst>
  <p:handoutMasterIdLst>
    <p:handoutMasterId r:id="rId15"/>
  </p:handoutMasterIdLst>
  <p:sldIdLst>
    <p:sldId id="290" r:id="rId8"/>
    <p:sldId id="294" r:id="rId9"/>
    <p:sldId id="299" r:id="rId10"/>
    <p:sldId id="296" r:id="rId11"/>
    <p:sldId id="297" r:id="rId12"/>
    <p:sldId id="300" r:id="rId13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B6FF14"/>
    <a:srgbClr val="FFCC66"/>
    <a:srgbClr val="D99694"/>
    <a:srgbClr val="FF7C80"/>
    <a:srgbClr val="FF5050"/>
    <a:srgbClr val="CCECFF"/>
    <a:srgbClr val="FF0000"/>
    <a:srgbClr val="FFCC00"/>
    <a:srgbClr val="FF9900"/>
    <a:srgbClr val="FFA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6" autoAdjust="0"/>
    <p:restoredTop sz="64654" autoAdjust="0"/>
  </p:normalViewPr>
  <p:slideViewPr>
    <p:cSldViewPr>
      <p:cViewPr varScale="1">
        <p:scale>
          <a:sx n="46" d="100"/>
          <a:sy n="46" d="100"/>
        </p:scale>
        <p:origin x="-18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16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01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4" y="1"/>
            <a:ext cx="2946301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410"/>
            <a:ext cx="2946301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4" y="9433410"/>
            <a:ext cx="2946301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06B77B4C-5D8B-439A-A6A1-0C692402AE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490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01" cy="4948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70" y="1"/>
            <a:ext cx="2946301" cy="4948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094B5A1-05E9-418B-B810-F19DEC90BA8A}" type="datetimeFigureOut">
              <a:rPr lang="en-GB"/>
              <a:pPr>
                <a:defRPr/>
              </a:pPr>
              <a:t>16/03/2016</a:t>
            </a:fld>
            <a:endParaRPr lang="en-GB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06" y="4715109"/>
            <a:ext cx="5440066" cy="44692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5"/>
            <a:ext cx="2946301" cy="4948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70" y="9431815"/>
            <a:ext cx="2946301" cy="4948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1AEF135-8B87-4F64-8253-2C2DA1944D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033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AEF135-8B87-4F64-8253-2C2DA1944D5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1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High level timeline of the</a:t>
            </a:r>
            <a:r>
              <a:rPr lang="en-GB" baseline="0" dirty="0" smtClean="0"/>
              <a:t> project, currently in the System Testing phase of the project, and all is progressing to plan.</a:t>
            </a:r>
          </a:p>
          <a:p>
            <a:endParaRPr lang="en-GB" dirty="0" smtClean="0"/>
          </a:p>
          <a:p>
            <a:r>
              <a:rPr lang="en-GB" dirty="0" smtClean="0"/>
              <a:t>User Trails currently planned for 14</a:t>
            </a:r>
            <a:r>
              <a:rPr lang="en-GB" baseline="30000" dirty="0" smtClean="0"/>
              <a:t>th</a:t>
            </a:r>
            <a:r>
              <a:rPr lang="en-GB" dirty="0" smtClean="0"/>
              <a:t> March</a:t>
            </a:r>
            <a:r>
              <a:rPr lang="en-GB" baseline="0" dirty="0" smtClean="0"/>
              <a:t> to 8</a:t>
            </a:r>
            <a:r>
              <a:rPr lang="en-GB" baseline="30000" dirty="0" smtClean="0"/>
              <a:t>th</a:t>
            </a:r>
            <a:r>
              <a:rPr lang="en-GB" baseline="0" dirty="0" smtClean="0"/>
              <a:t> April, just confirmed. Further details to be provided at later Ops forums.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Code deployment planned for 10</a:t>
            </a:r>
            <a:r>
              <a:rPr lang="en-GB" baseline="30000" dirty="0" smtClean="0"/>
              <a:t>th</a:t>
            </a:r>
            <a:r>
              <a:rPr lang="en-GB" baseline="0" dirty="0" smtClean="0"/>
              <a:t> April</a:t>
            </a:r>
          </a:p>
          <a:p>
            <a:endParaRPr lang="en-GB" baseline="0" dirty="0" smtClean="0"/>
          </a:p>
          <a:p>
            <a:r>
              <a:rPr lang="en-GB" baseline="0" dirty="0" smtClean="0"/>
              <a:t>1</a:t>
            </a:r>
            <a:r>
              <a:rPr lang="en-GB" baseline="30000" dirty="0" smtClean="0"/>
              <a:t>st</a:t>
            </a:r>
            <a:r>
              <a:rPr lang="en-GB" baseline="0" dirty="0" smtClean="0"/>
              <a:t> May Go Live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plan is now to provide monthly updates on the status of the project, if you’d like me to go into more detail on any aspect, please let me know.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AEF135-8B87-4F64-8253-2C2DA1944D5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49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AEF135-8B87-4F64-8253-2C2DA1944D5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812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AEF135-8B87-4F64-8253-2C2DA1944D5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266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AEF135-8B87-4F64-8253-2C2DA1944D5F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97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 sz="1000" dirty="0">
              <a:ea typeface="ＭＳ Ｐゴシック" pitchFamily="34" charset="-128"/>
              <a:cs typeface="+mn-cs"/>
            </a:endParaRPr>
          </a:p>
        </p:txBody>
      </p:sp>
      <p:sp>
        <p:nvSpPr>
          <p:cNvPr id="5" name="Line 36"/>
          <p:cNvSpPr>
            <a:spLocks noChangeShapeType="1"/>
          </p:cNvSpPr>
          <p:nvPr userDrawn="1"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GB" sz="1000" dirty="0">
              <a:ea typeface="ＭＳ Ｐゴシック" pitchFamily="34" charset="-128"/>
              <a:cs typeface="+mn-cs"/>
            </a:endParaRPr>
          </a:p>
        </p:txBody>
      </p:sp>
      <p:sp>
        <p:nvSpPr>
          <p:cNvPr id="6" name="Line 39"/>
          <p:cNvSpPr>
            <a:spLocks noChangeShapeType="1"/>
          </p:cNvSpPr>
          <p:nvPr userDrawn="1"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GB" sz="1000" dirty="0">
              <a:ea typeface="ＭＳ Ｐゴシック" pitchFamily="34" charset="-128"/>
              <a:cs typeface="+mn-cs"/>
            </a:endParaRPr>
          </a:p>
        </p:txBody>
      </p:sp>
      <p:sp>
        <p:nvSpPr>
          <p:cNvPr id="7" name="Line 40"/>
          <p:cNvSpPr>
            <a:spLocks noChangeShapeType="1"/>
          </p:cNvSpPr>
          <p:nvPr userDrawn="1"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GB" sz="1000" dirty="0">
              <a:ea typeface="ＭＳ Ｐゴシック" pitchFamily="34" charset="-128"/>
              <a:cs typeface="+mn-cs"/>
            </a:endParaRPr>
          </a:p>
        </p:txBody>
      </p:sp>
      <p:sp>
        <p:nvSpPr>
          <p:cNvPr id="8" name="Line 41"/>
          <p:cNvSpPr>
            <a:spLocks noChangeShapeType="1"/>
          </p:cNvSpPr>
          <p:nvPr userDrawn="1"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GB" sz="1000" dirty="0">
              <a:ea typeface="ＭＳ Ｐゴシック" pitchFamily="34" charset="-128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18000" tIns="10800" rIns="18000" bIns="10800">
            <a:spAutoFit/>
          </a:bodyPr>
          <a:lstStyle>
            <a:lvl1pPr eaLnBrk="0" hangingPunct="0"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tx2"/>
                </a:solidFill>
                <a:cs typeface="+mn-cs"/>
              </a:rPr>
              <a:t>Place your chosen image here. The four corners must just cover the arrow tips. For covers, the three pictures should be the same size and in a straight line.   </a:t>
            </a:r>
            <a:endParaRPr lang="en-GB" sz="2800" dirty="0" smtClean="0">
              <a:cs typeface="+mn-cs"/>
            </a:endParaRPr>
          </a:p>
        </p:txBody>
      </p:sp>
      <p:pic>
        <p:nvPicPr>
          <p:cNvPr id="10" name="Picture 44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89AF5-7AA7-47A1-BDFB-54D618FBC028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20278-8F44-49A7-B8E1-A109DA0BB6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FC5EA-21F9-4085-85B3-415EC08B8B53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53D9F-F539-4539-BA06-9849DB08A1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 sz="1000" dirty="0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C46DE-A7F3-47D3-AA57-5A0B8200F5CB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0EC2E-B299-4A2A-8619-E9E16568E6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17E8-7815-400D-8524-29B8CFDBF176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D1291-9997-41E1-A26C-1774F5D7DE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2477-1CCA-4A44-8018-601D466C0DE5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EAEE9-A029-4F4E-BE82-289D31D630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C9AE3-613C-435A-9E3B-2DC42C75FF8D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EBF9B-09E0-4362-980A-17559C65C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BBBA6-8EF9-4A93-B2F4-ECC9DB219D73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5DC1C-B07E-4BBD-9D8E-1389A2DA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7D41F-E838-4230-851B-1A6BBBFE5F0F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EFE14-F874-44E0-84DE-FF0E42EB44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3238B-D884-4E8E-96B0-FF7DE1B9255F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5608-E66E-4DDE-BBB0-5B2CE84BA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0B97-9A94-4A1C-9DA3-8991725C165A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F8DE6-18D9-46AA-BA27-930C4DA86A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0E673-F400-4271-9F09-73F3553B6339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7919B-A78A-41F3-AECB-AA58EF4C6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DA5B1-DD36-4757-8E84-ADF7F7E1320E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DC9D-BE10-4A2F-A66B-26354F20BC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AE661-E456-4B4B-8E1A-543D4E94E3A3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B5F7E-25B4-4636-AD60-974A811D6A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 sz="1800" b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5" name="Picture 5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649C8F6-F82A-4053-A211-4DB516E0E3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584ED3-BF2D-4DB5-9827-183C04B1F3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40B22BE-3205-4B69-B3B9-7F104A737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F33411C-AF64-4EC0-9CB1-009EF3580D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C56F91A-91FC-47C5-8CAA-E2BEC58C1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A2A091A-8EDD-46D2-96A0-26B6A65A9F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8A2E-0E37-401B-9BB4-9C4418D5F599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880F-C488-4B2A-8168-13DB1C80B7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1586FD-C34C-43DA-AC83-1D1EF15283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38B463-1C5D-4DEC-AA2D-AF3648A89F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8AD8E9F-6CE9-493E-AAA9-7B0581CAD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FFFA464-08A6-4B64-8C01-52B6BED53A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41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1368 h 1512"/>
              <a:gd name="T4" fmla="*/ 1008 w 5760"/>
              <a:gd name="T5" fmla="*/ 1368 h 1512"/>
              <a:gd name="T6" fmla="*/ 1152 w 5760"/>
              <a:gd name="T7" fmla="*/ 1512 h 1512"/>
              <a:gd name="T8" fmla="*/ 1296 w 5760"/>
              <a:gd name="T9" fmla="*/ 1368 h 1512"/>
              <a:gd name="T10" fmla="*/ 5760 w 5760"/>
              <a:gd name="T11" fmla="*/ 1368 h 1512"/>
              <a:gd name="T12" fmla="*/ 5760 w 5760"/>
              <a:gd name="T13" fmla="*/ 0 h 1512"/>
              <a:gd name="T14" fmla="*/ 0 w 5760"/>
              <a:gd name="T15" fmla="*/ 0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dirty="0">
              <a:ea typeface="ＭＳ Ｐゴシック" pitchFamily="48" charset="-128"/>
              <a:cs typeface="+mn-cs"/>
            </a:endParaRPr>
          </a:p>
        </p:txBody>
      </p:sp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dirty="0">
              <a:ea typeface="ＭＳ Ｐゴシック" pitchFamily="48" charset="-128"/>
              <a:cs typeface="+mn-cs"/>
            </a:endParaRPr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dirty="0">
              <a:ea typeface="ＭＳ Ｐゴシック" pitchFamily="48" charset="-128"/>
              <a:cs typeface="+mn-cs"/>
            </a:endParaRPr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dirty="0">
              <a:ea typeface="ＭＳ Ｐゴシック" pitchFamily="48" charset="-128"/>
              <a:cs typeface="+mn-cs"/>
            </a:endParaRPr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dirty="0">
              <a:ea typeface="ＭＳ Ｐゴシック" pitchFamily="48" charset="-128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ea typeface="ＭＳ Ｐゴシック" pitchFamily="48" charset="-128"/>
                <a:cs typeface="+mn-cs"/>
              </a:rPr>
              <a:t>Place your chosen image here. The four corners must just cover the arrow tips. For covers, the three pictures should be the same size and in a straight line.   </a:t>
            </a:r>
            <a:endParaRPr lang="en-GB" sz="2800" dirty="0">
              <a:ea typeface="ＭＳ Ｐゴシック" pitchFamily="48" charset="-128"/>
              <a:cs typeface="+mn-cs"/>
            </a:endParaRPr>
          </a:p>
        </p:txBody>
      </p:sp>
      <p:pic>
        <p:nvPicPr>
          <p:cNvPr id="43052" name="Picture 44" descr="National_Grid_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9204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6E6975-A538-4897-A264-F9DD9D060F8A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FC2C8-0D6D-48C9-8A36-80A5D4CAA73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529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EACA7-FC06-463C-8102-99AE1FC50149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48C9D-109E-414F-9C75-DD33044228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42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46A04F-8A96-4853-BF80-649AA5EADCE6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1289-8B0F-4CB2-B3CC-FF2F1E5A2F7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302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932713-CB42-44B3-8B71-75F28372C9CF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0E561-3E15-49BD-83B7-B4041B2125A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609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39B620-D669-42BC-9382-7AA2EFC5889F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AEDA8-D65F-4453-A182-956DD6CFC4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6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B02BF-A751-4097-8820-629442DA964F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020CE-B11B-4DDE-8A70-0716FEDC3A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905599-E0FB-4F7B-8227-D00F84B9CBCC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71C70-3BBC-4849-BD77-F58ADB242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029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773C00-766B-4D23-9073-7C82551551A3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04741-4A16-4DA2-9588-A5E30E4591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443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88554-3AFD-462D-90CF-63F6E423EC03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45419-C38A-4B98-B3B9-1867BB60C0E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857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738646-BE01-471A-B6F8-D01A2C1EF9B3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69DEC-5799-48AB-B7FB-D08F2FDF8B6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733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E3BAD2-458E-4EA6-B7CE-9232DD0C755C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CF60A-8CCE-49B1-AE3A-4E0C824D05C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868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FE4ECE-4ED6-41DC-8ADE-CDE47CF4C462}" type="datetime1">
              <a:rPr lang="en-US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>
            <a:lvl1pPr>
              <a:defRPr/>
            </a:lvl1pPr>
          </a:lstStyle>
          <a:p>
            <a:fld id="{1D1A154D-8D90-4D02-A35C-940A5EDB0AB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9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D7127-DBDF-4204-BFC4-213E9B30A945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AE5A5-005B-4212-B071-B761A45F2C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B7CB8-D518-4447-BAE8-68CC3F33661D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5561B-5279-4990-B2DD-CAF1113D5B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57D6-43D8-4A64-BC3D-817EA2A3FB4B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50CEF-D8EC-4C53-B23A-3294227A9C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19B16-1088-4611-9154-C6720DC0A1FE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F3D6D-72C7-47B7-87CD-8D0685105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0A3DB-DA49-4565-BD23-826C404786E8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42175-BAA1-4088-8716-7088E266DF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77792156-3E68-4F3E-8CDF-7141E4500970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F04C529-5994-44CF-9825-71ADDC2085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0" r:id="rId3"/>
    <p:sldLayoutId id="2147483699" r:id="rId4"/>
    <p:sldLayoutId id="2147483698" r:id="rId5"/>
    <p:sldLayoutId id="2147483697" r:id="rId6"/>
    <p:sldLayoutId id="2147483696" r:id="rId7"/>
    <p:sldLayoutId id="2147483695" r:id="rId8"/>
    <p:sldLayoutId id="2147483694" r:id="rId9"/>
    <p:sldLayoutId id="2147483693" r:id="rId10"/>
    <p:sldLayoutId id="214748369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222E0F4-F5A5-4D57-B206-2860CF5436FF}" type="datetime1">
              <a:rPr lang="en-US"/>
              <a:pPr>
                <a:defRPr/>
              </a:pPr>
              <a:t>3/16/2016</a:t>
            </a:fld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2FDDA09-9EDB-45D1-AEF2-E568F2FDB8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3320" name="Picture 11" descr="National_Grid_logo_blu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1" r:id="rId2"/>
    <p:sldLayoutId id="2147483710" r:id="rId3"/>
    <p:sldLayoutId id="2147483709" r:id="rId4"/>
    <p:sldLayoutId id="2147483708" r:id="rId5"/>
    <p:sldLayoutId id="2147483707" r:id="rId6"/>
    <p:sldLayoutId id="2147483706" r:id="rId7"/>
    <p:sldLayoutId id="2147483705" r:id="rId8"/>
    <p:sldLayoutId id="2147483704" r:id="rId9"/>
    <p:sldLayoutId id="2147483703" r:id="rId10"/>
    <p:sldLayoutId id="21474837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79C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79C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79C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437ABFB-E084-4616-8A43-0A4E1D2E5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0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5608" name="Picture 8" descr="National_Grid_logo_blu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D777428-6507-4E56-B406-EC22DE68804C}" type="datetime1">
              <a:rPr lang="en-US">
                <a:ea typeface="ＭＳ Ｐゴシック" pitchFamily="48" charset="-128"/>
                <a:cs typeface="+mn-cs"/>
              </a:rPr>
              <a:pPr/>
              <a:t>3/16/2016</a:t>
            </a:fld>
            <a:endParaRPr lang="en-US" dirty="0">
              <a:ea typeface="ＭＳ Ｐゴシック" pitchFamily="48" charset="-128"/>
              <a:cs typeface="+mn-cs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>
              <a:ea typeface="ＭＳ Ｐゴシック" pitchFamily="48" charset="-128"/>
              <a:cs typeface="+mn-cs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61D784-9695-4821-9AF6-C5706CC96267}" type="slidenum">
              <a:rPr lang="en-US">
                <a:ea typeface="ＭＳ Ｐゴシック" pitchFamily="48" charset="-128"/>
                <a:cs typeface="+mn-cs"/>
              </a:rPr>
              <a:pPr/>
              <a:t>‹#›</a:t>
            </a:fld>
            <a:endParaRPr lang="en-US" dirty="0">
              <a:ea typeface="ＭＳ Ｐゴシック" pitchFamily="48" charset="-128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2795" name="Picture 27" descr="National_Grid_logo_blu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4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box.GasOps.BusinessC@nationalgrid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ill.goode@nationalgri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3725" y="1337796"/>
            <a:ext cx="8043863" cy="523220"/>
          </a:xfrm>
        </p:spPr>
        <p:txBody>
          <a:bodyPr/>
          <a:lstStyle/>
          <a:p>
            <a:pPr eaLnBrk="1" hangingPunct="1"/>
            <a:r>
              <a:rPr lang="en-US" dirty="0" smtClean="0"/>
              <a:t>EU Phase 3 Update</a:t>
            </a:r>
            <a:endParaRPr lang="en-US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8638" y="5164138"/>
            <a:ext cx="8043862" cy="893762"/>
          </a:xfrm>
        </p:spPr>
        <p:txBody>
          <a:bodyPr/>
          <a:lstStyle/>
          <a:p>
            <a:endParaRPr lang="en-US" b="1" dirty="0" smtClean="0"/>
          </a:p>
        </p:txBody>
      </p:sp>
      <p:pic>
        <p:nvPicPr>
          <p:cNvPr id="39939" name="Picture 4" descr="NG_LIBRARY_US_D5-406_T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86100" y="2971800"/>
            <a:ext cx="2171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5" descr="NG_LIBRARY_US_D4-226_T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971800"/>
            <a:ext cx="2171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6" descr="SI0443 XA1H8825_1"/>
          <p:cNvPicPr>
            <a:picLocks noChangeAspect="1" noChangeArrowheads="1"/>
          </p:cNvPicPr>
          <p:nvPr/>
        </p:nvPicPr>
        <p:blipFill>
          <a:blip r:embed="rId5"/>
          <a:srcRect l="4347" r="13043" b="2174"/>
          <a:stretch>
            <a:fillRect/>
          </a:stretch>
        </p:blipFill>
        <p:spPr bwMode="auto">
          <a:xfrm>
            <a:off x="5486400" y="2971800"/>
            <a:ext cx="2171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Phase 3 Project Re-cap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EU Phase 3 project primarily aims to meet the obligations set out in the Interoperability and Data Exchange Network Code</a:t>
            </a:r>
          </a:p>
          <a:p>
            <a:r>
              <a:rPr lang="en-GB" dirty="0" smtClean="0"/>
              <a:t>The scope includes:</a:t>
            </a:r>
          </a:p>
          <a:p>
            <a:pPr lvl="1"/>
            <a:r>
              <a:rPr lang="en-GB" sz="2100" dirty="0" smtClean="0"/>
              <a:t>Common Reference Conditions system solution</a:t>
            </a:r>
          </a:p>
          <a:p>
            <a:pPr lvl="1"/>
            <a:r>
              <a:rPr lang="en-GB" sz="2100" dirty="0" smtClean="0"/>
              <a:t>A new Data Exchange method for  the sending of IP nomination data to Gemini</a:t>
            </a:r>
          </a:p>
          <a:p>
            <a:pPr lvl="1"/>
            <a:r>
              <a:rPr lang="en-GB" sz="2100" dirty="0" smtClean="0"/>
              <a:t>A system solution to the disapplication of scheduling charges at IPs</a:t>
            </a:r>
          </a:p>
          <a:p>
            <a:pPr lvl="1"/>
            <a:r>
              <a:rPr lang="en-GB" sz="2100" dirty="0" smtClean="0"/>
              <a:t>Extra data published to the ENTSOG Transparency Platform</a:t>
            </a:r>
          </a:p>
          <a:p>
            <a:pPr lvl="1"/>
            <a:r>
              <a:rPr lang="en-GB" sz="2100" dirty="0" smtClean="0"/>
              <a:t>Changes to remove off-line processes related to CAM obligations 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F8DE6-18D9-46AA-BA27-930C4DA86A4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4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Dates / Timeline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089900" cy="2777108"/>
          </a:xfrm>
        </p:spPr>
        <p:txBody>
          <a:bodyPr/>
          <a:lstStyle/>
          <a:p>
            <a:r>
              <a:rPr lang="en-GB" dirty="0" smtClean="0"/>
              <a:t>Key EU Phase 3 Project Dates:</a:t>
            </a:r>
          </a:p>
          <a:p>
            <a:pPr lvl="1"/>
            <a:r>
              <a:rPr lang="en-GB" dirty="0" smtClean="0"/>
              <a:t>System Testing: </a:t>
            </a:r>
            <a:r>
              <a:rPr lang="en-GB" b="1" dirty="0" smtClean="0"/>
              <a:t>23</a:t>
            </a:r>
            <a:r>
              <a:rPr lang="en-GB" b="1" baseline="30000" dirty="0" smtClean="0"/>
              <a:t>rd</a:t>
            </a:r>
            <a:r>
              <a:rPr lang="en-GB" b="1" dirty="0" smtClean="0"/>
              <a:t> November to 29</a:t>
            </a:r>
            <a:r>
              <a:rPr lang="en-GB" b="1" baseline="30000" dirty="0" smtClean="0"/>
              <a:t>th</a:t>
            </a:r>
            <a:r>
              <a:rPr lang="en-GB" b="1" dirty="0" smtClean="0"/>
              <a:t> January </a:t>
            </a:r>
          </a:p>
          <a:p>
            <a:pPr lvl="1"/>
            <a:r>
              <a:rPr lang="en-GB" dirty="0" smtClean="0"/>
              <a:t>NG Acceptance Testing: </a:t>
            </a:r>
            <a:r>
              <a:rPr lang="en-GB" b="1" dirty="0" smtClean="0"/>
              <a:t>1</a:t>
            </a:r>
            <a:r>
              <a:rPr lang="en-GB" b="1" baseline="30000" dirty="0" smtClean="0"/>
              <a:t>st</a:t>
            </a:r>
            <a:r>
              <a:rPr lang="en-GB" b="1" dirty="0" smtClean="0"/>
              <a:t> February to 11</a:t>
            </a:r>
            <a:r>
              <a:rPr lang="en-GB" b="1" baseline="30000" dirty="0" smtClean="0"/>
              <a:t>th</a:t>
            </a:r>
            <a:r>
              <a:rPr lang="en-GB" b="1" dirty="0" smtClean="0"/>
              <a:t> March </a:t>
            </a:r>
          </a:p>
          <a:p>
            <a:pPr lvl="1"/>
            <a:r>
              <a:rPr lang="en-GB" dirty="0" smtClean="0"/>
              <a:t>User Trials: </a:t>
            </a:r>
            <a:r>
              <a:rPr lang="en-GB" b="1" dirty="0" smtClean="0"/>
              <a:t>14</a:t>
            </a:r>
            <a:r>
              <a:rPr lang="en-GB" b="1" baseline="30000" dirty="0" smtClean="0"/>
              <a:t>th</a:t>
            </a:r>
            <a:r>
              <a:rPr lang="en-GB" b="1" dirty="0" smtClean="0"/>
              <a:t> March to 8</a:t>
            </a:r>
            <a:r>
              <a:rPr lang="en-GB" b="1" baseline="30000" dirty="0" smtClean="0"/>
              <a:t>th</a:t>
            </a:r>
            <a:r>
              <a:rPr lang="en-GB" b="1" dirty="0" smtClean="0"/>
              <a:t> April</a:t>
            </a:r>
          </a:p>
          <a:p>
            <a:pPr lvl="1"/>
            <a:r>
              <a:rPr lang="en-GB" dirty="0" smtClean="0"/>
              <a:t>Code Deployment: </a:t>
            </a:r>
            <a:r>
              <a:rPr lang="en-GB" b="1" dirty="0" smtClean="0"/>
              <a:t>10</a:t>
            </a:r>
            <a:r>
              <a:rPr lang="en-GB" b="1" baseline="30000" dirty="0" smtClean="0"/>
              <a:t>th</a:t>
            </a:r>
            <a:r>
              <a:rPr lang="en-GB" b="1" dirty="0" smtClean="0"/>
              <a:t> April</a:t>
            </a:r>
          </a:p>
          <a:p>
            <a:pPr lvl="1"/>
            <a:r>
              <a:rPr lang="en-GB" dirty="0" smtClean="0"/>
              <a:t>Go Live: </a:t>
            </a:r>
            <a:r>
              <a:rPr lang="en-GB" b="1" dirty="0" smtClean="0"/>
              <a:t>1</a:t>
            </a:r>
            <a:r>
              <a:rPr lang="en-GB" b="1" baseline="30000" dirty="0" smtClean="0"/>
              <a:t>st</a:t>
            </a:r>
            <a:r>
              <a:rPr lang="en-GB" b="1" dirty="0" smtClean="0"/>
              <a:t> May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F8DE6-18D9-46AA-BA27-930C4DA86A4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682128"/>
              </p:ext>
            </p:extLst>
          </p:nvPr>
        </p:nvGraphicFramePr>
        <p:xfrm>
          <a:off x="395536" y="4899133"/>
          <a:ext cx="8295818" cy="1089062"/>
        </p:xfrm>
        <a:graphic>
          <a:graphicData uri="http://schemas.openxmlformats.org/drawingml/2006/table">
            <a:tbl>
              <a:tblPr/>
              <a:tblGrid>
                <a:gridCol w="811606"/>
                <a:gridCol w="596023"/>
                <a:gridCol w="545297"/>
                <a:gridCol w="495346"/>
                <a:gridCol w="147176"/>
                <a:gridCol w="625613"/>
                <a:gridCol w="235323"/>
                <a:gridCol w="373382"/>
                <a:gridCol w="490714"/>
                <a:gridCol w="165597"/>
                <a:gridCol w="630949"/>
                <a:gridCol w="499598"/>
                <a:gridCol w="92199"/>
                <a:gridCol w="625613"/>
                <a:gridCol w="506324"/>
                <a:gridCol w="778719"/>
                <a:gridCol w="676339"/>
              </a:tblGrid>
              <a:tr h="479352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</a:t>
                      </a:r>
                    </a:p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3</a:t>
                      </a:r>
                    </a:p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Analysis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Code Unit Testing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 Testing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 Acceptance Testing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Code Deployment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 Live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290">
                <a:tc v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 Integration Testing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 Trials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Dress Rehearsal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 </a:t>
                      </a:r>
                      <a:r>
                        <a:rPr lang="en-GB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Support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05">
                <a:tc v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Aug-15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>
            <a:endCxn id="10" idx="0"/>
          </p:cNvCxnSpPr>
          <p:nvPr/>
        </p:nvCxnSpPr>
        <p:spPr bwMode="auto">
          <a:xfrm>
            <a:off x="4915033" y="4725144"/>
            <a:ext cx="0" cy="144804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230957" y="6173184"/>
            <a:ext cx="1368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Current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82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B2B Overview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National Grid NTS propose to meet the data exchange obligation (Art 21, INT Code), by implementing a solution that covers both:</a:t>
            </a:r>
          </a:p>
          <a:p>
            <a:pPr lvl="1"/>
            <a:r>
              <a:rPr lang="en-GB" dirty="0" smtClean="0"/>
              <a:t>“Integrated” solution (web services)</a:t>
            </a:r>
          </a:p>
          <a:p>
            <a:pPr lvl="1"/>
            <a:r>
              <a:rPr lang="en-GB" dirty="0" smtClean="0"/>
              <a:t>“Document based” solution (AS4 – via a B2B gateway)</a:t>
            </a:r>
          </a:p>
          <a:p>
            <a:r>
              <a:rPr lang="en-GB" dirty="0" smtClean="0"/>
              <a:t>The B2B gateway has already been implemented as part of EU Phase 2</a:t>
            </a:r>
          </a:p>
          <a:p>
            <a:r>
              <a:rPr lang="en-GB" dirty="0" smtClean="0"/>
              <a:t>National Grid NTS will test the B2B gateway solution on behalf of the industry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F8DE6-18D9-46AA-BA27-930C4DA86A4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2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Window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 the 5</a:t>
            </a:r>
            <a:r>
              <a:rPr lang="en-GB" baseline="30000" dirty="0" smtClean="0"/>
              <a:t>th</a:t>
            </a:r>
            <a:r>
              <a:rPr lang="en-GB" dirty="0" smtClean="0"/>
              <a:t> November at the </a:t>
            </a:r>
            <a:r>
              <a:rPr lang="en-GB" dirty="0" err="1" smtClean="0"/>
              <a:t>Tx</a:t>
            </a:r>
            <a:r>
              <a:rPr lang="en-GB" dirty="0" smtClean="0"/>
              <a:t> Workgroup National Grid NTS opened a feedback window (until 4</a:t>
            </a:r>
            <a:r>
              <a:rPr lang="en-GB" baseline="30000" dirty="0" smtClean="0"/>
              <a:t>th</a:t>
            </a:r>
            <a:r>
              <a:rPr lang="en-GB" dirty="0" smtClean="0"/>
              <a:t> December) for Users to suggest any additional B2B scenarios for National Grid NTS to test</a:t>
            </a:r>
          </a:p>
          <a:p>
            <a:pPr lvl="1"/>
            <a:r>
              <a:rPr lang="en-GB" dirty="0" smtClean="0"/>
              <a:t>No responses received</a:t>
            </a:r>
          </a:p>
          <a:p>
            <a:r>
              <a:rPr lang="en-GB" dirty="0" smtClean="0"/>
              <a:t>National Grid NTS will try to accommodate User testing scenario suggestions should they be received throughout  December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F8DE6-18D9-46AA-BA27-930C4DA86A4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92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Information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National Grid NTS is looking to create a specialised distribution list for those people who want more information about the EU Phase 3 project</a:t>
            </a:r>
          </a:p>
          <a:p>
            <a:r>
              <a:rPr lang="en-GB" dirty="0" smtClean="0"/>
              <a:t>If you are interested joining this distribution list or have any questions relating to the EU Phase 3 project, </a:t>
            </a:r>
            <a:r>
              <a:rPr lang="en-GB" dirty="0"/>
              <a:t>please contact </a:t>
            </a:r>
            <a:r>
              <a:rPr lang="en-GB" dirty="0" smtClean="0"/>
              <a:t>the EU Project team (</a:t>
            </a:r>
            <a:r>
              <a:rPr lang="en-GB" b="1" dirty="0" smtClean="0">
                <a:hlinkClick r:id="rId3"/>
              </a:rPr>
              <a:t>box.GasOps.BusinessC@nationalgrid.com</a:t>
            </a:r>
            <a:r>
              <a:rPr lang="en-GB" dirty="0"/>
              <a:t> </a:t>
            </a:r>
            <a:r>
              <a:rPr lang="en-GB" dirty="0" smtClean="0"/>
              <a:t>) or contact Bill Goode directly (</a:t>
            </a:r>
            <a:r>
              <a:rPr lang="en-GB" b="1" dirty="0" smtClean="0">
                <a:hlinkClick r:id="rId4"/>
              </a:rPr>
              <a:t>Bill.goode@nationalgrid.com</a:t>
            </a:r>
            <a:r>
              <a:rPr lang="en-GB" dirty="0" smtClean="0"/>
              <a:t>)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F8DE6-18D9-46AA-BA27-930C4DA86A4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9274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national_grid[1]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0F95538ADA24983BD6FE4E5052ECB" ma:contentTypeVersion="0" ma:contentTypeDescription="Create a new document." ma:contentTypeScope="" ma:versionID="712abdd216895aae9773c1b7245ebe9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9103FC-2934-4BF2-A5E9-72CBDDC58FE2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79CF765-E7A0-45B9-A516-545B7E041F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2D80257-83BF-4E09-9B0F-9CC42F1AA1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801</TotalTime>
  <Words>445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blank</vt:lpstr>
      <vt:lpstr>NG Blank</vt:lpstr>
      <vt:lpstr>1_NG Photo</vt:lpstr>
      <vt:lpstr>national_grid[1]</vt:lpstr>
      <vt:lpstr>EU Phase 3 Update</vt:lpstr>
      <vt:lpstr>Phase 3 Project Re-cap</vt:lpstr>
      <vt:lpstr>Project Dates / Timeline</vt:lpstr>
      <vt:lpstr>B2B Overview Slide</vt:lpstr>
      <vt:lpstr>Feedback Window </vt:lpstr>
      <vt:lpstr>Contact Information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Phase 3 Update</dc:title>
  <dc:subject>DEC</dc:subject>
  <dc:creator>National Grid</dc:creator>
  <cp:lastModifiedBy>Gary Kilburn</cp:lastModifiedBy>
  <cp:revision>13</cp:revision>
  <cp:lastPrinted>2014-10-30T10:15:16Z</cp:lastPrinted>
  <dcterms:created xsi:type="dcterms:W3CDTF">2015-11-24T09:28:15Z</dcterms:created>
  <dcterms:modified xsi:type="dcterms:W3CDTF">2016-03-16T11:20:35Z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G_DocType">
    <vt:lpwstr>Templates</vt:lpwstr>
  </property>
  <property fmtid="{D5CDD505-2E9C-101B-9397-08002B2CF9AE}" pid="3" name="NG_IsPopuler">
    <vt:lpwstr>1</vt:lpwstr>
  </property>
  <property fmtid="{D5CDD505-2E9C-101B-9397-08002B2CF9AE}" pid="4" name="ContentType">
    <vt:lpwstr>Document</vt:lpwstr>
  </property>
  <property fmtid="{D5CDD505-2E9C-101B-9397-08002B2CF9AE}" pid="5" name="NG_Description">
    <vt:lpwstr/>
  </property>
  <property fmtid="{D5CDD505-2E9C-101B-9397-08002B2CF9AE}" pid="6" name="NG_LOB">
    <vt:lpwstr>Corporate Affairs</vt:lpwstr>
  </property>
  <property fmtid="{D5CDD505-2E9C-101B-9397-08002B2CF9AE}" pid="7" name="NG_Department">
    <vt:lpwstr>Employee Communication and Brand</vt:lpwstr>
  </property>
  <property fmtid="{D5CDD505-2E9C-101B-9397-08002B2CF9AE}" pid="8" name="Archive">
    <vt:lpwstr>0</vt:lpwstr>
  </property>
  <property fmtid="{D5CDD505-2E9C-101B-9397-08002B2CF9AE}" pid="9" name="Category">
    <vt:lpwstr>DIIP file</vt:lpwstr>
  </property>
  <property fmtid="{D5CDD505-2E9C-101B-9397-08002B2CF9AE}" pid="10" name="Comments">
    <vt:lpwstr>New</vt:lpwstr>
  </property>
  <property fmtid="{D5CDD505-2E9C-101B-9397-08002B2CF9AE}" pid="11" name="Subject Area">
    <vt:lpwstr>GD Stakeholder Report </vt:lpwstr>
  </property>
  <property fmtid="{D5CDD505-2E9C-101B-9397-08002B2CF9AE}" pid="12" name="Document Status">
    <vt:lpwstr>Published</vt:lpwstr>
  </property>
  <property fmtid="{D5CDD505-2E9C-101B-9397-08002B2CF9AE}" pid="13" name="Order">
    <vt:lpwstr>7700.00000000000</vt:lpwstr>
  </property>
  <property fmtid="{D5CDD505-2E9C-101B-9397-08002B2CF9AE}" pid="14" name="ContentTypeId">
    <vt:lpwstr>0x01010067A0F95538ADA24983BD6FE4E5052ECB</vt:lpwstr>
  </property>
  <property fmtid="{D5CDD505-2E9C-101B-9397-08002B2CF9AE}" pid="15" name="Status">
    <vt:lpwstr>Draft</vt:lpwstr>
  </property>
</Properties>
</file>