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53" r:id="rId2"/>
  </p:sldMasterIdLst>
  <p:notesMasterIdLst>
    <p:notesMasterId r:id="rId85"/>
  </p:notesMasterIdLst>
  <p:handoutMasterIdLst>
    <p:handoutMasterId r:id="rId86"/>
  </p:handoutMasterIdLst>
  <p:sldIdLst>
    <p:sldId id="256" r:id="rId3"/>
    <p:sldId id="257" r:id="rId4"/>
    <p:sldId id="267" r:id="rId5"/>
    <p:sldId id="268" r:id="rId6"/>
    <p:sldId id="269" r:id="rId7"/>
    <p:sldId id="270" r:id="rId8"/>
    <p:sldId id="271" r:id="rId9"/>
    <p:sldId id="265" r:id="rId10"/>
    <p:sldId id="272" r:id="rId11"/>
    <p:sldId id="273" r:id="rId12"/>
    <p:sldId id="278" r:id="rId13"/>
    <p:sldId id="279" r:id="rId14"/>
    <p:sldId id="280" r:id="rId15"/>
    <p:sldId id="281" r:id="rId16"/>
    <p:sldId id="282" r:id="rId17"/>
    <p:sldId id="283" r:id="rId18"/>
    <p:sldId id="284" r:id="rId19"/>
    <p:sldId id="285" r:id="rId20"/>
    <p:sldId id="286" r:id="rId21"/>
    <p:sldId id="287" r:id="rId22"/>
    <p:sldId id="288" r:id="rId23"/>
    <p:sldId id="290" r:id="rId24"/>
    <p:sldId id="291" r:id="rId25"/>
    <p:sldId id="292" r:id="rId26"/>
    <p:sldId id="293" r:id="rId27"/>
    <p:sldId id="294" r:id="rId28"/>
    <p:sldId id="295" r:id="rId29"/>
    <p:sldId id="296" r:id="rId30"/>
    <p:sldId id="297" r:id="rId31"/>
    <p:sldId id="299" r:id="rId32"/>
    <p:sldId id="300" r:id="rId33"/>
    <p:sldId id="303" r:id="rId34"/>
    <p:sldId id="301" r:id="rId35"/>
    <p:sldId id="304" r:id="rId36"/>
    <p:sldId id="305" r:id="rId37"/>
    <p:sldId id="302" r:id="rId38"/>
    <p:sldId id="306" r:id="rId39"/>
    <p:sldId id="307" r:id="rId40"/>
    <p:sldId id="308" r:id="rId41"/>
    <p:sldId id="309" r:id="rId42"/>
    <p:sldId id="310" r:id="rId43"/>
    <p:sldId id="311" r:id="rId44"/>
    <p:sldId id="312" r:id="rId45"/>
    <p:sldId id="313" r:id="rId46"/>
    <p:sldId id="314" r:id="rId47"/>
    <p:sldId id="315" r:id="rId48"/>
    <p:sldId id="316" r:id="rId49"/>
    <p:sldId id="323" r:id="rId50"/>
    <p:sldId id="317" r:id="rId51"/>
    <p:sldId id="318" r:id="rId52"/>
    <p:sldId id="319" r:id="rId53"/>
    <p:sldId id="325" r:id="rId54"/>
    <p:sldId id="356" r:id="rId55"/>
    <p:sldId id="324" r:id="rId56"/>
    <p:sldId id="322" r:id="rId57"/>
    <p:sldId id="327" r:id="rId58"/>
    <p:sldId id="328" r:id="rId59"/>
    <p:sldId id="332" r:id="rId60"/>
    <p:sldId id="329" r:id="rId61"/>
    <p:sldId id="330" r:id="rId62"/>
    <p:sldId id="331" r:id="rId63"/>
    <p:sldId id="333" r:id="rId64"/>
    <p:sldId id="334" r:id="rId65"/>
    <p:sldId id="335" r:id="rId66"/>
    <p:sldId id="340" r:id="rId67"/>
    <p:sldId id="336" r:id="rId68"/>
    <p:sldId id="337" r:id="rId69"/>
    <p:sldId id="341" r:id="rId70"/>
    <p:sldId id="342" r:id="rId71"/>
    <p:sldId id="343" r:id="rId72"/>
    <p:sldId id="338" r:id="rId73"/>
    <p:sldId id="344" r:id="rId74"/>
    <p:sldId id="345" r:id="rId75"/>
    <p:sldId id="346" r:id="rId76"/>
    <p:sldId id="347" r:id="rId77"/>
    <p:sldId id="348" r:id="rId78"/>
    <p:sldId id="349" r:id="rId79"/>
    <p:sldId id="352" r:id="rId80"/>
    <p:sldId id="350" r:id="rId81"/>
    <p:sldId id="353" r:id="rId82"/>
    <p:sldId id="354" r:id="rId83"/>
    <p:sldId id="355" r:id="rId84"/>
  </p:sldIdLst>
  <p:sldSz cx="9144000" cy="6858000" type="screen4x3"/>
  <p:notesSz cx="7315200" cy="9601200"/>
  <p:defaultTextStyle>
    <a:defPPr>
      <a:defRPr lang="en-GB"/>
    </a:defPPr>
    <a:lvl1pPr algn="l" rtl="0" fontAlgn="base">
      <a:spcBef>
        <a:spcPct val="0"/>
      </a:spcBef>
      <a:spcAft>
        <a:spcPct val="0"/>
      </a:spcAft>
      <a:defRPr sz="2800" b="1" kern="1200">
        <a:solidFill>
          <a:srgbClr val="0079C1"/>
        </a:solidFill>
        <a:latin typeface="Arial" pitchFamily="34" charset="0"/>
        <a:ea typeface="ＭＳ Ｐゴシック" pitchFamily="34" charset="-128"/>
        <a:cs typeface="+mn-cs"/>
      </a:defRPr>
    </a:lvl1pPr>
    <a:lvl2pPr marL="457200" algn="l" rtl="0" fontAlgn="base">
      <a:spcBef>
        <a:spcPct val="0"/>
      </a:spcBef>
      <a:spcAft>
        <a:spcPct val="0"/>
      </a:spcAft>
      <a:defRPr sz="2800" b="1" kern="1200">
        <a:solidFill>
          <a:srgbClr val="0079C1"/>
        </a:solidFill>
        <a:latin typeface="Arial" pitchFamily="34" charset="0"/>
        <a:ea typeface="ＭＳ Ｐゴシック" pitchFamily="34" charset="-128"/>
        <a:cs typeface="+mn-cs"/>
      </a:defRPr>
    </a:lvl2pPr>
    <a:lvl3pPr marL="914400" algn="l" rtl="0" fontAlgn="base">
      <a:spcBef>
        <a:spcPct val="0"/>
      </a:spcBef>
      <a:spcAft>
        <a:spcPct val="0"/>
      </a:spcAft>
      <a:defRPr sz="2800" b="1" kern="1200">
        <a:solidFill>
          <a:srgbClr val="0079C1"/>
        </a:solidFill>
        <a:latin typeface="Arial" pitchFamily="34" charset="0"/>
        <a:ea typeface="ＭＳ Ｐゴシック" pitchFamily="34" charset="-128"/>
        <a:cs typeface="+mn-cs"/>
      </a:defRPr>
    </a:lvl3pPr>
    <a:lvl4pPr marL="1371600" algn="l" rtl="0" fontAlgn="base">
      <a:spcBef>
        <a:spcPct val="0"/>
      </a:spcBef>
      <a:spcAft>
        <a:spcPct val="0"/>
      </a:spcAft>
      <a:defRPr sz="2800" b="1" kern="1200">
        <a:solidFill>
          <a:srgbClr val="0079C1"/>
        </a:solidFill>
        <a:latin typeface="Arial" pitchFamily="34" charset="0"/>
        <a:ea typeface="ＭＳ Ｐゴシック" pitchFamily="34" charset="-128"/>
        <a:cs typeface="+mn-cs"/>
      </a:defRPr>
    </a:lvl4pPr>
    <a:lvl5pPr marL="1828800" algn="l" rtl="0" fontAlgn="base">
      <a:spcBef>
        <a:spcPct val="0"/>
      </a:spcBef>
      <a:spcAft>
        <a:spcPct val="0"/>
      </a:spcAft>
      <a:defRPr sz="2800" b="1" kern="1200">
        <a:solidFill>
          <a:srgbClr val="0079C1"/>
        </a:solidFill>
        <a:latin typeface="Arial" pitchFamily="34" charset="0"/>
        <a:ea typeface="ＭＳ Ｐゴシック" pitchFamily="34" charset="-128"/>
        <a:cs typeface="+mn-cs"/>
      </a:defRPr>
    </a:lvl5pPr>
    <a:lvl6pPr marL="2286000" algn="l" defTabSz="914400" rtl="0" eaLnBrk="1" latinLnBrk="0" hangingPunct="1">
      <a:defRPr sz="2800" b="1" kern="1200">
        <a:solidFill>
          <a:srgbClr val="0079C1"/>
        </a:solidFill>
        <a:latin typeface="Arial" pitchFamily="34" charset="0"/>
        <a:ea typeface="ＭＳ Ｐゴシック" pitchFamily="34" charset="-128"/>
        <a:cs typeface="+mn-cs"/>
      </a:defRPr>
    </a:lvl6pPr>
    <a:lvl7pPr marL="2743200" algn="l" defTabSz="914400" rtl="0" eaLnBrk="1" latinLnBrk="0" hangingPunct="1">
      <a:defRPr sz="2800" b="1" kern="1200">
        <a:solidFill>
          <a:srgbClr val="0079C1"/>
        </a:solidFill>
        <a:latin typeface="Arial" pitchFamily="34" charset="0"/>
        <a:ea typeface="ＭＳ Ｐゴシック" pitchFamily="34" charset="-128"/>
        <a:cs typeface="+mn-cs"/>
      </a:defRPr>
    </a:lvl7pPr>
    <a:lvl8pPr marL="3200400" algn="l" defTabSz="914400" rtl="0" eaLnBrk="1" latinLnBrk="0" hangingPunct="1">
      <a:defRPr sz="2800" b="1" kern="1200">
        <a:solidFill>
          <a:srgbClr val="0079C1"/>
        </a:solidFill>
        <a:latin typeface="Arial" pitchFamily="34" charset="0"/>
        <a:ea typeface="ＭＳ Ｐゴシック" pitchFamily="34" charset="-128"/>
        <a:cs typeface="+mn-cs"/>
      </a:defRPr>
    </a:lvl8pPr>
    <a:lvl9pPr marL="3657600" algn="l" defTabSz="914400" rtl="0" eaLnBrk="1" latinLnBrk="0" hangingPunct="1">
      <a:defRPr sz="2800" b="1" kern="1200">
        <a:solidFill>
          <a:srgbClr val="0079C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808080"/>
    <a:srgbClr val="DC0FB2"/>
    <a:srgbClr val="199110"/>
    <a:srgbClr val="B6FF14"/>
    <a:srgbClr val="0079C1"/>
    <a:srgbClr val="FFE500"/>
    <a:srgbClr val="FD2928"/>
    <a:srgbClr val="5920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1" autoAdjust="0"/>
    <p:restoredTop sz="94118" autoAdjust="0"/>
  </p:normalViewPr>
  <p:slideViewPr>
    <p:cSldViewPr>
      <p:cViewPr varScale="1">
        <p:scale>
          <a:sx n="108" d="100"/>
          <a:sy n="108" d="100"/>
        </p:scale>
        <p:origin x="-7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2016" y="-90"/>
      </p:cViewPr>
      <p:guideLst>
        <p:guide orient="horz" pos="3024"/>
        <p:guide pos="2304"/>
      </p:guideLst>
    </p:cSldViewPr>
  </p:notesViewPr>
  <p:gridSpacing cx="114300" cy="1143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ableStyles" Target="tableStyle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05" charset="-128"/>
                <a:cs typeface="+mn-cs"/>
              </a:defRPr>
            </a:lvl1pPr>
          </a:lstStyle>
          <a:p>
            <a:pPr>
              <a:defRPr/>
            </a:pPr>
            <a:endParaRPr lang="en-US"/>
          </a:p>
        </p:txBody>
      </p:sp>
      <p:sp>
        <p:nvSpPr>
          <p:cNvPr id="9219" name="Rectangle 1027"/>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05" charset="-128"/>
                <a:cs typeface="+mn-cs"/>
              </a:defRPr>
            </a:lvl1pPr>
          </a:lstStyle>
          <a:p>
            <a:pPr>
              <a:defRPr/>
            </a:pPr>
            <a:endParaRPr lang="en-US"/>
          </a:p>
        </p:txBody>
      </p:sp>
      <p:sp>
        <p:nvSpPr>
          <p:cNvPr id="9220" name="Rectangle 1028"/>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05" charset="-128"/>
                <a:cs typeface="+mn-cs"/>
              </a:defRPr>
            </a:lvl1pPr>
          </a:lstStyle>
          <a:p>
            <a:pPr>
              <a:defRPr/>
            </a:pPr>
            <a:endParaRPr lang="en-US"/>
          </a:p>
        </p:txBody>
      </p:sp>
      <p:sp>
        <p:nvSpPr>
          <p:cNvPr id="9221" name="Rectangle 1029"/>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105" charset="-128"/>
                <a:cs typeface="+mn-cs"/>
              </a:defRPr>
            </a:lvl1pPr>
          </a:lstStyle>
          <a:p>
            <a:pPr>
              <a:defRPr/>
            </a:pPr>
            <a:fld id="{76F19704-5A90-4713-A022-AB8168726525}" type="slidenum">
              <a:rPr lang="en-GB"/>
              <a:pPr>
                <a:defRPr/>
              </a:pPr>
              <a:t>‹#›</a:t>
            </a:fld>
            <a:endParaRPr lang="en-GB"/>
          </a:p>
        </p:txBody>
      </p:sp>
    </p:spTree>
    <p:extLst>
      <p:ext uri="{BB962C8B-B14F-4D97-AF65-F5344CB8AC3E}">
        <p14:creationId xmlns:p14="http://schemas.microsoft.com/office/powerpoint/2010/main" val="3917569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108547"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A26B0C8F-D6CA-47C1-B448-D025915B4C04}" type="datetimeFigureOut">
              <a:rPr lang="en-GB"/>
              <a:pPr/>
              <a:t>22/01/2016</a:t>
            </a:fld>
            <a:endParaRPr lang="en-GB"/>
          </a:p>
        </p:txBody>
      </p:sp>
      <p:sp>
        <p:nvSpPr>
          <p:cNvPr id="10854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8549"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8550"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108551"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91EDECF-AAA1-41BF-B114-11C3B336F4D9}" type="slidenum">
              <a:rPr lang="en-GB"/>
              <a:pPr/>
              <a:t>‹#›</a:t>
            </a:fld>
            <a:endParaRPr lang="en-GB"/>
          </a:p>
        </p:txBody>
      </p:sp>
    </p:spTree>
    <p:extLst>
      <p:ext uri="{BB962C8B-B14F-4D97-AF65-F5344CB8AC3E}">
        <p14:creationId xmlns:p14="http://schemas.microsoft.com/office/powerpoint/2010/main" val="1377792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3041" name="Freeform 33"/>
          <p:cNvSpPr>
            <a:spLocks/>
          </p:cNvSpPr>
          <p:nvPr/>
        </p:nvSpPr>
        <p:spPr bwMode="auto">
          <a:xfrm>
            <a:off x="0" y="0"/>
            <a:ext cx="9159875" cy="2400300"/>
          </a:xfrm>
          <a:custGeom>
            <a:avLst/>
            <a:gdLst>
              <a:gd name="T0" fmla="*/ 0 w 5760"/>
              <a:gd name="T1" fmla="*/ 0 h 1512"/>
              <a:gd name="T2" fmla="*/ 0 w 5760"/>
              <a:gd name="T3" fmla="*/ 1368 h 1512"/>
              <a:gd name="T4" fmla="*/ 1008 w 5760"/>
              <a:gd name="T5" fmla="*/ 1368 h 1512"/>
              <a:gd name="T6" fmla="*/ 1152 w 5760"/>
              <a:gd name="T7" fmla="*/ 1512 h 1512"/>
              <a:gd name="T8" fmla="*/ 1296 w 5760"/>
              <a:gd name="T9" fmla="*/ 1368 h 1512"/>
              <a:gd name="T10" fmla="*/ 5760 w 5760"/>
              <a:gd name="T11" fmla="*/ 1368 h 1512"/>
              <a:gd name="T12" fmla="*/ 5760 w 5760"/>
              <a:gd name="T13" fmla="*/ 0 h 1512"/>
              <a:gd name="T14" fmla="*/ 0 w 5760"/>
              <a:gd name="T15" fmla="*/ 0 h 15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022" name="Rectangle 14"/>
          <p:cNvSpPr>
            <a:spLocks noGrp="1" noChangeArrowheads="1"/>
          </p:cNvSpPr>
          <p:nvPr>
            <p:ph type="ctrTitle" sz="quarter"/>
          </p:nvPr>
        </p:nvSpPr>
        <p:spPr>
          <a:xfrm>
            <a:off x="593725" y="1279525"/>
            <a:ext cx="8043863" cy="6397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noProof="0" smtClean="0"/>
              <a:t>Click to edit Master title style</a:t>
            </a:r>
          </a:p>
        </p:txBody>
      </p:sp>
      <p:sp>
        <p:nvSpPr>
          <p:cNvPr id="43023" name="Rectangle 15"/>
          <p:cNvSpPr>
            <a:spLocks noGrp="1" noChangeArrowheads="1"/>
          </p:cNvSpPr>
          <p:nvPr>
            <p:ph type="subTitle" sz="quarter" idx="1"/>
          </p:nvPr>
        </p:nvSpPr>
        <p:spPr>
          <a:xfrm>
            <a:off x="571500" y="5164138"/>
            <a:ext cx="8043863" cy="5032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smtClean="0"/>
              <a:t>Click to edit Master subtitle style</a:t>
            </a:r>
          </a:p>
        </p:txBody>
      </p:sp>
      <p:sp>
        <p:nvSpPr>
          <p:cNvPr id="43044" name="Line 36"/>
          <p:cNvSpPr>
            <a:spLocks noChangeShapeType="1"/>
          </p:cNvSpPr>
          <p:nvPr userDrawn="1"/>
        </p:nvSpPr>
        <p:spPr bwMode="auto">
          <a:xfrm flipH="1" flipV="1">
            <a:off x="6858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047" name="Line 39"/>
          <p:cNvSpPr>
            <a:spLocks noChangeShapeType="1"/>
          </p:cNvSpPr>
          <p:nvPr userDrawn="1"/>
        </p:nvSpPr>
        <p:spPr bwMode="auto">
          <a:xfrm>
            <a:off x="24003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048" name="Line 40"/>
          <p:cNvSpPr>
            <a:spLocks noChangeShapeType="1"/>
          </p:cNvSpPr>
          <p:nvPr userDrawn="1"/>
        </p:nvSpPr>
        <p:spPr bwMode="auto">
          <a:xfrm flipH="1">
            <a:off x="6858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049" name="Line 41"/>
          <p:cNvSpPr>
            <a:spLocks noChangeShapeType="1"/>
          </p:cNvSpPr>
          <p:nvPr userDrawn="1"/>
        </p:nvSpPr>
        <p:spPr bwMode="auto">
          <a:xfrm flipV="1">
            <a:off x="24003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 name="Text Box 7"/>
          <p:cNvSpPr txBox="1">
            <a:spLocks noChangeArrowheads="1"/>
          </p:cNvSpPr>
          <p:nvPr userDrawn="1"/>
        </p:nvSpPr>
        <p:spPr bwMode="auto">
          <a:xfrm>
            <a:off x="1028700" y="3216275"/>
            <a:ext cx="1439863" cy="1241425"/>
          </a:xfrm>
          <a:prstGeom prst="rect">
            <a:avLst/>
          </a:prstGeom>
          <a:solidFill>
            <a:schemeClr val="bg1"/>
          </a:solidFill>
          <a:ln w="9525">
            <a:noFill/>
            <a:miter lim="800000"/>
            <a:headEnd/>
            <a:tailEnd/>
          </a:ln>
          <a:effectLst/>
        </p:spPr>
        <p:txBody>
          <a:bodyPr lIns="18000" tIns="10800" rIns="18000" bIns="10800">
            <a:spAutoFit/>
          </a:bodyPr>
          <a:lstStyle/>
          <a:p>
            <a:r>
              <a:rPr lang="en-GB" sz="1000">
                <a:solidFill>
                  <a:schemeClr val="tx2"/>
                </a:solidFill>
              </a:rPr>
              <a:t>Place your chosen image here. The four corners must just cover the arrow tips. For covers, the three pictures should be the same size and in a straight line.   </a:t>
            </a:r>
            <a:endParaRPr lang="en-GB"/>
          </a:p>
        </p:txBody>
      </p:sp>
      <p:pic>
        <p:nvPicPr>
          <p:cNvPr id="43052" name="Picture 44" descr="National_Grid_logo_blu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E89BC530-7D37-4784-A63D-3C1231E4257A}" type="datetime1">
              <a:rPr lang="en-US"/>
              <a:pPr/>
              <a:t>1/22/2016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ED3F2E-FED3-4B31-BED5-FD076571D5EF}" type="slidenum">
              <a:rPr lang="en-US"/>
              <a:pPr/>
              <a:t>‹#›</a:t>
            </a:fld>
            <a:endParaRPr lang="en-US"/>
          </a:p>
        </p:txBody>
      </p:sp>
    </p:spTree>
    <p:extLst>
      <p:ext uri="{BB962C8B-B14F-4D97-AF65-F5344CB8AC3E}">
        <p14:creationId xmlns:p14="http://schemas.microsoft.com/office/powerpoint/2010/main" val="3123994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59F044F9-8FF1-4296-9D6F-43E34360190D}" type="datetime1">
              <a:rPr lang="en-US"/>
              <a:pPr/>
              <a:t>1/22/2016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77353AA-E59D-477A-97FD-D3014301E69C}" type="slidenum">
              <a:rPr lang="en-US"/>
              <a:pPr/>
              <a:t>‹#›</a:t>
            </a:fld>
            <a:endParaRPr lang="en-US"/>
          </a:p>
        </p:txBody>
      </p:sp>
    </p:spTree>
    <p:extLst>
      <p:ext uri="{BB962C8B-B14F-4D97-AF65-F5344CB8AC3E}">
        <p14:creationId xmlns:p14="http://schemas.microsoft.com/office/powerpoint/2010/main" val="1447555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593725" y="1485900"/>
            <a:ext cx="396875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3A4EF0EE-0A66-4243-8C14-7B6433BDE8A3}" type="datetime1">
              <a:rPr lang="en-US"/>
              <a:pPr/>
              <a:t>1/22/2016</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381750"/>
            <a:ext cx="2133600" cy="361950"/>
          </a:xfrm>
        </p:spPr>
        <p:txBody>
          <a:bodyPr/>
          <a:lstStyle>
            <a:lvl1pPr>
              <a:defRPr/>
            </a:lvl1pPr>
          </a:lstStyle>
          <a:p>
            <a:fld id="{F938955A-868A-40F1-9BC7-AAC2EC8E499D}" type="slidenum">
              <a:rPr lang="en-US"/>
              <a:pPr/>
              <a:t>‹#›</a:t>
            </a:fld>
            <a:endParaRPr lang="en-US"/>
          </a:p>
        </p:txBody>
      </p:sp>
    </p:spTree>
    <p:extLst>
      <p:ext uri="{BB962C8B-B14F-4D97-AF65-F5344CB8AC3E}">
        <p14:creationId xmlns:p14="http://schemas.microsoft.com/office/powerpoint/2010/main" val="2749923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101378" name="Freeform 2"/>
          <p:cNvSpPr>
            <a:spLocks/>
          </p:cNvSpPr>
          <p:nvPr/>
        </p:nvSpPr>
        <p:spPr bwMode="auto">
          <a:xfrm>
            <a:off x="0" y="0"/>
            <a:ext cx="9159875" cy="2400300"/>
          </a:xfrm>
          <a:custGeom>
            <a:avLst/>
            <a:gdLst>
              <a:gd name="T0" fmla="*/ 0 w 5760"/>
              <a:gd name="T1" fmla="*/ 0 h 1512"/>
              <a:gd name="T2" fmla="*/ 0 w 5760"/>
              <a:gd name="T3" fmla="*/ 1368 h 1512"/>
              <a:gd name="T4" fmla="*/ 1008 w 5760"/>
              <a:gd name="T5" fmla="*/ 1368 h 1512"/>
              <a:gd name="T6" fmla="*/ 1152 w 5760"/>
              <a:gd name="T7" fmla="*/ 1512 h 1512"/>
              <a:gd name="T8" fmla="*/ 1296 w 5760"/>
              <a:gd name="T9" fmla="*/ 1368 h 1512"/>
              <a:gd name="T10" fmla="*/ 5760 w 5760"/>
              <a:gd name="T11" fmla="*/ 1368 h 1512"/>
              <a:gd name="T12" fmla="*/ 5760 w 5760"/>
              <a:gd name="T13" fmla="*/ 0 h 1512"/>
              <a:gd name="T14" fmla="*/ 0 w 5760"/>
              <a:gd name="T15" fmla="*/ 0 h 15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1379" name="Rectangle 3"/>
          <p:cNvSpPr>
            <a:spLocks noGrp="1" noChangeArrowheads="1"/>
          </p:cNvSpPr>
          <p:nvPr>
            <p:ph type="ctrTitle" sz="quarter"/>
          </p:nvPr>
        </p:nvSpPr>
        <p:spPr>
          <a:xfrm>
            <a:off x="593725" y="1279525"/>
            <a:ext cx="8043863" cy="6397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noProof="0" smtClean="0"/>
              <a:t>Click to edit Master title style</a:t>
            </a:r>
          </a:p>
        </p:txBody>
      </p:sp>
      <p:sp>
        <p:nvSpPr>
          <p:cNvPr id="101380" name="Rectangle 4"/>
          <p:cNvSpPr>
            <a:spLocks noGrp="1" noChangeArrowheads="1"/>
          </p:cNvSpPr>
          <p:nvPr>
            <p:ph type="subTitle" sz="quarter" idx="1"/>
          </p:nvPr>
        </p:nvSpPr>
        <p:spPr>
          <a:xfrm>
            <a:off x="571500" y="2882900"/>
            <a:ext cx="8043863" cy="50323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smtClean="0"/>
              <a:t>Click to edit Master subtitle style</a:t>
            </a:r>
          </a:p>
        </p:txBody>
      </p:sp>
      <p:pic>
        <p:nvPicPr>
          <p:cNvPr id="101383" name="Picture 7" descr="National_Grid_logo_blu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AAFA8B73-296F-42DC-BF01-0F07D372A3A8}" type="datetime1">
              <a:rPr lang="en-US"/>
              <a:pPr/>
              <a:t>1/22/2016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ABC2D5-8717-40BF-A3D0-A9EA9134E9B3}" type="slidenum">
              <a:rPr lang="en-US"/>
              <a:pPr/>
              <a:t>‹#›</a:t>
            </a:fld>
            <a:endParaRPr lang="en-US"/>
          </a:p>
        </p:txBody>
      </p:sp>
    </p:spTree>
    <p:extLst>
      <p:ext uri="{BB962C8B-B14F-4D97-AF65-F5344CB8AC3E}">
        <p14:creationId xmlns:p14="http://schemas.microsoft.com/office/powerpoint/2010/main" val="54964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EABF078-7CBC-4429-AF67-1EB0EB763A3A}" type="datetime1">
              <a:rPr lang="en-US"/>
              <a:pPr/>
              <a:t>1/22/2016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16B691-F6F0-4224-B962-74D5AC4BDCFE}" type="slidenum">
              <a:rPr lang="en-US"/>
              <a:pPr/>
              <a:t>‹#›</a:t>
            </a:fld>
            <a:endParaRPr lang="en-US"/>
          </a:p>
        </p:txBody>
      </p:sp>
    </p:spTree>
    <p:extLst>
      <p:ext uri="{BB962C8B-B14F-4D97-AF65-F5344CB8AC3E}">
        <p14:creationId xmlns:p14="http://schemas.microsoft.com/office/powerpoint/2010/main" val="3453712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E0DD560F-51B5-4ECE-AE74-A5E9232847F3}" type="datetime1">
              <a:rPr lang="en-US"/>
              <a:pPr/>
              <a:t>1/22/2016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00C805C-EADA-42CC-8E7A-9F3F3015FE3E}" type="slidenum">
              <a:rPr lang="en-US"/>
              <a:pPr/>
              <a:t>‹#›</a:t>
            </a:fld>
            <a:endParaRPr lang="en-US"/>
          </a:p>
        </p:txBody>
      </p:sp>
    </p:spTree>
    <p:extLst>
      <p:ext uri="{BB962C8B-B14F-4D97-AF65-F5344CB8AC3E}">
        <p14:creationId xmlns:p14="http://schemas.microsoft.com/office/powerpoint/2010/main" val="2041900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EB8DDF6C-932B-4B25-86E7-AD3A2D133B95}" type="datetime1">
              <a:rPr lang="en-US"/>
              <a:pPr/>
              <a:t>1/22/2016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1961A51-FA1B-4FFA-B4AB-79B032B8AFA4}" type="slidenum">
              <a:rPr lang="en-US"/>
              <a:pPr/>
              <a:t>‹#›</a:t>
            </a:fld>
            <a:endParaRPr lang="en-US"/>
          </a:p>
        </p:txBody>
      </p:sp>
    </p:spTree>
    <p:extLst>
      <p:ext uri="{BB962C8B-B14F-4D97-AF65-F5344CB8AC3E}">
        <p14:creationId xmlns:p14="http://schemas.microsoft.com/office/powerpoint/2010/main" val="2395806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C5E3CD2B-AA36-4E94-A38C-A2C56D3E1B3F}" type="datetime1">
              <a:rPr lang="en-US"/>
              <a:pPr/>
              <a:t>1/22/2016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EEC04D4-CD05-4677-8212-5D89120DFE45}" type="slidenum">
              <a:rPr lang="en-US"/>
              <a:pPr/>
              <a:t>‹#›</a:t>
            </a:fld>
            <a:endParaRPr lang="en-US"/>
          </a:p>
        </p:txBody>
      </p:sp>
    </p:spTree>
    <p:extLst>
      <p:ext uri="{BB962C8B-B14F-4D97-AF65-F5344CB8AC3E}">
        <p14:creationId xmlns:p14="http://schemas.microsoft.com/office/powerpoint/2010/main" val="3564060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5FA11B8-915A-4431-ABB9-58B15810500A}" type="datetime1">
              <a:rPr lang="en-US"/>
              <a:pPr/>
              <a:t>1/22/2016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A997C76-DA18-4383-82E3-9E3D145ECEE0}" type="slidenum">
              <a:rPr lang="en-US"/>
              <a:pPr/>
              <a:t>‹#›</a:t>
            </a:fld>
            <a:endParaRPr lang="en-US"/>
          </a:p>
        </p:txBody>
      </p:sp>
    </p:spTree>
    <p:extLst>
      <p:ext uri="{BB962C8B-B14F-4D97-AF65-F5344CB8AC3E}">
        <p14:creationId xmlns:p14="http://schemas.microsoft.com/office/powerpoint/2010/main" val="2066496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7B2EE262-5195-49C1-8CB6-A7320EF35085}" type="datetime1">
              <a:rPr lang="en-US"/>
              <a:pPr/>
              <a:t>1/22/2016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1638D6-BE73-4E48-8773-375664B0DC33}" type="slidenum">
              <a:rPr lang="en-US"/>
              <a:pPr/>
              <a:t>‹#›</a:t>
            </a:fld>
            <a:endParaRPr lang="en-US"/>
          </a:p>
        </p:txBody>
      </p:sp>
    </p:spTree>
    <p:extLst>
      <p:ext uri="{BB962C8B-B14F-4D97-AF65-F5344CB8AC3E}">
        <p14:creationId xmlns:p14="http://schemas.microsoft.com/office/powerpoint/2010/main" val="12528999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4FB9E56-9DD9-4F8D-9235-25C1674BF2AF}" type="datetime1">
              <a:rPr lang="en-US"/>
              <a:pPr/>
              <a:t>1/22/2016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A03442-21B6-4826-989B-86AAC0E4F2FA}" type="slidenum">
              <a:rPr lang="en-US"/>
              <a:pPr/>
              <a:t>‹#›</a:t>
            </a:fld>
            <a:endParaRPr lang="en-US"/>
          </a:p>
        </p:txBody>
      </p:sp>
    </p:spTree>
    <p:extLst>
      <p:ext uri="{BB962C8B-B14F-4D97-AF65-F5344CB8AC3E}">
        <p14:creationId xmlns:p14="http://schemas.microsoft.com/office/powerpoint/2010/main" val="1640727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1A6B740-D8D1-493C-BC78-6B144DF6ABC8}" type="datetime1">
              <a:rPr lang="en-US"/>
              <a:pPr/>
              <a:t>1/22/2016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4241DF9-36F3-4638-8D10-8D42665CF2DE}" type="slidenum">
              <a:rPr lang="en-US"/>
              <a:pPr/>
              <a:t>‹#›</a:t>
            </a:fld>
            <a:endParaRPr lang="en-US"/>
          </a:p>
        </p:txBody>
      </p:sp>
    </p:spTree>
    <p:extLst>
      <p:ext uri="{BB962C8B-B14F-4D97-AF65-F5344CB8AC3E}">
        <p14:creationId xmlns:p14="http://schemas.microsoft.com/office/powerpoint/2010/main" val="3460234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35E17F77-23E9-48D5-A8EA-92E94AC46BB8}" type="datetime1">
              <a:rPr lang="en-US"/>
              <a:pPr/>
              <a:t>1/22/2016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D903FEC-1B7D-42AC-9417-E2E41282B71D}" type="slidenum">
              <a:rPr lang="en-US"/>
              <a:pPr/>
              <a:t>‹#›</a:t>
            </a:fld>
            <a:endParaRPr lang="en-US"/>
          </a:p>
        </p:txBody>
      </p:sp>
    </p:spTree>
    <p:extLst>
      <p:ext uri="{BB962C8B-B14F-4D97-AF65-F5344CB8AC3E}">
        <p14:creationId xmlns:p14="http://schemas.microsoft.com/office/powerpoint/2010/main" val="1489392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43A65224-CDF2-42D4-8FE4-9E6ECADBB1DD}" type="datetime1">
              <a:rPr lang="en-US"/>
              <a:pPr/>
              <a:t>1/22/2016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165206E-7052-4378-AD8A-2E1158C1458D}" type="slidenum">
              <a:rPr lang="en-US"/>
              <a:pPr/>
              <a:t>‹#›</a:t>
            </a:fld>
            <a:endParaRPr lang="en-US"/>
          </a:p>
        </p:txBody>
      </p:sp>
    </p:spTree>
    <p:extLst>
      <p:ext uri="{BB962C8B-B14F-4D97-AF65-F5344CB8AC3E}">
        <p14:creationId xmlns:p14="http://schemas.microsoft.com/office/powerpoint/2010/main" val="1955751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6C5C726-0233-4710-9585-92BB6B4997FB}" type="datetime1">
              <a:rPr lang="en-US"/>
              <a:pPr/>
              <a:t>1/22/2016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4ECDF1B-5DB7-42A4-AC5F-103F285A03D1}" type="slidenum">
              <a:rPr lang="en-US"/>
              <a:pPr/>
              <a:t>‹#›</a:t>
            </a:fld>
            <a:endParaRPr lang="en-US"/>
          </a:p>
        </p:txBody>
      </p:sp>
    </p:spTree>
    <p:extLst>
      <p:ext uri="{BB962C8B-B14F-4D97-AF65-F5344CB8AC3E}">
        <p14:creationId xmlns:p14="http://schemas.microsoft.com/office/powerpoint/2010/main" val="839694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2F7C5F84-1AF9-4C82-833A-926635582D59}" type="datetime1">
              <a:rPr lang="en-US"/>
              <a:pPr/>
              <a:t>1/22/2016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E30D9B1-E7C9-4E5D-A7BA-EBF1E51CF402}" type="slidenum">
              <a:rPr lang="en-US"/>
              <a:pPr/>
              <a:t>‹#›</a:t>
            </a:fld>
            <a:endParaRPr lang="en-US"/>
          </a:p>
        </p:txBody>
      </p:sp>
    </p:spTree>
    <p:extLst>
      <p:ext uri="{BB962C8B-B14F-4D97-AF65-F5344CB8AC3E}">
        <p14:creationId xmlns:p14="http://schemas.microsoft.com/office/powerpoint/2010/main" val="2161512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9A4B4764-FBE5-4CBA-A25E-5992E690B7BE}" type="datetime1">
              <a:rPr lang="en-US"/>
              <a:pPr/>
              <a:t>1/22/2016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5FC9BCA-BA7D-45E3-9DCA-DE94C93FA13F}" type="slidenum">
              <a:rPr lang="en-US"/>
              <a:pPr/>
              <a:t>‹#›</a:t>
            </a:fld>
            <a:endParaRPr lang="en-US"/>
          </a:p>
        </p:txBody>
      </p:sp>
    </p:spTree>
    <p:extLst>
      <p:ext uri="{BB962C8B-B14F-4D97-AF65-F5344CB8AC3E}">
        <p14:creationId xmlns:p14="http://schemas.microsoft.com/office/powerpoint/2010/main" val="2636834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D0CC605D-407C-47FC-84CA-B7FD4328577A}" type="datetime1">
              <a:rPr lang="en-US"/>
              <a:pPr/>
              <a:t>1/22/2016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0FF4537-8519-4CAC-AF72-B0B181625BA6}" type="slidenum">
              <a:rPr lang="en-US"/>
              <a:pPr/>
              <a:t>‹#›</a:t>
            </a:fld>
            <a:endParaRPr lang="en-US"/>
          </a:p>
        </p:txBody>
      </p:sp>
    </p:spTree>
    <p:extLst>
      <p:ext uri="{BB962C8B-B14F-4D97-AF65-F5344CB8AC3E}">
        <p14:creationId xmlns:p14="http://schemas.microsoft.com/office/powerpoint/2010/main" val="2806617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594CA26-CCB1-4715-85D5-676344C77BEC}" type="datetime1">
              <a:rPr lang="en-US"/>
              <a:pPr/>
              <a:t>1/22/2016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9553C52-0368-4621-96A9-0CD1CA9AD19D}" type="slidenum">
              <a:rPr lang="en-US"/>
              <a:pPr/>
              <a:t>‹#›</a:t>
            </a:fld>
            <a:endParaRPr lang="en-US"/>
          </a:p>
        </p:txBody>
      </p:sp>
    </p:spTree>
    <p:extLst>
      <p:ext uri="{BB962C8B-B14F-4D97-AF65-F5344CB8AC3E}">
        <p14:creationId xmlns:p14="http://schemas.microsoft.com/office/powerpoint/2010/main" val="1530722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2C01A88-6386-4E81-8516-B29474A28B7A}" type="datetime1">
              <a:rPr lang="en-US"/>
              <a:pPr/>
              <a:t>1/22/2016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FC1869A-75AA-4C32-AB48-2B50DAD10F5F}" type="slidenum">
              <a:rPr lang="en-US"/>
              <a:pPr/>
              <a:t>‹#›</a:t>
            </a:fld>
            <a:endParaRPr lang="en-US"/>
          </a:p>
        </p:txBody>
      </p:sp>
    </p:spTree>
    <p:extLst>
      <p:ext uri="{BB962C8B-B14F-4D97-AF65-F5344CB8AC3E}">
        <p14:creationId xmlns:p14="http://schemas.microsoft.com/office/powerpoint/2010/main" val="2758279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E016F6B-AC72-4701-B5A9-95A70CEE39E8}" type="datetime1">
              <a:rPr lang="en-US"/>
              <a:pPr/>
              <a:t>1/22/2016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0FAB658-A94C-4220-843D-B1D229DFB2F4}" type="slidenum">
              <a:rPr lang="en-US"/>
              <a:pPr/>
              <a:t>‹#›</a:t>
            </a:fld>
            <a:endParaRPr lang="en-US"/>
          </a:p>
        </p:txBody>
      </p:sp>
    </p:spTree>
    <p:extLst>
      <p:ext uri="{BB962C8B-B14F-4D97-AF65-F5344CB8AC3E}">
        <p14:creationId xmlns:p14="http://schemas.microsoft.com/office/powerpoint/2010/main" val="843660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w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2FB2944D-B155-4178-A40D-4BF065F33696}" type="datetime1">
              <a:rPr lang="en-US"/>
              <a:pPr/>
              <a:t>1/22/2016</a:t>
            </a:fld>
            <a:endParaRPr lang="en-US"/>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6BAF13C9-9720-40AA-9CA0-D97E964D8343}" type="slidenum">
              <a:rPr lang="en-US"/>
              <a:pPr/>
              <a:t>‹#›</a:t>
            </a:fld>
            <a:endParaRPr lang="en-US"/>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2790"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smtClean="0"/>
              <a:t>Click to edit Master title style</a:t>
            </a:r>
          </a:p>
        </p:txBody>
      </p:sp>
      <p:sp>
        <p:nvSpPr>
          <p:cNvPr id="32791"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2795" name="Picture 27" descr="National_Grid_logo_blu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2"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75" r:id="rId12"/>
  </p:sldLayoutIdLst>
  <p:hf hdr="0" ftr="0" dt="0"/>
  <p:txStyles>
    <p:titleStyle>
      <a:lvl1pPr algn="l" rtl="0" fontAlgn="base">
        <a:spcBef>
          <a:spcPct val="0"/>
        </a:spcBef>
        <a:spcAft>
          <a:spcPct val="0"/>
        </a:spcAft>
        <a:defRPr sz="2800" b="1">
          <a:solidFill>
            <a:srgbClr val="0079C1"/>
          </a:solidFill>
          <a:latin typeface="+mj-lt"/>
          <a:ea typeface="+mj-ea"/>
          <a:cs typeface="+mj-cs"/>
        </a:defRPr>
      </a:lvl1pPr>
      <a:lvl2pPr algn="l" rtl="0" fontAlgn="base">
        <a:spcBef>
          <a:spcPct val="0"/>
        </a:spcBef>
        <a:spcAft>
          <a:spcPct val="0"/>
        </a:spcAft>
        <a:defRPr sz="2800" b="1">
          <a:solidFill>
            <a:srgbClr val="0079C1"/>
          </a:solidFill>
          <a:latin typeface="Arial" pitchFamily="34" charset="0"/>
          <a:ea typeface="ＭＳ Ｐゴシック" pitchFamily="34" charset="-128"/>
        </a:defRPr>
      </a:lvl2pPr>
      <a:lvl3pPr algn="l" rtl="0" fontAlgn="base">
        <a:spcBef>
          <a:spcPct val="0"/>
        </a:spcBef>
        <a:spcAft>
          <a:spcPct val="0"/>
        </a:spcAft>
        <a:defRPr sz="2800" b="1">
          <a:solidFill>
            <a:srgbClr val="0079C1"/>
          </a:solidFill>
          <a:latin typeface="Arial" pitchFamily="34" charset="0"/>
          <a:ea typeface="ＭＳ Ｐゴシック" pitchFamily="34" charset="-128"/>
        </a:defRPr>
      </a:lvl3pPr>
      <a:lvl4pPr algn="l" rtl="0" fontAlgn="base">
        <a:spcBef>
          <a:spcPct val="0"/>
        </a:spcBef>
        <a:spcAft>
          <a:spcPct val="0"/>
        </a:spcAft>
        <a:defRPr sz="2800" b="1">
          <a:solidFill>
            <a:srgbClr val="0079C1"/>
          </a:solidFill>
          <a:latin typeface="Arial" pitchFamily="34" charset="0"/>
          <a:ea typeface="ＭＳ Ｐゴシック" pitchFamily="34" charset="-128"/>
        </a:defRPr>
      </a:lvl4pPr>
      <a:lvl5pPr algn="l" rtl="0" fontAlgn="base">
        <a:spcBef>
          <a:spcPct val="0"/>
        </a:spcBef>
        <a:spcAft>
          <a:spcPct val="0"/>
        </a:spcAft>
        <a:defRPr sz="2800" b="1">
          <a:solidFill>
            <a:srgbClr val="0079C1"/>
          </a:solidFill>
          <a:latin typeface="Arial" pitchFamily="34" charset="0"/>
          <a:ea typeface="ＭＳ Ｐゴシック" pitchFamily="34" charset="-128"/>
        </a:defRPr>
      </a:lvl5pPr>
      <a:lvl6pPr marL="457200" algn="l" rtl="0" fontAlgn="base">
        <a:spcBef>
          <a:spcPct val="0"/>
        </a:spcBef>
        <a:spcAft>
          <a:spcPct val="0"/>
        </a:spcAft>
        <a:defRPr sz="2800" b="1">
          <a:solidFill>
            <a:srgbClr val="0079C1"/>
          </a:solidFill>
          <a:latin typeface="Arial" pitchFamily="34" charset="0"/>
          <a:ea typeface="ＭＳ Ｐゴシック" pitchFamily="34" charset="-128"/>
        </a:defRPr>
      </a:lvl6pPr>
      <a:lvl7pPr marL="914400" algn="l" rtl="0" fontAlgn="base">
        <a:spcBef>
          <a:spcPct val="0"/>
        </a:spcBef>
        <a:spcAft>
          <a:spcPct val="0"/>
        </a:spcAft>
        <a:defRPr sz="2800" b="1">
          <a:solidFill>
            <a:srgbClr val="0079C1"/>
          </a:solidFill>
          <a:latin typeface="Arial" pitchFamily="34" charset="0"/>
          <a:ea typeface="ＭＳ Ｐゴシック" pitchFamily="34" charset="-128"/>
        </a:defRPr>
      </a:lvl7pPr>
      <a:lvl8pPr marL="1371600" algn="l" rtl="0" fontAlgn="base">
        <a:spcBef>
          <a:spcPct val="0"/>
        </a:spcBef>
        <a:spcAft>
          <a:spcPct val="0"/>
        </a:spcAft>
        <a:defRPr sz="2800" b="1">
          <a:solidFill>
            <a:srgbClr val="0079C1"/>
          </a:solidFill>
          <a:latin typeface="Arial" pitchFamily="34" charset="0"/>
          <a:ea typeface="ＭＳ Ｐゴシック" pitchFamily="34" charset="-128"/>
        </a:defRPr>
      </a:lvl8pPr>
      <a:lvl9pPr marL="1828800" algn="l" rtl="0" fontAlgn="base">
        <a:spcBef>
          <a:spcPct val="0"/>
        </a:spcBef>
        <a:spcAft>
          <a:spcPct val="0"/>
        </a:spcAft>
        <a:defRPr sz="2800" b="1">
          <a:solidFill>
            <a:srgbClr val="0079C1"/>
          </a:solidFill>
          <a:latin typeface="Arial" pitchFamily="34" charset="0"/>
          <a:ea typeface="ＭＳ Ｐゴシック" pitchFamily="34"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6AC2937B-DFC8-4B4B-80DC-666EC6953317}" type="datetime1">
              <a:rPr lang="en-US"/>
              <a:pPr/>
              <a:t>1/22/2016</a:t>
            </a:fld>
            <a:endParaRPr lang="en-US"/>
          </a:p>
        </p:txBody>
      </p:sp>
      <p:sp>
        <p:nvSpPr>
          <p:cNvPr id="100355" name="Rectangle 3"/>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0356" name="Rectangle 4"/>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A6D41C-D1DC-4ECF-8DD0-BED5857C6C88}" type="slidenum">
              <a:rPr lang="en-US"/>
              <a:pPr/>
              <a:t>‹#›</a:t>
            </a:fld>
            <a:endParaRPr lang="en-US"/>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0359"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smtClean="0"/>
              <a:t>Click to edit Master title style</a:t>
            </a:r>
          </a:p>
        </p:txBody>
      </p:sp>
      <p:sp>
        <p:nvSpPr>
          <p:cNvPr id="100360"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0363" name="Picture 11" descr="National_Grid_logo_blu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l" rtl="0" fontAlgn="base">
        <a:spcBef>
          <a:spcPct val="0"/>
        </a:spcBef>
        <a:spcAft>
          <a:spcPct val="0"/>
        </a:spcAft>
        <a:defRPr sz="2800" b="1">
          <a:solidFill>
            <a:srgbClr val="0079C1"/>
          </a:solidFill>
          <a:latin typeface="+mj-lt"/>
          <a:ea typeface="+mj-ea"/>
          <a:cs typeface="+mj-cs"/>
        </a:defRPr>
      </a:lvl1pPr>
      <a:lvl2pPr algn="l" rtl="0" fontAlgn="base">
        <a:spcBef>
          <a:spcPct val="0"/>
        </a:spcBef>
        <a:spcAft>
          <a:spcPct val="0"/>
        </a:spcAft>
        <a:defRPr sz="2800" b="1">
          <a:solidFill>
            <a:srgbClr val="0079C1"/>
          </a:solidFill>
          <a:latin typeface="Arial" pitchFamily="34" charset="0"/>
          <a:ea typeface="ＭＳ Ｐゴシック" pitchFamily="34" charset="-128"/>
        </a:defRPr>
      </a:lvl2pPr>
      <a:lvl3pPr algn="l" rtl="0" fontAlgn="base">
        <a:spcBef>
          <a:spcPct val="0"/>
        </a:spcBef>
        <a:spcAft>
          <a:spcPct val="0"/>
        </a:spcAft>
        <a:defRPr sz="2800" b="1">
          <a:solidFill>
            <a:srgbClr val="0079C1"/>
          </a:solidFill>
          <a:latin typeface="Arial" pitchFamily="34" charset="0"/>
          <a:ea typeface="ＭＳ Ｐゴシック" pitchFamily="34" charset="-128"/>
        </a:defRPr>
      </a:lvl3pPr>
      <a:lvl4pPr algn="l" rtl="0" fontAlgn="base">
        <a:spcBef>
          <a:spcPct val="0"/>
        </a:spcBef>
        <a:spcAft>
          <a:spcPct val="0"/>
        </a:spcAft>
        <a:defRPr sz="2800" b="1">
          <a:solidFill>
            <a:srgbClr val="0079C1"/>
          </a:solidFill>
          <a:latin typeface="Arial" pitchFamily="34" charset="0"/>
          <a:ea typeface="ＭＳ Ｐゴシック" pitchFamily="34" charset="-128"/>
        </a:defRPr>
      </a:lvl4pPr>
      <a:lvl5pPr algn="l" rtl="0" fontAlgn="base">
        <a:spcBef>
          <a:spcPct val="0"/>
        </a:spcBef>
        <a:spcAft>
          <a:spcPct val="0"/>
        </a:spcAft>
        <a:defRPr sz="2800" b="1">
          <a:solidFill>
            <a:srgbClr val="0079C1"/>
          </a:solidFill>
          <a:latin typeface="Arial" pitchFamily="34" charset="0"/>
          <a:ea typeface="ＭＳ Ｐゴシック" pitchFamily="34" charset="-128"/>
        </a:defRPr>
      </a:lvl5pPr>
      <a:lvl6pPr marL="457200" algn="l" rtl="0" fontAlgn="base">
        <a:spcBef>
          <a:spcPct val="0"/>
        </a:spcBef>
        <a:spcAft>
          <a:spcPct val="0"/>
        </a:spcAft>
        <a:defRPr sz="2800" b="1">
          <a:solidFill>
            <a:srgbClr val="0079C1"/>
          </a:solidFill>
          <a:latin typeface="Arial" pitchFamily="34" charset="0"/>
          <a:ea typeface="ＭＳ Ｐゴシック" pitchFamily="34" charset="-128"/>
        </a:defRPr>
      </a:lvl6pPr>
      <a:lvl7pPr marL="914400" algn="l" rtl="0" fontAlgn="base">
        <a:spcBef>
          <a:spcPct val="0"/>
        </a:spcBef>
        <a:spcAft>
          <a:spcPct val="0"/>
        </a:spcAft>
        <a:defRPr sz="2800" b="1">
          <a:solidFill>
            <a:srgbClr val="0079C1"/>
          </a:solidFill>
          <a:latin typeface="Arial" pitchFamily="34" charset="0"/>
          <a:ea typeface="ＭＳ Ｐゴシック" pitchFamily="34" charset="-128"/>
        </a:defRPr>
      </a:lvl7pPr>
      <a:lvl8pPr marL="1371600" algn="l" rtl="0" fontAlgn="base">
        <a:spcBef>
          <a:spcPct val="0"/>
        </a:spcBef>
        <a:spcAft>
          <a:spcPct val="0"/>
        </a:spcAft>
        <a:defRPr sz="2800" b="1">
          <a:solidFill>
            <a:srgbClr val="0079C1"/>
          </a:solidFill>
          <a:latin typeface="Arial" pitchFamily="34" charset="0"/>
          <a:ea typeface="ＭＳ Ｐゴシック" pitchFamily="34" charset="-128"/>
        </a:defRPr>
      </a:lvl8pPr>
      <a:lvl9pPr marL="1828800" algn="l" rtl="0" fontAlgn="base">
        <a:spcBef>
          <a:spcPct val="0"/>
        </a:spcBef>
        <a:spcAft>
          <a:spcPct val="0"/>
        </a:spcAft>
        <a:defRPr sz="2800" b="1">
          <a:solidFill>
            <a:srgbClr val="0079C1"/>
          </a:solidFill>
          <a:latin typeface="Arial" pitchFamily="34" charset="0"/>
          <a:ea typeface="ＭＳ Ｐゴシック" pitchFamily="34" charset="-128"/>
        </a:defRPr>
      </a:lvl9pPr>
    </p:titleStyle>
    <p:bodyStyle>
      <a:lvl1pPr marL="342900" indent="-342900" algn="l" rtl="0" fontAlgn="base">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fontAlgn="base">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fontAlgn="base">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fontAlgn="base">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2.nationalgrid.com/UK/Industry-information/Gas-capacity-methodologies/Entry-Capacity-Substitution-Methodology-Statement/"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marketinformation.natgrid.co.uk/Gas/CapacityReports.asp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2.nationalgrid.com/UK/Industry-information/System-charges/gas-transmission/charging-statement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www2.nationalgrid.com/UK/Industry-information/Gas-transmission-system-operations/Capacity/Entry-capacity/" TargetMode="External"/><Relationship Id="rId2" Type="http://schemas.openxmlformats.org/officeDocument/2006/relationships/hyperlink" Target="http://www2.nationalgrid.com/UK/Industry-information/Gas-capacity-methodologies/Entry-Capacity-Release-Methodology-Statement/"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hyperlink" Target="mailto:john.twomey@nationalgrid.com" TargetMode="External"/><Relationship Id="rId2" Type="http://schemas.openxmlformats.org/officeDocument/2006/relationships/hyperlink" Target="mailto:steve.r.fisher@nationalgrid.com"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www.gasgovance.co.u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p:txBody>
          <a:bodyPr/>
          <a:lstStyle/>
          <a:p>
            <a:r>
              <a:rPr lang="en-US"/>
              <a:t>Quarterly System Entry Capacity (QSEC)</a:t>
            </a:r>
            <a:r>
              <a:rPr lang="en-US" sz="2400"/>
              <a:t> </a:t>
            </a:r>
          </a:p>
        </p:txBody>
      </p:sp>
      <p:pic>
        <p:nvPicPr>
          <p:cNvPr id="61457" name="Picture 17" descr="NG_LIBRARY_US_D5-406_T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100" y="2971800"/>
            <a:ext cx="21717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61459" name="Picture 19" descr="NG_LIBRARY_US_D4-226_T_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971800"/>
            <a:ext cx="21717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61460" name="Picture 20" descr="SI0443 XA1H8825_1"/>
          <p:cNvPicPr>
            <a:picLocks noChangeAspect="1" noChangeArrowheads="1"/>
          </p:cNvPicPr>
          <p:nvPr/>
        </p:nvPicPr>
        <p:blipFill>
          <a:blip r:embed="rId5">
            <a:extLst>
              <a:ext uri="{28A0092B-C50C-407E-A947-70E740481C1C}">
                <a14:useLocalDpi xmlns:a14="http://schemas.microsoft.com/office/drawing/2010/main" val="0"/>
              </a:ext>
            </a:extLst>
          </a:blip>
          <a:srcRect l="4347" r="13043" b="2174"/>
          <a:stretch>
            <a:fillRect/>
          </a:stretch>
        </p:blipFill>
        <p:spPr bwMode="auto">
          <a:xfrm>
            <a:off x="5486400" y="2971800"/>
            <a:ext cx="2171700" cy="1714500"/>
          </a:xfrm>
          <a:prstGeom prst="rect">
            <a:avLst/>
          </a:prstGeom>
          <a:noFill/>
          <a:extLst>
            <a:ext uri="{909E8E84-426E-40DD-AFC4-6F175D3DCCD1}">
              <a14:hiddenFill xmlns:a14="http://schemas.microsoft.com/office/drawing/2010/main">
                <a:solidFill>
                  <a:srgbClr val="FFFFFF"/>
                </a:solidFill>
              </a14:hiddenFill>
            </a:ext>
          </a:extLst>
        </p:spPr>
      </p:pic>
      <p:sp>
        <p:nvSpPr>
          <p:cNvPr id="61462" name="Rectangle 22"/>
          <p:cNvSpPr>
            <a:spLocks noGrp="1" noChangeArrowheads="1"/>
          </p:cNvSpPr>
          <p:nvPr>
            <p:ph type="subTitle" idx="1"/>
          </p:nvPr>
        </p:nvSpPr>
        <p:spPr>
          <a:noFill/>
          <a:ln/>
        </p:spPr>
        <p:txBody>
          <a:bodyPr/>
          <a:lstStyle/>
          <a:p>
            <a:r>
              <a:rPr lang="en-US" dirty="0"/>
              <a:t>March </a:t>
            </a:r>
            <a:r>
              <a:rPr lang="en-US" dirty="0" smtClean="0"/>
              <a:t>2016</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1DEE864-7A0A-4EA3-830A-F26ABC1228A7}" type="slidenum">
              <a:rPr lang="en-US"/>
              <a:pPr/>
              <a:t>10</a:t>
            </a:fld>
            <a:endParaRPr lang="en-US"/>
          </a:p>
        </p:txBody>
      </p:sp>
      <p:sp>
        <p:nvSpPr>
          <p:cNvPr id="141314" name="Rectangle 2"/>
          <p:cNvSpPr>
            <a:spLocks noGrp="1" noChangeArrowheads="1"/>
          </p:cNvSpPr>
          <p:nvPr>
            <p:ph type="title"/>
          </p:nvPr>
        </p:nvSpPr>
        <p:spPr/>
        <p:txBody>
          <a:bodyPr/>
          <a:lstStyle/>
          <a:p>
            <a:r>
              <a:rPr lang="en-US" dirty="0" smtClean="0"/>
              <a:t>Impact of PARCAs on QSEC</a:t>
            </a:r>
            <a:endParaRPr lang="en-US" dirty="0"/>
          </a:p>
        </p:txBody>
      </p:sp>
      <p:sp>
        <p:nvSpPr>
          <p:cNvPr id="141315" name="Rectangle 3"/>
          <p:cNvSpPr>
            <a:spLocks noGrp="1" noChangeArrowheads="1"/>
          </p:cNvSpPr>
          <p:nvPr>
            <p:ph type="body" idx="1"/>
          </p:nvPr>
        </p:nvSpPr>
        <p:spPr/>
        <p:txBody>
          <a:bodyPr/>
          <a:lstStyle/>
          <a:p>
            <a:pPr>
              <a:lnSpc>
                <a:spcPct val="125000"/>
              </a:lnSpc>
            </a:pPr>
            <a:r>
              <a:rPr lang="en-GB" dirty="0" smtClean="0"/>
              <a:t>The delivery of incremental capacity is now through PARCA contracts rather than capacity signals</a:t>
            </a:r>
          </a:p>
          <a:p>
            <a:pPr>
              <a:lnSpc>
                <a:spcPct val="125000"/>
              </a:lnSpc>
            </a:pPr>
            <a:r>
              <a:rPr lang="en-GB" dirty="0" smtClean="0"/>
              <a:t>Capacity is reserved early in the PARCA process and then allocated once all planning activities have been completed</a:t>
            </a:r>
          </a:p>
          <a:p>
            <a:pPr>
              <a:lnSpc>
                <a:spcPct val="80000"/>
              </a:lnSpc>
            </a:pPr>
            <a:r>
              <a:rPr lang="en-GB" dirty="0" smtClean="0"/>
              <a:t>The only incremental capacity which is </a:t>
            </a:r>
            <a:r>
              <a:rPr lang="en-GB" dirty="0" smtClean="0"/>
              <a:t>available </a:t>
            </a:r>
            <a:r>
              <a:rPr lang="en-GB" dirty="0" smtClean="0"/>
              <a:t>through QSEC is that which can be fully met through substitution</a:t>
            </a:r>
          </a:p>
          <a:p>
            <a:pPr>
              <a:lnSpc>
                <a:spcPct val="80000"/>
              </a:lnSpc>
            </a:pPr>
            <a:r>
              <a:rPr lang="en-GB" dirty="0" smtClean="0"/>
              <a:t>Substitution still has a lead time of 42 months</a:t>
            </a:r>
          </a:p>
          <a:p>
            <a:pPr>
              <a:lnSpc>
                <a:spcPct val="80000"/>
              </a:lnSpc>
            </a:pPr>
            <a:r>
              <a:rPr lang="en-GB" dirty="0" smtClean="0"/>
              <a:t>Non-obligated capacity can still be released if the quantity of capacity requested exceeds the quantity available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ctrTitle"/>
          </p:nvPr>
        </p:nvSpPr>
        <p:spPr/>
        <p:txBody>
          <a:bodyPr/>
          <a:lstStyle/>
          <a:p>
            <a:r>
              <a:rPr lang="en-US"/>
              <a:t>Section 2</a:t>
            </a:r>
          </a:p>
        </p:txBody>
      </p:sp>
      <p:pic>
        <p:nvPicPr>
          <p:cNvPr id="146435" name="Picture 15" descr="Pic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962275"/>
            <a:ext cx="2211388"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6" name="Rectangle 4"/>
          <p:cNvSpPr>
            <a:spLocks noGrp="1" noChangeArrowheads="1"/>
          </p:cNvSpPr>
          <p:nvPr>
            <p:ph type="subTitle" idx="1"/>
          </p:nvPr>
        </p:nvSpPr>
        <p:spPr/>
        <p:txBody>
          <a:bodyPr/>
          <a:lstStyle/>
          <a:p>
            <a:r>
              <a:rPr lang="en-GB" b="1" dirty="0" smtClean="0"/>
              <a:t>QSEC </a:t>
            </a:r>
            <a:r>
              <a:rPr lang="en-GB" b="1" dirty="0" smtClean="0"/>
              <a:t>2016 </a:t>
            </a:r>
            <a:r>
              <a:rPr lang="en-GB" b="1" dirty="0"/>
              <a:t>Auction and Retainer Process</a:t>
            </a:r>
            <a:endParaRPr 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0DCE023-BFD5-4C57-845F-C4368A43DB34}" type="slidenum">
              <a:rPr lang="en-US"/>
              <a:pPr/>
              <a:t>12</a:t>
            </a:fld>
            <a:endParaRPr lang="en-US"/>
          </a:p>
        </p:txBody>
      </p:sp>
      <p:sp>
        <p:nvSpPr>
          <p:cNvPr id="147458" name="Rectangle 2"/>
          <p:cNvSpPr>
            <a:spLocks noGrp="1" noChangeArrowheads="1"/>
          </p:cNvSpPr>
          <p:nvPr>
            <p:ph type="title"/>
          </p:nvPr>
        </p:nvSpPr>
        <p:spPr/>
        <p:txBody>
          <a:bodyPr/>
          <a:lstStyle/>
          <a:p>
            <a:r>
              <a:rPr lang="en-GB">
                <a:effectLst>
                  <a:outerShdw blurRad="38100" dist="38100" dir="2700000" algn="tl">
                    <a:srgbClr val="C0C0C0"/>
                  </a:outerShdw>
                </a:effectLst>
              </a:rPr>
              <a:t>Firm System Entry Capacity Definition</a:t>
            </a:r>
            <a:endParaRPr lang="en-US">
              <a:effectLst>
                <a:outerShdw blurRad="38100" dist="38100" dir="2700000" algn="tl">
                  <a:srgbClr val="C0C0C0"/>
                </a:outerShdw>
              </a:effectLst>
            </a:endParaRPr>
          </a:p>
        </p:txBody>
      </p:sp>
      <p:sp>
        <p:nvSpPr>
          <p:cNvPr id="147459" name="Rectangle 3"/>
          <p:cNvSpPr>
            <a:spLocks noGrp="1" noChangeArrowheads="1"/>
          </p:cNvSpPr>
          <p:nvPr>
            <p:ph type="body" idx="1"/>
          </p:nvPr>
        </p:nvSpPr>
        <p:spPr/>
        <p:txBody>
          <a:bodyPr/>
          <a:lstStyle/>
          <a:p>
            <a:pPr>
              <a:lnSpc>
                <a:spcPct val="80000"/>
              </a:lnSpc>
            </a:pPr>
            <a:r>
              <a:rPr lang="en-GB"/>
              <a:t>Entry Point Specific</a:t>
            </a:r>
          </a:p>
          <a:p>
            <a:pPr>
              <a:lnSpc>
                <a:spcPct val="80000"/>
              </a:lnSpc>
            </a:pPr>
            <a:r>
              <a:rPr lang="en-GB"/>
              <a:t>Daily Access Right</a:t>
            </a:r>
          </a:p>
          <a:p>
            <a:pPr lvl="1">
              <a:lnSpc>
                <a:spcPct val="80000"/>
              </a:lnSpc>
            </a:pPr>
            <a:r>
              <a:rPr lang="en-GB"/>
              <a:t>No Within-Day Profile</a:t>
            </a:r>
          </a:p>
          <a:p>
            <a:pPr>
              <a:lnSpc>
                <a:spcPct val="80000"/>
              </a:lnSpc>
            </a:pPr>
            <a:r>
              <a:rPr lang="en-GB"/>
              <a:t>Specified Maximum Quantity</a:t>
            </a:r>
          </a:p>
          <a:p>
            <a:pPr lvl="1">
              <a:lnSpc>
                <a:spcPct val="80000"/>
              </a:lnSpc>
            </a:pPr>
            <a:r>
              <a:rPr lang="en-GB"/>
              <a:t>Overrun Charge if Flow More at the end of the Gas Day</a:t>
            </a:r>
          </a:p>
          <a:p>
            <a:pPr>
              <a:lnSpc>
                <a:spcPct val="80000"/>
              </a:lnSpc>
            </a:pPr>
            <a:r>
              <a:rPr lang="en-GB"/>
              <a:t>Firm Product</a:t>
            </a:r>
          </a:p>
          <a:p>
            <a:pPr lvl="1">
              <a:lnSpc>
                <a:spcPct val="80000"/>
              </a:lnSpc>
            </a:pPr>
            <a:r>
              <a:rPr lang="en-GB"/>
              <a:t>National Grid Buys-Back if Necessary</a:t>
            </a:r>
          </a:p>
          <a:p>
            <a:pPr lvl="1">
              <a:lnSpc>
                <a:spcPct val="80000"/>
              </a:lnSpc>
            </a:pPr>
            <a:r>
              <a:rPr lang="en-GB"/>
              <a:t>Shipper Pays Regardless of Use</a:t>
            </a:r>
          </a:p>
          <a:p>
            <a:pPr>
              <a:lnSpc>
                <a:spcPct val="80000"/>
              </a:lnSpc>
            </a:pPr>
            <a:endParaRPr lang="en-GB" sz="2200"/>
          </a:p>
          <a:p>
            <a:pPr lvl="1">
              <a:lnSpc>
                <a:spcPct val="80000"/>
              </a:lnSpc>
              <a:buFont typeface="Wingdings 2" pitchFamily="18" charset="2"/>
              <a:buNone/>
            </a:pPr>
            <a:endParaRPr lang="en-US" sz="24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B2549C5-0FD8-4A27-A1EF-6DA7FF5F684E}" type="slidenum">
              <a:rPr lang="en-US"/>
              <a:pPr/>
              <a:t>13</a:t>
            </a:fld>
            <a:endParaRPr lang="en-US"/>
          </a:p>
        </p:txBody>
      </p:sp>
      <p:sp>
        <p:nvSpPr>
          <p:cNvPr id="148482" name="Rectangle 2"/>
          <p:cNvSpPr>
            <a:spLocks noGrp="1" noChangeArrowheads="1"/>
          </p:cNvSpPr>
          <p:nvPr>
            <p:ph type="title"/>
          </p:nvPr>
        </p:nvSpPr>
        <p:spPr/>
        <p:txBody>
          <a:bodyPr/>
          <a:lstStyle/>
          <a:p>
            <a:r>
              <a:rPr lang="en-GB">
                <a:effectLst>
                  <a:outerShdw blurRad="38100" dist="38100" dir="2700000" algn="tl">
                    <a:srgbClr val="C0C0C0"/>
                  </a:outerShdw>
                </a:effectLst>
              </a:rPr>
              <a:t>Minimum Quantity Offered</a:t>
            </a:r>
            <a:endParaRPr lang="en-US">
              <a:effectLst>
                <a:outerShdw blurRad="38100" dist="38100" dir="2700000" algn="tl">
                  <a:srgbClr val="C0C0C0"/>
                </a:outerShdw>
              </a:effectLst>
            </a:endParaRPr>
          </a:p>
        </p:txBody>
      </p:sp>
      <p:sp>
        <p:nvSpPr>
          <p:cNvPr id="148483" name="Rectangle 3"/>
          <p:cNvSpPr>
            <a:spLocks noGrp="1" noChangeArrowheads="1"/>
          </p:cNvSpPr>
          <p:nvPr>
            <p:ph type="body" idx="1"/>
          </p:nvPr>
        </p:nvSpPr>
        <p:spPr/>
        <p:txBody>
          <a:bodyPr/>
          <a:lstStyle/>
          <a:p>
            <a:pPr>
              <a:lnSpc>
                <a:spcPct val="80000"/>
              </a:lnSpc>
            </a:pPr>
            <a:r>
              <a:rPr lang="en-GB"/>
              <a:t>Licence Driven</a:t>
            </a:r>
            <a:br>
              <a:rPr lang="en-GB"/>
            </a:br>
            <a:endParaRPr lang="en-GB"/>
          </a:p>
          <a:p>
            <a:pPr>
              <a:lnSpc>
                <a:spcPct val="80000"/>
              </a:lnSpc>
            </a:pPr>
            <a:r>
              <a:rPr lang="en-GB"/>
              <a:t>Long Term Auctions (Capacity Year +2 to CY+16 inclusive)</a:t>
            </a:r>
          </a:p>
          <a:p>
            <a:pPr lvl="1">
              <a:lnSpc>
                <a:spcPct val="80000"/>
              </a:lnSpc>
            </a:pPr>
            <a:r>
              <a:rPr lang="en-GB"/>
              <a:t>90% of NTS Baseline plus previously offered unsold Incremental Obligated</a:t>
            </a:r>
          </a:p>
          <a:p>
            <a:pPr>
              <a:lnSpc>
                <a:spcPct val="80000"/>
              </a:lnSpc>
            </a:pPr>
            <a:r>
              <a:rPr lang="en-GB"/>
              <a:t>Shorter Term Auctions</a:t>
            </a:r>
          </a:p>
          <a:p>
            <a:pPr lvl="1">
              <a:lnSpc>
                <a:spcPct val="80000"/>
              </a:lnSpc>
            </a:pPr>
            <a:r>
              <a:rPr lang="en-GB"/>
              <a:t>Unsold Obligated capacity, 10% Withheld Capacity (plus unsold previously offered Incremental Obligated)</a:t>
            </a:r>
          </a:p>
          <a:p>
            <a:pPr>
              <a:lnSpc>
                <a:spcPct val="80000"/>
              </a:lnSpc>
            </a:pPr>
            <a:endParaRPr lang="en-GB" sz="2200"/>
          </a:p>
          <a:p>
            <a:pPr lvl="1">
              <a:lnSpc>
                <a:spcPct val="80000"/>
              </a:lnSpc>
              <a:buFont typeface="Wingdings 2" pitchFamily="18" charset="2"/>
              <a:buNone/>
            </a:pPr>
            <a:endParaRPr lang="en-US" sz="24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fld id="{8C31A8DA-7929-48FE-B2FC-C84D4AB58729}" type="slidenum">
              <a:rPr lang="en-US"/>
              <a:pPr/>
              <a:t>14</a:t>
            </a:fld>
            <a:endParaRPr lang="en-US"/>
          </a:p>
        </p:txBody>
      </p:sp>
      <p:sp>
        <p:nvSpPr>
          <p:cNvPr id="149506" name="Rectangle 2"/>
          <p:cNvSpPr>
            <a:spLocks noGrp="1" noChangeArrowheads="1"/>
          </p:cNvSpPr>
          <p:nvPr>
            <p:ph type="title"/>
          </p:nvPr>
        </p:nvSpPr>
        <p:spPr/>
        <p:txBody>
          <a:bodyPr/>
          <a:lstStyle/>
          <a:p>
            <a:r>
              <a:rPr lang="en-GB">
                <a:effectLst>
                  <a:outerShdw blurRad="38100" dist="38100" dir="2700000" algn="tl">
                    <a:srgbClr val="C0C0C0"/>
                  </a:outerShdw>
                </a:effectLst>
              </a:rPr>
              <a:t>Firm System Entry Capacity Definition</a:t>
            </a:r>
            <a:endParaRPr lang="en-US">
              <a:effectLst>
                <a:outerShdw blurRad="38100" dist="38100" dir="2700000" algn="tl">
                  <a:srgbClr val="C0C0C0"/>
                </a:outerShdw>
              </a:effectLst>
            </a:endParaRPr>
          </a:p>
        </p:txBody>
      </p:sp>
      <p:sp>
        <p:nvSpPr>
          <p:cNvPr id="149507" name="Rectangle 3"/>
          <p:cNvSpPr>
            <a:spLocks noGrp="1" noChangeArrowheads="1"/>
          </p:cNvSpPr>
          <p:nvPr>
            <p:ph type="body" idx="1"/>
          </p:nvPr>
        </p:nvSpPr>
        <p:spPr/>
        <p:txBody>
          <a:bodyPr/>
          <a:lstStyle/>
          <a:p>
            <a:pPr>
              <a:lnSpc>
                <a:spcPct val="80000"/>
              </a:lnSpc>
            </a:pPr>
            <a:r>
              <a:rPr lang="en-GB" dirty="0"/>
              <a:t>Capacity offered for </a:t>
            </a:r>
            <a:r>
              <a:rPr lang="en-GB" dirty="0" smtClean="0"/>
              <a:t>1-Oct-17 </a:t>
            </a:r>
            <a:r>
              <a:rPr lang="en-GB" dirty="0"/>
              <a:t>to </a:t>
            </a:r>
            <a:r>
              <a:rPr lang="en-GB" dirty="0" smtClean="0"/>
              <a:t>30-Sep-32</a:t>
            </a:r>
            <a:endParaRPr lang="en-GB" dirty="0"/>
          </a:p>
          <a:p>
            <a:pPr>
              <a:lnSpc>
                <a:spcPct val="80000"/>
              </a:lnSpc>
            </a:pPr>
            <a:r>
              <a:rPr lang="en-GB" dirty="0"/>
              <a:t>Capacity offered in 3 month strips known as Sub-Transaction periods (or quarters</a:t>
            </a:r>
            <a:r>
              <a:rPr lang="en-GB" dirty="0" smtClean="0"/>
              <a:t>)</a:t>
            </a:r>
            <a:endParaRPr lang="en-GB" dirty="0"/>
          </a:p>
          <a:p>
            <a:pPr>
              <a:lnSpc>
                <a:spcPct val="80000"/>
              </a:lnSpc>
            </a:pPr>
            <a:endParaRPr lang="en-GB" dirty="0"/>
          </a:p>
          <a:p>
            <a:pPr>
              <a:lnSpc>
                <a:spcPct val="80000"/>
              </a:lnSpc>
            </a:pPr>
            <a:endParaRPr lang="en-GB" dirty="0"/>
          </a:p>
          <a:p>
            <a:pPr>
              <a:lnSpc>
                <a:spcPct val="80000"/>
              </a:lnSpc>
            </a:pPr>
            <a:endParaRPr lang="en-GB" dirty="0"/>
          </a:p>
          <a:p>
            <a:pPr>
              <a:lnSpc>
                <a:spcPct val="80000"/>
              </a:lnSpc>
              <a:buFont typeface="Wingdings 2" pitchFamily="18" charset="2"/>
              <a:buNone/>
            </a:pPr>
            <a:endParaRPr lang="en-GB" dirty="0"/>
          </a:p>
          <a:p>
            <a:pPr>
              <a:lnSpc>
                <a:spcPct val="80000"/>
              </a:lnSpc>
            </a:pPr>
            <a:endParaRPr lang="en-GB" dirty="0"/>
          </a:p>
          <a:p>
            <a:pPr lvl="1">
              <a:lnSpc>
                <a:spcPct val="80000"/>
              </a:lnSpc>
              <a:buFont typeface="Wingdings 2" pitchFamily="18" charset="2"/>
              <a:buNone/>
            </a:pPr>
            <a:endParaRPr lang="en-US" sz="2400" dirty="0"/>
          </a:p>
        </p:txBody>
      </p:sp>
      <p:sp>
        <p:nvSpPr>
          <p:cNvPr id="149508" name="Text Box 4"/>
          <p:cNvSpPr txBox="1">
            <a:spLocks noChangeArrowheads="1"/>
          </p:cNvSpPr>
          <p:nvPr/>
        </p:nvSpPr>
        <p:spPr bwMode="auto">
          <a:xfrm>
            <a:off x="539750" y="4292600"/>
            <a:ext cx="83869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800" dirty="0" smtClean="0">
                <a:solidFill>
                  <a:schemeClr val="tx1"/>
                </a:solidFill>
              </a:rPr>
              <a:t>2016 </a:t>
            </a:r>
            <a:endParaRPr lang="en-GB" sz="1800" dirty="0">
              <a:solidFill>
                <a:schemeClr val="tx1"/>
              </a:solidFill>
            </a:endParaRPr>
          </a:p>
          <a:p>
            <a:r>
              <a:rPr lang="en-GB" sz="1800" dirty="0">
                <a:solidFill>
                  <a:schemeClr val="tx1"/>
                </a:solidFill>
              </a:rPr>
              <a:t>QSEC</a:t>
            </a:r>
          </a:p>
        </p:txBody>
      </p:sp>
      <p:sp>
        <p:nvSpPr>
          <p:cNvPr id="149509" name="Rectangle 5"/>
          <p:cNvSpPr>
            <a:spLocks noChangeArrowheads="1"/>
          </p:cNvSpPr>
          <p:nvPr/>
        </p:nvSpPr>
        <p:spPr bwMode="auto">
          <a:xfrm>
            <a:off x="2195513" y="4365625"/>
            <a:ext cx="5976937" cy="287338"/>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800" b="0">
                <a:solidFill>
                  <a:schemeClr val="tx1"/>
                </a:solidFill>
              </a:rPr>
              <a:t>Transaction Period</a:t>
            </a:r>
          </a:p>
        </p:txBody>
      </p:sp>
      <p:sp>
        <p:nvSpPr>
          <p:cNvPr id="149510" name="Text Box 6"/>
          <p:cNvSpPr txBox="1">
            <a:spLocks noChangeArrowheads="1"/>
          </p:cNvSpPr>
          <p:nvPr/>
        </p:nvSpPr>
        <p:spPr bwMode="auto">
          <a:xfrm>
            <a:off x="3348038" y="5661025"/>
            <a:ext cx="1223962"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800">
                <a:solidFill>
                  <a:schemeClr val="tx1"/>
                </a:solidFill>
              </a:rPr>
              <a:t>*</a:t>
            </a:r>
            <a:r>
              <a:rPr lang="en-GB" sz="1200">
                <a:solidFill>
                  <a:schemeClr val="tx1"/>
                </a:solidFill>
              </a:rPr>
              <a:t>IECR Applied</a:t>
            </a:r>
          </a:p>
          <a:p>
            <a:r>
              <a:rPr lang="en-GB" sz="1200">
                <a:solidFill>
                  <a:schemeClr val="tx1"/>
                </a:solidFill>
              </a:rPr>
              <a:t>from here</a:t>
            </a:r>
          </a:p>
        </p:txBody>
      </p:sp>
      <p:sp>
        <p:nvSpPr>
          <p:cNvPr id="149511" name="Line 7"/>
          <p:cNvSpPr>
            <a:spLocks noChangeShapeType="1"/>
          </p:cNvSpPr>
          <p:nvPr/>
        </p:nvSpPr>
        <p:spPr bwMode="auto">
          <a:xfrm>
            <a:off x="827088" y="5013325"/>
            <a:ext cx="7345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9512" name="Line 8"/>
          <p:cNvSpPr>
            <a:spLocks noChangeShapeType="1"/>
          </p:cNvSpPr>
          <p:nvPr/>
        </p:nvSpPr>
        <p:spPr bwMode="auto">
          <a:xfrm>
            <a:off x="827088" y="5013325"/>
            <a:ext cx="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9513" name="Line 9"/>
          <p:cNvSpPr>
            <a:spLocks noChangeShapeType="1"/>
          </p:cNvSpPr>
          <p:nvPr/>
        </p:nvSpPr>
        <p:spPr bwMode="auto">
          <a:xfrm>
            <a:off x="2195513" y="5013325"/>
            <a:ext cx="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9514" name="Line 10"/>
          <p:cNvSpPr>
            <a:spLocks noChangeShapeType="1"/>
          </p:cNvSpPr>
          <p:nvPr/>
        </p:nvSpPr>
        <p:spPr bwMode="auto">
          <a:xfrm>
            <a:off x="8172450" y="5013325"/>
            <a:ext cx="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9515" name="Line 11"/>
          <p:cNvSpPr>
            <a:spLocks noChangeShapeType="1"/>
          </p:cNvSpPr>
          <p:nvPr/>
        </p:nvSpPr>
        <p:spPr bwMode="auto">
          <a:xfrm>
            <a:off x="3419475" y="5013325"/>
            <a:ext cx="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9516" name="Text Box 12"/>
          <p:cNvSpPr txBox="1">
            <a:spLocks noChangeArrowheads="1"/>
          </p:cNvSpPr>
          <p:nvPr/>
        </p:nvSpPr>
        <p:spPr bwMode="auto">
          <a:xfrm>
            <a:off x="395288" y="5229225"/>
            <a:ext cx="9156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800" b="0" dirty="0" smtClean="0">
                <a:solidFill>
                  <a:schemeClr val="tx1"/>
                </a:solidFill>
              </a:rPr>
              <a:t>Mar-16</a:t>
            </a:r>
            <a:endParaRPr lang="en-GB" sz="1800" b="0" dirty="0">
              <a:solidFill>
                <a:schemeClr val="tx1"/>
              </a:solidFill>
            </a:endParaRPr>
          </a:p>
        </p:txBody>
      </p:sp>
      <p:sp>
        <p:nvSpPr>
          <p:cNvPr id="149517" name="Text Box 13"/>
          <p:cNvSpPr txBox="1">
            <a:spLocks noChangeArrowheads="1"/>
          </p:cNvSpPr>
          <p:nvPr/>
        </p:nvSpPr>
        <p:spPr bwMode="auto">
          <a:xfrm>
            <a:off x="1763713" y="5229225"/>
            <a:ext cx="877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800" b="0" dirty="0" smtClean="0">
                <a:solidFill>
                  <a:schemeClr val="tx1"/>
                </a:solidFill>
              </a:rPr>
              <a:t>Oct-17</a:t>
            </a:r>
            <a:endParaRPr lang="en-GB" sz="1800" b="0" dirty="0">
              <a:solidFill>
                <a:schemeClr val="tx1"/>
              </a:solidFill>
            </a:endParaRPr>
          </a:p>
        </p:txBody>
      </p:sp>
      <p:sp>
        <p:nvSpPr>
          <p:cNvPr id="149518" name="Text Box 14"/>
          <p:cNvSpPr txBox="1">
            <a:spLocks noChangeArrowheads="1"/>
          </p:cNvSpPr>
          <p:nvPr/>
        </p:nvSpPr>
        <p:spPr bwMode="auto">
          <a:xfrm>
            <a:off x="2987675" y="5229225"/>
            <a:ext cx="877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800" b="0" dirty="0" smtClean="0">
                <a:solidFill>
                  <a:schemeClr val="tx1"/>
                </a:solidFill>
              </a:rPr>
              <a:t>Oct-19</a:t>
            </a:r>
            <a:endParaRPr lang="en-GB" sz="1800" b="0" dirty="0">
              <a:solidFill>
                <a:schemeClr val="tx1"/>
              </a:solidFill>
            </a:endParaRPr>
          </a:p>
        </p:txBody>
      </p:sp>
      <p:sp>
        <p:nvSpPr>
          <p:cNvPr id="149519" name="Text Box 15"/>
          <p:cNvSpPr txBox="1">
            <a:spLocks noChangeArrowheads="1"/>
          </p:cNvSpPr>
          <p:nvPr/>
        </p:nvSpPr>
        <p:spPr bwMode="auto">
          <a:xfrm>
            <a:off x="7740650" y="5229225"/>
            <a:ext cx="9284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800" b="0" dirty="0" smtClean="0">
                <a:solidFill>
                  <a:schemeClr val="tx1"/>
                </a:solidFill>
              </a:rPr>
              <a:t>Sep-32</a:t>
            </a:r>
            <a:endParaRPr lang="en-GB" sz="1800" b="0"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C6AE286-3308-4A83-8FA5-DE0CC101B0D3}" type="slidenum">
              <a:rPr lang="en-US"/>
              <a:pPr/>
              <a:t>15</a:t>
            </a:fld>
            <a:endParaRPr lang="en-US"/>
          </a:p>
        </p:txBody>
      </p:sp>
      <p:sp>
        <p:nvSpPr>
          <p:cNvPr id="150530" name="Rectangle 2"/>
          <p:cNvSpPr>
            <a:spLocks noGrp="1" noChangeArrowheads="1"/>
          </p:cNvSpPr>
          <p:nvPr>
            <p:ph type="title"/>
          </p:nvPr>
        </p:nvSpPr>
        <p:spPr/>
        <p:txBody>
          <a:bodyPr/>
          <a:lstStyle/>
          <a:p>
            <a:r>
              <a:rPr lang="en-GB" dirty="0"/>
              <a:t>Substitution </a:t>
            </a:r>
            <a:r>
              <a:rPr lang="en-GB" dirty="0" smtClean="0"/>
              <a:t>Obligation</a:t>
            </a:r>
            <a:endParaRPr lang="en-US" dirty="0"/>
          </a:p>
        </p:txBody>
      </p:sp>
      <p:sp>
        <p:nvSpPr>
          <p:cNvPr id="150531" name="Rectangle 3"/>
          <p:cNvSpPr>
            <a:spLocks noGrp="1" noChangeArrowheads="1"/>
          </p:cNvSpPr>
          <p:nvPr>
            <p:ph type="body" idx="1"/>
          </p:nvPr>
        </p:nvSpPr>
        <p:spPr/>
        <p:txBody>
          <a:bodyPr/>
          <a:lstStyle/>
          <a:p>
            <a:pPr>
              <a:lnSpc>
                <a:spcPct val="80000"/>
              </a:lnSpc>
            </a:pPr>
            <a:r>
              <a:rPr lang="en-GB" dirty="0" smtClean="0"/>
              <a:t>National Grid will undertake substitution process during the 2016 QSEC auction</a:t>
            </a:r>
          </a:p>
          <a:p>
            <a:pPr>
              <a:lnSpc>
                <a:spcPct val="80000"/>
              </a:lnSpc>
            </a:pPr>
            <a:r>
              <a:rPr lang="en-GB" dirty="0" smtClean="0"/>
              <a:t>The </a:t>
            </a:r>
            <a:r>
              <a:rPr lang="en-GB" dirty="0"/>
              <a:t>Entry Capacity Substitution Methodology Statement (ECS) (version </a:t>
            </a:r>
            <a:r>
              <a:rPr lang="en-GB" dirty="0" smtClean="0"/>
              <a:t>7.0) </a:t>
            </a:r>
            <a:r>
              <a:rPr lang="en-GB" dirty="0"/>
              <a:t>is available on the National Grid website via </a:t>
            </a:r>
            <a:r>
              <a:rPr lang="en-GB" dirty="0">
                <a:hlinkClick r:id="rId2"/>
              </a:rPr>
              <a:t>http://www2.nationalgrid.com/UK/Industry-information/Gas-capacity-methodologies/Entry-Capacity-Substitution-Methodology-Statement</a:t>
            </a:r>
            <a:r>
              <a:rPr lang="en-GB" dirty="0" smtClean="0">
                <a:hlinkClick r:id="rId2"/>
              </a:rPr>
              <a:t>/</a:t>
            </a:r>
            <a:endParaRPr lang="en-GB" dirty="0" smtClean="0"/>
          </a:p>
          <a:p>
            <a:pPr>
              <a:lnSpc>
                <a:spcPct val="80000"/>
              </a:lnSpc>
            </a:pPr>
            <a:r>
              <a:rPr lang="en-GB" dirty="0" smtClean="0"/>
              <a:t>Substitution is the process of permanent substitution unsold baseline capacity from one of more Aggregate System Entry Point (ASEP)’s to </a:t>
            </a:r>
            <a:r>
              <a:rPr lang="en-GB" dirty="0" smtClean="0"/>
              <a:t>allow </a:t>
            </a:r>
            <a:r>
              <a:rPr lang="en-GB" dirty="0" smtClean="0"/>
              <a:t>release of incremental capacity at another ASEP</a:t>
            </a:r>
          </a:p>
          <a:p>
            <a:pPr>
              <a:lnSpc>
                <a:spcPct val="80000"/>
              </a:lnSpc>
            </a:pPr>
            <a:r>
              <a:rPr lang="en-GB" dirty="0" smtClean="0"/>
              <a:t>National Grid must consider substitution prior to investment (deemed efficient process)</a:t>
            </a:r>
            <a:endParaRPr lang="en-GB" dirty="0"/>
          </a:p>
          <a:p>
            <a:pPr>
              <a:lnSpc>
                <a:spcPct val="80000"/>
              </a:lnSpc>
              <a:buFont typeface="Wingdings 2" pitchFamily="18" charset="2"/>
              <a:buNone/>
            </a:pPr>
            <a:endParaRPr lang="en-GB" dirty="0"/>
          </a:p>
          <a:p>
            <a:pPr>
              <a:lnSpc>
                <a:spcPct val="80000"/>
              </a:lnSpc>
            </a:pPr>
            <a:endParaRPr lang="en-GB" dirty="0"/>
          </a:p>
          <a:p>
            <a:pPr lvl="1">
              <a:lnSpc>
                <a:spcPct val="80000"/>
              </a:lnSpc>
              <a:buFont typeface="Wingdings 2" pitchFamily="18" charset="2"/>
              <a:buNone/>
            </a:pP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E4AA703-2D66-432B-8D65-137A4D32E030}" type="slidenum">
              <a:rPr lang="en-US"/>
              <a:pPr/>
              <a:t>16</a:t>
            </a:fld>
            <a:endParaRPr lang="en-US"/>
          </a:p>
        </p:txBody>
      </p:sp>
      <p:sp>
        <p:nvSpPr>
          <p:cNvPr id="152578" name="Rectangle 2"/>
          <p:cNvSpPr>
            <a:spLocks noGrp="1" noChangeArrowheads="1"/>
          </p:cNvSpPr>
          <p:nvPr>
            <p:ph type="title"/>
          </p:nvPr>
        </p:nvSpPr>
        <p:spPr/>
        <p:txBody>
          <a:bodyPr/>
          <a:lstStyle/>
          <a:p>
            <a:r>
              <a:rPr lang="en-GB"/>
              <a:t>Substitution Methodology - Retainers</a:t>
            </a:r>
            <a:endParaRPr lang="en-US"/>
          </a:p>
        </p:txBody>
      </p:sp>
      <p:sp>
        <p:nvSpPr>
          <p:cNvPr id="152579" name="Rectangle 3"/>
          <p:cNvSpPr>
            <a:spLocks noGrp="1" noChangeArrowheads="1"/>
          </p:cNvSpPr>
          <p:nvPr>
            <p:ph type="body" idx="1"/>
          </p:nvPr>
        </p:nvSpPr>
        <p:spPr/>
        <p:txBody>
          <a:bodyPr/>
          <a:lstStyle/>
          <a:p>
            <a:pPr>
              <a:lnSpc>
                <a:spcPct val="80000"/>
              </a:lnSpc>
            </a:pPr>
            <a:r>
              <a:rPr lang="en-GB"/>
              <a:t>Users will be able to exclude capacity at potential donor ASEPs from being treated as Substitutable Capacity without having to buy or be allocated the capacity.  To do this Users are able to take out a ‘retainer’.  Capacity retainers are described in paragraphs 27 to 32</a:t>
            </a:r>
          </a:p>
          <a:p>
            <a:pPr>
              <a:lnSpc>
                <a:spcPct val="80000"/>
              </a:lnSpc>
            </a:pPr>
            <a:r>
              <a:rPr lang="en-GB"/>
              <a:t>A retainer reserves capacity at an ASEP for any User to obtain at a later date through either a QSEC or an Annual Monthly System Entry Capacity (AMSEC) auction(s).</a:t>
            </a:r>
          </a:p>
          <a:p>
            <a:pPr>
              <a:lnSpc>
                <a:spcPct val="80000"/>
              </a:lnSpc>
            </a:pPr>
            <a:endParaRPr lang="en-GB"/>
          </a:p>
          <a:p>
            <a:pPr lvl="1">
              <a:lnSpc>
                <a:spcPct val="80000"/>
              </a:lnSpc>
              <a:buFont typeface="Wingdings 2" pitchFamily="18" charset="2"/>
              <a:buNone/>
            </a:pPr>
            <a:endParaRPr lang="en-US" sz="24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0CAF2C8-802F-4A14-8502-103B7FE20124}" type="slidenum">
              <a:rPr lang="en-US"/>
              <a:pPr/>
              <a:t>17</a:t>
            </a:fld>
            <a:endParaRPr lang="en-US"/>
          </a:p>
        </p:txBody>
      </p:sp>
      <p:sp>
        <p:nvSpPr>
          <p:cNvPr id="153602" name="Rectangle 2"/>
          <p:cNvSpPr>
            <a:spLocks noGrp="1" noChangeArrowheads="1"/>
          </p:cNvSpPr>
          <p:nvPr>
            <p:ph type="title"/>
          </p:nvPr>
        </p:nvSpPr>
        <p:spPr/>
        <p:txBody>
          <a:bodyPr/>
          <a:lstStyle/>
          <a:p>
            <a:r>
              <a:rPr lang="en-GB"/>
              <a:t>Substitution Methodology – Retainer Invitation</a:t>
            </a:r>
            <a:endParaRPr lang="en-US"/>
          </a:p>
        </p:txBody>
      </p:sp>
      <p:sp>
        <p:nvSpPr>
          <p:cNvPr id="153603" name="Rectangle 3"/>
          <p:cNvSpPr>
            <a:spLocks noGrp="1" noChangeArrowheads="1"/>
          </p:cNvSpPr>
          <p:nvPr>
            <p:ph type="body" idx="1"/>
          </p:nvPr>
        </p:nvSpPr>
        <p:spPr/>
        <p:txBody>
          <a:bodyPr/>
          <a:lstStyle/>
          <a:p>
            <a:pPr>
              <a:lnSpc>
                <a:spcPct val="80000"/>
              </a:lnSpc>
            </a:pPr>
            <a:r>
              <a:rPr lang="en-GB" dirty="0"/>
              <a:t>Retainer Invitation Notice published on the National Grid website via </a:t>
            </a:r>
            <a:r>
              <a:rPr lang="en-GB" dirty="0">
                <a:hlinkClick r:id="rId2"/>
              </a:rPr>
              <a:t>http://marketinformation.natgrid.co.uk/Gas/CapacityReports.aspx</a:t>
            </a:r>
            <a:endParaRPr lang="en-GB" dirty="0"/>
          </a:p>
          <a:p>
            <a:pPr>
              <a:lnSpc>
                <a:spcPct val="80000"/>
              </a:lnSpc>
            </a:pPr>
            <a:endParaRPr lang="en-GB" dirty="0"/>
          </a:p>
          <a:p>
            <a:pPr>
              <a:lnSpc>
                <a:spcPct val="80000"/>
              </a:lnSpc>
              <a:buFont typeface="Wingdings 2" pitchFamily="18" charset="2"/>
              <a:buNone/>
            </a:pPr>
            <a:endParaRPr lang="en-GB" dirty="0"/>
          </a:p>
          <a:p>
            <a:pPr>
              <a:lnSpc>
                <a:spcPct val="80000"/>
              </a:lnSpc>
            </a:pPr>
            <a:endParaRPr lang="en-GB" dirty="0"/>
          </a:p>
          <a:p>
            <a:pPr lvl="1">
              <a:lnSpc>
                <a:spcPct val="80000"/>
              </a:lnSpc>
              <a:buFont typeface="Wingdings 2" pitchFamily="18" charset="2"/>
              <a:buNone/>
            </a:pPr>
            <a:endParaRPr lang="en-US" sz="2400" dirty="0"/>
          </a:p>
        </p:txBody>
      </p:sp>
      <p:pic>
        <p:nvPicPr>
          <p:cNvPr id="153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7963" y="2789238"/>
            <a:ext cx="5845175" cy="346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7ECEC48-6D43-402A-808A-1C27DECD879F}" type="slidenum">
              <a:rPr lang="en-US"/>
              <a:pPr/>
              <a:t>18</a:t>
            </a:fld>
            <a:endParaRPr lang="en-US"/>
          </a:p>
        </p:txBody>
      </p:sp>
      <p:sp>
        <p:nvSpPr>
          <p:cNvPr id="154626" name="Rectangle 2"/>
          <p:cNvSpPr>
            <a:spLocks noGrp="1" noChangeArrowheads="1"/>
          </p:cNvSpPr>
          <p:nvPr>
            <p:ph type="title"/>
          </p:nvPr>
        </p:nvSpPr>
        <p:spPr/>
        <p:txBody>
          <a:bodyPr/>
          <a:lstStyle/>
          <a:p>
            <a:r>
              <a:rPr lang="en-GB"/>
              <a:t>Substitution Methodology – Retainer Invitation</a:t>
            </a:r>
            <a:endParaRPr lang="en-US"/>
          </a:p>
        </p:txBody>
      </p:sp>
      <p:sp>
        <p:nvSpPr>
          <p:cNvPr id="154627" name="Rectangle 3"/>
          <p:cNvSpPr>
            <a:spLocks noGrp="1" noChangeArrowheads="1"/>
          </p:cNvSpPr>
          <p:nvPr>
            <p:ph type="body" idx="1"/>
          </p:nvPr>
        </p:nvSpPr>
        <p:spPr/>
        <p:txBody>
          <a:bodyPr/>
          <a:lstStyle/>
          <a:p>
            <a:pPr>
              <a:lnSpc>
                <a:spcPct val="80000"/>
              </a:lnSpc>
            </a:pPr>
            <a:r>
              <a:rPr lang="en-GB" dirty="0"/>
              <a:t>Key points: </a:t>
            </a:r>
          </a:p>
          <a:p>
            <a:pPr lvl="1">
              <a:lnSpc>
                <a:spcPct val="80000"/>
              </a:lnSpc>
            </a:pPr>
            <a:r>
              <a:rPr lang="en-GB" dirty="0"/>
              <a:t>Substitutable Capacity (kWh/day) per ASEP is published in table 1</a:t>
            </a:r>
          </a:p>
          <a:p>
            <a:pPr lvl="1">
              <a:lnSpc>
                <a:spcPct val="80000"/>
              </a:lnSpc>
            </a:pPr>
            <a:r>
              <a:rPr lang="en-GB" dirty="0" smtClean="0"/>
              <a:t>T&amp;C </a:t>
            </a:r>
            <a:r>
              <a:rPr lang="en-GB" dirty="0"/>
              <a:t>acceptance proforma is published in appendix 1</a:t>
            </a:r>
          </a:p>
          <a:p>
            <a:pPr lvl="1">
              <a:lnSpc>
                <a:spcPct val="80000"/>
              </a:lnSpc>
            </a:pPr>
            <a:r>
              <a:rPr lang="en-GB" dirty="0"/>
              <a:t>Retainer application form is published in appendix </a:t>
            </a:r>
            <a:r>
              <a:rPr lang="en-GB" dirty="0" smtClean="0"/>
              <a:t>2</a:t>
            </a:r>
          </a:p>
          <a:p>
            <a:pPr lvl="1">
              <a:lnSpc>
                <a:spcPct val="80000"/>
              </a:lnSpc>
            </a:pPr>
            <a:r>
              <a:rPr lang="en-GB" dirty="0"/>
              <a:t>Terms and Conditions are published in appendix </a:t>
            </a:r>
            <a:r>
              <a:rPr lang="en-GB" dirty="0" smtClean="0"/>
              <a:t>3</a:t>
            </a:r>
            <a:endParaRPr lang="en-GB" dirty="0"/>
          </a:p>
          <a:p>
            <a:pPr>
              <a:lnSpc>
                <a:spcPct val="80000"/>
              </a:lnSpc>
            </a:pPr>
            <a:r>
              <a:rPr lang="en-GB" dirty="0"/>
              <a:t>Capacity retainer windows will be open 08:00 to 17:00 on both </a:t>
            </a:r>
            <a:r>
              <a:rPr lang="en-GB" dirty="0" smtClean="0"/>
              <a:t>12</a:t>
            </a:r>
            <a:r>
              <a:rPr lang="en-GB" baseline="30000" dirty="0" smtClean="0"/>
              <a:t>th</a:t>
            </a:r>
            <a:r>
              <a:rPr lang="en-GB" dirty="0" smtClean="0"/>
              <a:t> and 14</a:t>
            </a:r>
            <a:r>
              <a:rPr lang="en-GB" baseline="30000" dirty="0" smtClean="0"/>
              <a:t>th</a:t>
            </a:r>
            <a:r>
              <a:rPr lang="en-GB" dirty="0" smtClean="0"/>
              <a:t> January 2016</a:t>
            </a:r>
            <a:endParaRPr lang="en-GB" dirty="0"/>
          </a:p>
          <a:p>
            <a:pPr>
              <a:lnSpc>
                <a:spcPct val="80000"/>
              </a:lnSpc>
            </a:pPr>
            <a:r>
              <a:rPr lang="en-GB" dirty="0"/>
              <a:t>Users able to submit retainer applications during the windows via fax to </a:t>
            </a:r>
            <a:r>
              <a:rPr lang="en-US" dirty="0"/>
              <a:t>+44 (0)1926 654059</a:t>
            </a:r>
            <a:endParaRPr lang="en-GB" dirty="0"/>
          </a:p>
          <a:p>
            <a:pPr>
              <a:lnSpc>
                <a:spcPct val="80000"/>
              </a:lnSpc>
              <a:buFont typeface="Wingdings 2" pitchFamily="18" charset="2"/>
              <a:buNone/>
            </a:pPr>
            <a:endParaRPr lang="en-GB" dirty="0"/>
          </a:p>
          <a:p>
            <a:pPr>
              <a:lnSpc>
                <a:spcPct val="80000"/>
              </a:lnSpc>
            </a:pPr>
            <a:endParaRPr lang="en-GB" dirty="0"/>
          </a:p>
          <a:p>
            <a:pPr lvl="1">
              <a:lnSpc>
                <a:spcPct val="80000"/>
              </a:lnSpc>
              <a:buFont typeface="Wingdings 2" pitchFamily="18" charset="2"/>
              <a:buNone/>
            </a:pP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A082B06D-8771-432A-A6A8-44D3A74EF4FF}" type="slidenum">
              <a:rPr lang="en-US"/>
              <a:pPr/>
              <a:t>19</a:t>
            </a:fld>
            <a:endParaRPr lang="en-US"/>
          </a:p>
        </p:txBody>
      </p:sp>
      <p:sp>
        <p:nvSpPr>
          <p:cNvPr id="155650" name="Rectangle 2"/>
          <p:cNvSpPr>
            <a:spLocks noGrp="1" noChangeArrowheads="1"/>
          </p:cNvSpPr>
          <p:nvPr>
            <p:ph type="title"/>
          </p:nvPr>
        </p:nvSpPr>
        <p:spPr>
          <a:xfrm>
            <a:off x="228600" y="762000"/>
            <a:ext cx="8686800" cy="519113"/>
          </a:xfrm>
        </p:spPr>
        <p:txBody>
          <a:bodyPr/>
          <a:lstStyle/>
          <a:p>
            <a:r>
              <a:rPr lang="en-GB"/>
              <a:t>Substitution Methodology – Retention Information</a:t>
            </a:r>
            <a:endParaRPr lang="en-US"/>
          </a:p>
        </p:txBody>
      </p:sp>
      <p:sp>
        <p:nvSpPr>
          <p:cNvPr id="155651" name="Rectangle 3"/>
          <p:cNvSpPr>
            <a:spLocks noGrp="1" noChangeArrowheads="1"/>
          </p:cNvSpPr>
          <p:nvPr>
            <p:ph type="body" idx="1"/>
          </p:nvPr>
        </p:nvSpPr>
        <p:spPr/>
        <p:txBody>
          <a:bodyPr/>
          <a:lstStyle/>
          <a:p>
            <a:pPr>
              <a:lnSpc>
                <a:spcPct val="80000"/>
              </a:lnSpc>
            </a:pPr>
            <a:r>
              <a:rPr lang="en-GB" dirty="0"/>
              <a:t>By 8pm on both </a:t>
            </a:r>
            <a:r>
              <a:rPr lang="en-GB" dirty="0" smtClean="0"/>
              <a:t>12</a:t>
            </a:r>
            <a:r>
              <a:rPr lang="en-GB" baseline="30000" dirty="0" smtClean="0"/>
              <a:t>th</a:t>
            </a:r>
            <a:r>
              <a:rPr lang="en-GB" dirty="0" smtClean="0"/>
              <a:t> and 14</a:t>
            </a:r>
            <a:r>
              <a:rPr lang="en-GB" baseline="30000" dirty="0" smtClean="0"/>
              <a:t>th</a:t>
            </a:r>
            <a:r>
              <a:rPr lang="en-GB" dirty="0" smtClean="0"/>
              <a:t> January </a:t>
            </a:r>
            <a:r>
              <a:rPr lang="en-GB" dirty="0"/>
              <a:t>aggregate results will be published via the National Grid website:</a:t>
            </a:r>
          </a:p>
          <a:p>
            <a:pPr>
              <a:lnSpc>
                <a:spcPct val="80000"/>
              </a:lnSpc>
            </a:pPr>
            <a:endParaRPr lang="en-GB" dirty="0"/>
          </a:p>
          <a:p>
            <a:pPr>
              <a:lnSpc>
                <a:spcPct val="80000"/>
              </a:lnSpc>
            </a:pPr>
            <a:endParaRPr lang="en-GB" sz="1600" dirty="0"/>
          </a:p>
          <a:p>
            <a:pPr>
              <a:lnSpc>
                <a:spcPct val="80000"/>
              </a:lnSpc>
            </a:pPr>
            <a:endParaRPr lang="en-GB" sz="1600" dirty="0"/>
          </a:p>
          <a:p>
            <a:pPr>
              <a:lnSpc>
                <a:spcPct val="80000"/>
              </a:lnSpc>
            </a:pPr>
            <a:endParaRPr lang="en-GB" sz="1600" dirty="0"/>
          </a:p>
          <a:p>
            <a:pPr>
              <a:lnSpc>
                <a:spcPct val="80000"/>
              </a:lnSpc>
            </a:pPr>
            <a:endParaRPr lang="en-GB" sz="1600" dirty="0"/>
          </a:p>
          <a:p>
            <a:pPr>
              <a:lnSpc>
                <a:spcPct val="80000"/>
              </a:lnSpc>
            </a:pPr>
            <a:endParaRPr lang="en-GB" sz="1600" dirty="0"/>
          </a:p>
          <a:p>
            <a:pPr>
              <a:lnSpc>
                <a:spcPct val="80000"/>
              </a:lnSpc>
            </a:pPr>
            <a:endParaRPr lang="en-GB" sz="1600" dirty="0"/>
          </a:p>
          <a:p>
            <a:pPr>
              <a:lnSpc>
                <a:spcPct val="80000"/>
              </a:lnSpc>
            </a:pPr>
            <a:endParaRPr lang="en-GB" sz="1600" dirty="0"/>
          </a:p>
          <a:p>
            <a:pPr>
              <a:lnSpc>
                <a:spcPct val="80000"/>
              </a:lnSpc>
            </a:pPr>
            <a:r>
              <a:rPr lang="en-GB" dirty="0"/>
              <a:t>For each ASEP where one or more retainers has been granted:</a:t>
            </a:r>
          </a:p>
          <a:p>
            <a:pPr lvl="1">
              <a:lnSpc>
                <a:spcPct val="80000"/>
              </a:lnSpc>
            </a:pPr>
            <a:r>
              <a:rPr lang="en-GB" dirty="0"/>
              <a:t>The aggregate quantity covered by those retainers</a:t>
            </a:r>
          </a:p>
          <a:p>
            <a:pPr lvl="1">
              <a:lnSpc>
                <a:spcPct val="80000"/>
              </a:lnSpc>
            </a:pPr>
            <a:r>
              <a:rPr lang="en-GB" dirty="0"/>
              <a:t>The adjusted maximum retainer quantity</a:t>
            </a:r>
          </a:p>
          <a:p>
            <a:pPr>
              <a:lnSpc>
                <a:spcPct val="80000"/>
              </a:lnSpc>
              <a:buFont typeface="Wingdings 2" pitchFamily="18" charset="2"/>
              <a:buNone/>
            </a:pPr>
            <a:endParaRPr lang="en-GB" sz="2200" dirty="0"/>
          </a:p>
          <a:p>
            <a:pPr>
              <a:lnSpc>
                <a:spcPct val="80000"/>
              </a:lnSpc>
            </a:pPr>
            <a:endParaRPr lang="en-GB" dirty="0"/>
          </a:p>
          <a:p>
            <a:pPr lvl="1">
              <a:lnSpc>
                <a:spcPct val="80000"/>
              </a:lnSpc>
              <a:buFont typeface="Wingdings 2" pitchFamily="18" charset="2"/>
              <a:buNone/>
            </a:pPr>
            <a:endParaRPr lang="en-US" sz="2400" dirty="0"/>
          </a:p>
        </p:txBody>
      </p:sp>
      <p:pic>
        <p:nvPicPr>
          <p:cNvPr id="1556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171700"/>
            <a:ext cx="4627563" cy="274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3D8BB4E-2E4B-4E6B-A445-2BCF9C972F52}" type="slidenum">
              <a:rPr lang="en-US"/>
              <a:pPr/>
              <a:t>2</a:t>
            </a:fld>
            <a:endParaRPr lang="en-US"/>
          </a:p>
        </p:txBody>
      </p:sp>
      <p:sp>
        <p:nvSpPr>
          <p:cNvPr id="65538" name="Rectangle 2"/>
          <p:cNvSpPr>
            <a:spLocks noGrp="1" noChangeArrowheads="1"/>
          </p:cNvSpPr>
          <p:nvPr>
            <p:ph type="title"/>
          </p:nvPr>
        </p:nvSpPr>
        <p:spPr/>
        <p:txBody>
          <a:bodyPr/>
          <a:lstStyle/>
          <a:p>
            <a:r>
              <a:rPr lang="en-US"/>
              <a:t>Introduction</a:t>
            </a:r>
          </a:p>
        </p:txBody>
      </p:sp>
      <p:sp>
        <p:nvSpPr>
          <p:cNvPr id="65539" name="Rectangle 3"/>
          <p:cNvSpPr>
            <a:spLocks noGrp="1" noChangeArrowheads="1"/>
          </p:cNvSpPr>
          <p:nvPr>
            <p:ph type="body" idx="1"/>
          </p:nvPr>
        </p:nvSpPr>
        <p:spPr/>
        <p:txBody>
          <a:bodyPr/>
          <a:lstStyle/>
          <a:p>
            <a:pPr>
              <a:lnSpc>
                <a:spcPct val="125000"/>
              </a:lnSpc>
            </a:pPr>
            <a:r>
              <a:rPr lang="en-GB" dirty="0"/>
              <a:t>Given the long term nature of QSEC National Grid is concerned that all shippers, whether intending to bid or otherwise, take appropriate steps to inform themselves before the </a:t>
            </a:r>
            <a:r>
              <a:rPr lang="en-GB" dirty="0" smtClean="0"/>
              <a:t>2016 </a:t>
            </a:r>
            <a:r>
              <a:rPr lang="en-GB" dirty="0"/>
              <a:t>auction opportunity</a:t>
            </a:r>
            <a:br>
              <a:rPr lang="en-GB" dirty="0"/>
            </a:br>
            <a:endParaRPr lang="en-GB" dirty="0"/>
          </a:p>
          <a:p>
            <a:r>
              <a:rPr lang="en-GB" dirty="0"/>
              <a:t>This material is intended to be a small step in assisting this</a:t>
            </a:r>
          </a:p>
          <a:p>
            <a:pPr>
              <a:lnSpc>
                <a:spcPct val="125000"/>
              </a:lnSpc>
            </a:pPr>
            <a:endParaRPr lang="en-US" dirty="0"/>
          </a:p>
          <a:p>
            <a:pPr lvl="4"/>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0DD8CD1-1D7F-4815-BBDE-BC03AF210B80}" type="slidenum">
              <a:rPr lang="en-US"/>
              <a:pPr/>
              <a:t>20</a:t>
            </a:fld>
            <a:endParaRPr lang="en-US"/>
          </a:p>
        </p:txBody>
      </p:sp>
      <p:sp>
        <p:nvSpPr>
          <p:cNvPr id="156674" name="Rectangle 2"/>
          <p:cNvSpPr>
            <a:spLocks noGrp="1" noChangeArrowheads="1"/>
          </p:cNvSpPr>
          <p:nvPr>
            <p:ph type="title"/>
          </p:nvPr>
        </p:nvSpPr>
        <p:spPr>
          <a:xfrm>
            <a:off x="593725" y="762000"/>
            <a:ext cx="8207375" cy="519113"/>
          </a:xfrm>
        </p:spPr>
        <p:txBody>
          <a:bodyPr/>
          <a:lstStyle/>
          <a:p>
            <a:r>
              <a:rPr lang="en-GB"/>
              <a:t>Substitution Methodology – Retention Charges</a:t>
            </a:r>
            <a:endParaRPr lang="en-US"/>
          </a:p>
        </p:txBody>
      </p:sp>
      <p:sp>
        <p:nvSpPr>
          <p:cNvPr id="156675" name="Rectangle 3"/>
          <p:cNvSpPr>
            <a:spLocks noGrp="1" noChangeArrowheads="1"/>
          </p:cNvSpPr>
          <p:nvPr>
            <p:ph type="body" idx="1"/>
          </p:nvPr>
        </p:nvSpPr>
        <p:spPr/>
        <p:txBody>
          <a:bodyPr/>
          <a:lstStyle/>
          <a:p>
            <a:pPr>
              <a:lnSpc>
                <a:spcPct val="80000"/>
              </a:lnSpc>
            </a:pPr>
            <a:r>
              <a:rPr lang="en-GB" dirty="0"/>
              <a:t>A NTS Entry Capacity Retention Charge shall apply to any retainer agreement</a:t>
            </a:r>
          </a:p>
          <a:p>
            <a:pPr>
              <a:lnSpc>
                <a:spcPct val="80000"/>
              </a:lnSpc>
            </a:pPr>
            <a:r>
              <a:rPr lang="en-GB" dirty="0"/>
              <a:t>The Gas Transmission Transportation Charging Statement is published via </a:t>
            </a:r>
            <a:r>
              <a:rPr lang="en-GB" dirty="0">
                <a:hlinkClick r:id="rId2"/>
              </a:rPr>
              <a:t>http://</a:t>
            </a:r>
            <a:r>
              <a:rPr lang="en-GB" dirty="0" smtClean="0">
                <a:hlinkClick r:id="rId2"/>
              </a:rPr>
              <a:t>www2.nationalgrid.com/UK/Industry-information/System-charges/gas-transmission/charging-statements/</a:t>
            </a:r>
            <a:endParaRPr lang="en-GB" dirty="0"/>
          </a:p>
          <a:p>
            <a:pPr>
              <a:lnSpc>
                <a:spcPct val="80000"/>
              </a:lnSpc>
            </a:pPr>
            <a:r>
              <a:rPr lang="en-GB" dirty="0" smtClean="0"/>
              <a:t>In </a:t>
            </a:r>
            <a:r>
              <a:rPr lang="en-GB" dirty="0"/>
              <a:t>accordance with the Gas Transmission Transportation Charging Statement a charge rate of 0.2922p/kWh applies to all granted retainers at all ASEPs</a:t>
            </a:r>
          </a:p>
          <a:p>
            <a:pPr>
              <a:lnSpc>
                <a:spcPct val="80000"/>
              </a:lnSpc>
            </a:pPr>
            <a:r>
              <a:rPr lang="en-GB" dirty="0"/>
              <a:t>The retention charge will be payable via an ad-hoc invoice raised within two months of the QSEC auction allocations being confirmed; i.e. in July for a March auction</a:t>
            </a:r>
          </a:p>
          <a:p>
            <a:pPr>
              <a:lnSpc>
                <a:spcPct val="80000"/>
              </a:lnSpc>
            </a:pPr>
            <a:endParaRPr lang="en-GB" dirty="0"/>
          </a:p>
          <a:p>
            <a:pPr lvl="1">
              <a:lnSpc>
                <a:spcPct val="80000"/>
              </a:lnSpc>
              <a:buFont typeface="Wingdings 2" pitchFamily="18" charset="2"/>
              <a:buNone/>
            </a:pP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5DFD02C-3D35-4130-9FCB-AC4115BECF0E}" type="slidenum">
              <a:rPr lang="en-US"/>
              <a:pPr/>
              <a:t>21</a:t>
            </a:fld>
            <a:endParaRPr lang="en-US"/>
          </a:p>
        </p:txBody>
      </p:sp>
      <p:sp>
        <p:nvSpPr>
          <p:cNvPr id="157698" name="Rectangle 2"/>
          <p:cNvSpPr>
            <a:spLocks noGrp="1" noChangeArrowheads="1"/>
          </p:cNvSpPr>
          <p:nvPr>
            <p:ph type="title"/>
          </p:nvPr>
        </p:nvSpPr>
        <p:spPr>
          <a:xfrm>
            <a:off x="342900" y="808038"/>
            <a:ext cx="8572500" cy="473075"/>
          </a:xfrm>
        </p:spPr>
        <p:txBody>
          <a:bodyPr/>
          <a:lstStyle/>
          <a:p>
            <a:r>
              <a:rPr lang="en-GB" sz="2500"/>
              <a:t>Substitution Methodology – Retention Charge Refunds</a:t>
            </a:r>
            <a:endParaRPr lang="en-US" sz="2500"/>
          </a:p>
        </p:txBody>
      </p:sp>
      <p:sp>
        <p:nvSpPr>
          <p:cNvPr id="157699" name="Rectangle 3"/>
          <p:cNvSpPr>
            <a:spLocks noGrp="1" noChangeArrowheads="1"/>
          </p:cNvSpPr>
          <p:nvPr>
            <p:ph type="body" idx="1"/>
          </p:nvPr>
        </p:nvSpPr>
        <p:spPr/>
        <p:txBody>
          <a:bodyPr/>
          <a:lstStyle/>
          <a:p>
            <a:pPr>
              <a:lnSpc>
                <a:spcPct val="80000"/>
              </a:lnSpc>
            </a:pPr>
            <a:r>
              <a:rPr lang="en-GB" dirty="0"/>
              <a:t>A retainer is intended to retain capacity at an ASEP for Users to obtain at a later date</a:t>
            </a:r>
          </a:p>
          <a:p>
            <a:pPr>
              <a:lnSpc>
                <a:spcPct val="80000"/>
              </a:lnSpc>
            </a:pPr>
            <a:r>
              <a:rPr lang="en-GB" dirty="0"/>
              <a:t>If retained capacity is subsequently booked at the ASEP where the retainer was taken out, the charge may be refunded.  Conversely, in the event that the retained capacity is not obtained later the charge would not be refunded</a:t>
            </a:r>
          </a:p>
          <a:p>
            <a:pPr>
              <a:lnSpc>
                <a:spcPct val="80000"/>
              </a:lnSpc>
            </a:pPr>
            <a:endParaRPr lang="en-GB" dirty="0"/>
          </a:p>
          <a:p>
            <a:pPr lvl="1">
              <a:lnSpc>
                <a:spcPct val="80000"/>
              </a:lnSpc>
              <a:buFont typeface="Wingdings 2" pitchFamily="18" charset="2"/>
              <a:buNone/>
            </a:pPr>
            <a:endParaRPr lang="en-U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15C14DB-23C8-490D-90BF-6FC6F22401D6}" type="slidenum">
              <a:rPr lang="en-US"/>
              <a:pPr/>
              <a:t>22</a:t>
            </a:fld>
            <a:endParaRPr lang="en-US"/>
          </a:p>
        </p:txBody>
      </p:sp>
      <p:sp>
        <p:nvSpPr>
          <p:cNvPr id="159746" name="Rectangle 2"/>
          <p:cNvSpPr>
            <a:spLocks noGrp="1" noChangeArrowheads="1"/>
          </p:cNvSpPr>
          <p:nvPr>
            <p:ph type="title"/>
          </p:nvPr>
        </p:nvSpPr>
        <p:spPr/>
        <p:txBody>
          <a:bodyPr/>
          <a:lstStyle/>
          <a:p>
            <a:r>
              <a:rPr lang="en-GB"/>
              <a:t>QSEC – Uniform Network Code Obligations</a:t>
            </a:r>
            <a:endParaRPr lang="en-US"/>
          </a:p>
        </p:txBody>
      </p:sp>
      <p:sp>
        <p:nvSpPr>
          <p:cNvPr id="159747" name="Rectangle 3"/>
          <p:cNvSpPr>
            <a:spLocks noGrp="1" noChangeArrowheads="1"/>
          </p:cNvSpPr>
          <p:nvPr>
            <p:ph type="body" idx="1"/>
          </p:nvPr>
        </p:nvSpPr>
        <p:spPr/>
        <p:txBody>
          <a:bodyPr/>
          <a:lstStyle/>
          <a:p>
            <a:pPr>
              <a:lnSpc>
                <a:spcPct val="80000"/>
              </a:lnSpc>
            </a:pPr>
            <a:r>
              <a:rPr lang="en-GB" dirty="0"/>
              <a:t>Prior to the auction date:</a:t>
            </a:r>
          </a:p>
          <a:p>
            <a:pPr lvl="1">
              <a:lnSpc>
                <a:spcPct val="80000"/>
              </a:lnSpc>
            </a:pPr>
            <a:r>
              <a:rPr lang="en-GB" dirty="0"/>
              <a:t>Publish the reserve and incremental prices 60 days before the first day of the auction. </a:t>
            </a:r>
          </a:p>
          <a:p>
            <a:pPr lvl="2">
              <a:lnSpc>
                <a:spcPct val="80000"/>
              </a:lnSpc>
            </a:pPr>
            <a:r>
              <a:rPr lang="en-GB" dirty="0"/>
              <a:t>Published by the  Transmission Charging &amp; Revenue team.  See the Statement of Gas Transmission Transportation Charges’ published in October </a:t>
            </a:r>
            <a:r>
              <a:rPr lang="en-GB" dirty="0" smtClean="0"/>
              <a:t>2015.</a:t>
            </a:r>
            <a:endParaRPr lang="en-GB" dirty="0"/>
          </a:p>
          <a:p>
            <a:pPr lvl="1">
              <a:lnSpc>
                <a:spcPct val="80000"/>
              </a:lnSpc>
              <a:buFont typeface="Wingdings 2" pitchFamily="18" charset="2"/>
              <a:buNone/>
            </a:pPr>
            <a:endParaRPr lang="en-GB" sz="2000" dirty="0"/>
          </a:p>
          <a:p>
            <a:pPr lvl="1">
              <a:lnSpc>
                <a:spcPct val="80000"/>
              </a:lnSpc>
            </a:pPr>
            <a:r>
              <a:rPr lang="en-GB" dirty="0"/>
              <a:t>Invitation issued 28 days before the first day of the auction and specifies information in line with UNC Section B 2.2	</a:t>
            </a:r>
          </a:p>
          <a:p>
            <a:pPr>
              <a:lnSpc>
                <a:spcPct val="80000"/>
              </a:lnSpc>
              <a:buFont typeface="Wingdings 2" pitchFamily="18" charset="2"/>
              <a:buNone/>
            </a:pPr>
            <a:endParaRPr lang="en-GB" sz="2200" dirty="0"/>
          </a:p>
          <a:p>
            <a:pPr>
              <a:lnSpc>
                <a:spcPct val="80000"/>
              </a:lnSpc>
            </a:pPr>
            <a:endParaRPr lang="en-GB" dirty="0"/>
          </a:p>
          <a:p>
            <a:pPr lvl="1">
              <a:lnSpc>
                <a:spcPct val="80000"/>
              </a:lnSpc>
              <a:buFont typeface="Wingdings 2" pitchFamily="18" charset="2"/>
              <a:buNone/>
            </a:pPr>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E5FB694-C5A2-4750-8DD4-BE224B00E787}" type="slidenum">
              <a:rPr lang="en-US"/>
              <a:pPr/>
              <a:t>23</a:t>
            </a:fld>
            <a:endParaRPr lang="en-US"/>
          </a:p>
        </p:txBody>
      </p:sp>
      <p:sp>
        <p:nvSpPr>
          <p:cNvPr id="160770" name="Rectangle 2"/>
          <p:cNvSpPr>
            <a:spLocks noGrp="1" noChangeArrowheads="1"/>
          </p:cNvSpPr>
          <p:nvPr>
            <p:ph type="title"/>
          </p:nvPr>
        </p:nvSpPr>
        <p:spPr/>
        <p:txBody>
          <a:bodyPr/>
          <a:lstStyle/>
          <a:p>
            <a:r>
              <a:rPr lang="en-GB">
                <a:effectLst>
                  <a:outerShdw blurRad="38100" dist="38100" dir="2700000" algn="tl">
                    <a:srgbClr val="C0C0C0"/>
                  </a:outerShdw>
                </a:effectLst>
              </a:rPr>
              <a:t>QSEC Auction Invitation Letter – Content</a:t>
            </a:r>
            <a:endParaRPr lang="en-US">
              <a:effectLst>
                <a:outerShdw blurRad="38100" dist="38100" dir="2700000" algn="tl">
                  <a:srgbClr val="C0C0C0"/>
                </a:outerShdw>
              </a:effectLst>
            </a:endParaRPr>
          </a:p>
        </p:txBody>
      </p:sp>
      <p:sp>
        <p:nvSpPr>
          <p:cNvPr id="160771" name="Rectangle 3"/>
          <p:cNvSpPr>
            <a:spLocks noGrp="1" noChangeArrowheads="1"/>
          </p:cNvSpPr>
          <p:nvPr>
            <p:ph type="body" idx="1"/>
          </p:nvPr>
        </p:nvSpPr>
        <p:spPr/>
        <p:txBody>
          <a:bodyPr/>
          <a:lstStyle/>
          <a:p>
            <a:pPr>
              <a:lnSpc>
                <a:spcPct val="80000"/>
              </a:lnSpc>
              <a:spcBef>
                <a:spcPct val="50000"/>
              </a:spcBef>
              <a:spcAft>
                <a:spcPct val="25000"/>
              </a:spcAft>
            </a:pPr>
            <a:r>
              <a:rPr lang="en-GB"/>
              <a:t>The QSEC auction invitation letter includes:</a:t>
            </a:r>
          </a:p>
          <a:p>
            <a:pPr lvl="1">
              <a:lnSpc>
                <a:spcPct val="80000"/>
              </a:lnSpc>
              <a:spcBef>
                <a:spcPct val="50000"/>
              </a:spcBef>
              <a:spcAft>
                <a:spcPct val="25000"/>
              </a:spcAft>
            </a:pPr>
            <a:r>
              <a:rPr lang="en-GB"/>
              <a:t>The dates of the interim bid windows 		</a:t>
            </a:r>
          </a:p>
          <a:p>
            <a:pPr lvl="1">
              <a:lnSpc>
                <a:spcPct val="80000"/>
              </a:lnSpc>
              <a:spcBef>
                <a:spcPct val="50000"/>
              </a:spcBef>
              <a:spcAft>
                <a:spcPct val="25000"/>
              </a:spcAft>
            </a:pPr>
            <a:r>
              <a:rPr lang="en-GB"/>
              <a:t>The available NTS Entry Capacity for each ASEP </a:t>
            </a:r>
            <a:r>
              <a:rPr lang="en-GB" sz="1600"/>
              <a:t>(kWh/Day)</a:t>
            </a:r>
          </a:p>
          <a:p>
            <a:pPr lvl="2">
              <a:lnSpc>
                <a:spcPct val="80000"/>
              </a:lnSpc>
              <a:spcBef>
                <a:spcPct val="50000"/>
              </a:spcBef>
              <a:spcAft>
                <a:spcPct val="25000"/>
              </a:spcAft>
            </a:pPr>
            <a:r>
              <a:rPr lang="en-GB"/>
              <a:t>Baseline at reserve price</a:t>
            </a:r>
          </a:p>
          <a:p>
            <a:pPr lvl="2">
              <a:lnSpc>
                <a:spcPct val="80000"/>
              </a:lnSpc>
              <a:spcBef>
                <a:spcPct val="50000"/>
              </a:spcBef>
              <a:spcAft>
                <a:spcPct val="25000"/>
              </a:spcAft>
            </a:pPr>
            <a:r>
              <a:rPr lang="en-GB"/>
              <a:t>Incremental NTS Entry Capacity</a:t>
            </a:r>
            <a:r>
              <a:rPr lang="en-GB" sz="2400"/>
              <a:t> </a:t>
            </a:r>
          </a:p>
          <a:p>
            <a:pPr lvl="1">
              <a:lnSpc>
                <a:spcPct val="80000"/>
              </a:lnSpc>
              <a:spcBef>
                <a:spcPct val="50000"/>
              </a:spcBef>
              <a:spcAft>
                <a:spcPct val="25000"/>
              </a:spcAft>
            </a:pPr>
            <a:r>
              <a:rPr lang="en-GB" sz="2400"/>
              <a:t>The reserve price for each ASEP</a:t>
            </a:r>
            <a:r>
              <a:rPr lang="en-GB" sz="2400" baseline="30000"/>
              <a:t> </a:t>
            </a:r>
            <a:r>
              <a:rPr lang="en-GB" sz="1600"/>
              <a:t>(p/kWh/Day)</a:t>
            </a:r>
            <a:r>
              <a:rPr lang="en-GB" sz="2400"/>
              <a:t>		</a:t>
            </a:r>
          </a:p>
          <a:p>
            <a:pPr lvl="1">
              <a:lnSpc>
                <a:spcPct val="80000"/>
              </a:lnSpc>
              <a:spcBef>
                <a:spcPct val="50000"/>
              </a:spcBef>
              <a:spcAft>
                <a:spcPct val="25000"/>
              </a:spcAft>
            </a:pPr>
            <a:r>
              <a:rPr lang="en-GB" sz="2400"/>
              <a:t>The incremental step prices for each ASEP </a:t>
            </a:r>
            <a:r>
              <a:rPr lang="en-GB" sz="1600"/>
              <a:t>(p/kWh/Day)</a:t>
            </a:r>
          </a:p>
          <a:p>
            <a:pPr>
              <a:lnSpc>
                <a:spcPct val="80000"/>
              </a:lnSpc>
            </a:pPr>
            <a:endParaRPr lang="en-GB" sz="1600"/>
          </a:p>
          <a:p>
            <a:pPr lvl="1">
              <a:lnSpc>
                <a:spcPct val="80000"/>
              </a:lnSpc>
              <a:buFont typeface="Wingdings 2" pitchFamily="18" charset="2"/>
              <a:buNone/>
            </a:pPr>
            <a:endParaRPr lang="en-US" sz="24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2042823-AC14-4281-80C2-9EE64BF8BABC}" type="slidenum">
              <a:rPr lang="en-US"/>
              <a:pPr/>
              <a:t>24</a:t>
            </a:fld>
            <a:endParaRPr lang="en-US"/>
          </a:p>
        </p:txBody>
      </p:sp>
      <p:sp>
        <p:nvSpPr>
          <p:cNvPr id="161794" name="Rectangle 2"/>
          <p:cNvSpPr>
            <a:spLocks noGrp="1" noChangeArrowheads="1"/>
          </p:cNvSpPr>
          <p:nvPr>
            <p:ph type="title"/>
          </p:nvPr>
        </p:nvSpPr>
        <p:spPr/>
        <p:txBody>
          <a:bodyPr/>
          <a:lstStyle/>
          <a:p>
            <a:r>
              <a:rPr lang="en-GB">
                <a:effectLst>
                  <a:outerShdw blurRad="38100" dist="38100" dir="2700000" algn="tl">
                    <a:srgbClr val="C0C0C0"/>
                  </a:outerShdw>
                </a:effectLst>
              </a:rPr>
              <a:t>QSEC Process</a:t>
            </a:r>
            <a:endParaRPr lang="en-US">
              <a:effectLst>
                <a:outerShdw blurRad="38100" dist="38100" dir="2700000" algn="tl">
                  <a:srgbClr val="C0C0C0"/>
                </a:outerShdw>
              </a:effectLst>
            </a:endParaRPr>
          </a:p>
        </p:txBody>
      </p:sp>
      <p:sp>
        <p:nvSpPr>
          <p:cNvPr id="161795" name="Rectangle 3"/>
          <p:cNvSpPr>
            <a:spLocks noGrp="1" noChangeArrowheads="1"/>
          </p:cNvSpPr>
          <p:nvPr>
            <p:ph type="body" idx="1"/>
          </p:nvPr>
        </p:nvSpPr>
        <p:spPr/>
        <p:txBody>
          <a:bodyPr/>
          <a:lstStyle/>
          <a:p>
            <a:pPr>
              <a:lnSpc>
                <a:spcPct val="80000"/>
              </a:lnSpc>
              <a:spcAft>
                <a:spcPct val="100000"/>
              </a:spcAft>
            </a:pPr>
            <a:r>
              <a:rPr lang="en-GB"/>
              <a:t>Demand driven price</a:t>
            </a:r>
          </a:p>
          <a:p>
            <a:pPr>
              <a:lnSpc>
                <a:spcPct val="80000"/>
              </a:lnSpc>
              <a:spcAft>
                <a:spcPct val="100000"/>
              </a:spcAft>
            </a:pPr>
            <a:r>
              <a:rPr lang="en-GB"/>
              <a:t>10 business day bid window (interim bid windows)</a:t>
            </a:r>
          </a:p>
          <a:p>
            <a:pPr>
              <a:lnSpc>
                <a:spcPct val="80000"/>
              </a:lnSpc>
              <a:spcAft>
                <a:spcPct val="100000"/>
              </a:spcAft>
            </a:pPr>
            <a:r>
              <a:rPr lang="en-GB"/>
              <a:t>Bids posted / modified / withdrawn 08:00 to 17</a:t>
            </a:r>
            <a:r>
              <a:rPr lang="en-GB">
                <a:sym typeface="Wingdings" pitchFamily="2" charset="2"/>
              </a:rPr>
              <a:t>:00 each day</a:t>
            </a:r>
          </a:p>
          <a:p>
            <a:pPr>
              <a:lnSpc>
                <a:spcPct val="80000"/>
              </a:lnSpc>
              <a:spcAft>
                <a:spcPct val="100000"/>
              </a:spcAft>
            </a:pPr>
            <a:r>
              <a:rPr lang="en-GB">
                <a:sym typeface="Wingdings" pitchFamily="2" charset="2"/>
              </a:rPr>
              <a:t>Auction can close early if prices stabilise</a:t>
            </a:r>
          </a:p>
          <a:p>
            <a:pPr>
              <a:lnSpc>
                <a:spcPct val="80000"/>
              </a:lnSpc>
              <a:spcAft>
                <a:spcPct val="100000"/>
              </a:spcAft>
            </a:pPr>
            <a:r>
              <a:rPr lang="en-GB">
                <a:sym typeface="Wingdings" pitchFamily="2" charset="2"/>
              </a:rPr>
              <a:t>National Grid publishes up to 21 price steps at each ASEP</a:t>
            </a:r>
          </a:p>
          <a:p>
            <a:pPr>
              <a:lnSpc>
                <a:spcPct val="80000"/>
              </a:lnSpc>
              <a:spcAft>
                <a:spcPct val="100000"/>
              </a:spcAft>
            </a:pPr>
            <a:r>
              <a:rPr lang="en-GB">
                <a:sym typeface="Wingdings" pitchFamily="2" charset="2"/>
              </a:rPr>
              <a:t>Shippers bid volume</a:t>
            </a:r>
            <a:endParaRPr lang="en-GB"/>
          </a:p>
          <a:p>
            <a:pPr lvl="1">
              <a:lnSpc>
                <a:spcPct val="80000"/>
              </a:lnSpc>
              <a:buFont typeface="Wingdings 2" pitchFamily="18" charset="2"/>
              <a:buNone/>
            </a:pPr>
            <a:endParaRPr lang="en-US" sz="24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286025D-E0B2-4F18-9E79-74B4214D63B1}" type="slidenum">
              <a:rPr lang="en-US"/>
              <a:pPr/>
              <a:t>25</a:t>
            </a:fld>
            <a:endParaRPr lang="en-US"/>
          </a:p>
        </p:txBody>
      </p:sp>
      <p:sp>
        <p:nvSpPr>
          <p:cNvPr id="162818" name="Rectangle 2"/>
          <p:cNvSpPr>
            <a:spLocks noGrp="1" noChangeArrowheads="1"/>
          </p:cNvSpPr>
          <p:nvPr>
            <p:ph type="title"/>
          </p:nvPr>
        </p:nvSpPr>
        <p:spPr/>
        <p:txBody>
          <a:bodyPr/>
          <a:lstStyle/>
          <a:p>
            <a:r>
              <a:rPr lang="en-GB">
                <a:effectLst>
                  <a:outerShdw blurRad="38100" dist="38100" dir="2700000" algn="tl">
                    <a:srgbClr val="C0C0C0"/>
                  </a:outerShdw>
                </a:effectLst>
              </a:rPr>
              <a:t>QSEC Bid Capture Rules</a:t>
            </a:r>
            <a:endParaRPr lang="en-US">
              <a:effectLst>
                <a:outerShdw blurRad="38100" dist="38100" dir="2700000" algn="tl">
                  <a:srgbClr val="C0C0C0"/>
                </a:outerShdw>
              </a:effectLst>
            </a:endParaRPr>
          </a:p>
        </p:txBody>
      </p:sp>
      <p:sp>
        <p:nvSpPr>
          <p:cNvPr id="162819" name="Rectangle 3"/>
          <p:cNvSpPr>
            <a:spLocks noGrp="1" noChangeArrowheads="1"/>
          </p:cNvSpPr>
          <p:nvPr>
            <p:ph type="body" idx="1"/>
          </p:nvPr>
        </p:nvSpPr>
        <p:spPr/>
        <p:txBody>
          <a:bodyPr/>
          <a:lstStyle/>
          <a:p>
            <a:pPr>
              <a:lnSpc>
                <a:spcPct val="80000"/>
              </a:lnSpc>
              <a:spcAft>
                <a:spcPct val="100000"/>
              </a:spcAft>
            </a:pPr>
            <a:r>
              <a:rPr lang="en-GB" dirty="0"/>
              <a:t>Shipper set-up validation (shipper preferences)</a:t>
            </a:r>
          </a:p>
          <a:p>
            <a:pPr>
              <a:lnSpc>
                <a:spcPct val="80000"/>
              </a:lnSpc>
              <a:spcAft>
                <a:spcPct val="100000"/>
              </a:spcAft>
            </a:pPr>
            <a:r>
              <a:rPr lang="en-GB" dirty="0" smtClean="0"/>
              <a:t>Minimum bid quantity of 100,000 </a:t>
            </a:r>
            <a:r>
              <a:rPr lang="en-GB" dirty="0"/>
              <a:t>kWh </a:t>
            </a:r>
          </a:p>
          <a:p>
            <a:pPr>
              <a:lnSpc>
                <a:spcPct val="80000"/>
              </a:lnSpc>
              <a:spcAft>
                <a:spcPct val="100000"/>
              </a:spcAft>
            </a:pPr>
            <a:r>
              <a:rPr lang="en-GB" dirty="0"/>
              <a:t>Bids at higher price must have lower or equal volume to those at lower prices</a:t>
            </a:r>
          </a:p>
          <a:p>
            <a:pPr>
              <a:lnSpc>
                <a:spcPct val="80000"/>
              </a:lnSpc>
            </a:pPr>
            <a:endParaRPr lang="en-GB" dirty="0"/>
          </a:p>
          <a:p>
            <a:pPr lvl="1">
              <a:lnSpc>
                <a:spcPct val="80000"/>
              </a:lnSpc>
              <a:buFont typeface="Wingdings 2" pitchFamily="18" charset="2"/>
              <a:buNone/>
            </a:pPr>
            <a:endParaRPr 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8BD640A-635B-4EEC-8375-E1225F73FF4D}" type="slidenum">
              <a:rPr lang="en-US"/>
              <a:pPr/>
              <a:t>26</a:t>
            </a:fld>
            <a:endParaRPr lang="en-US"/>
          </a:p>
        </p:txBody>
      </p:sp>
      <p:sp>
        <p:nvSpPr>
          <p:cNvPr id="163842" name="Rectangle 2"/>
          <p:cNvSpPr>
            <a:spLocks noGrp="1" noChangeArrowheads="1"/>
          </p:cNvSpPr>
          <p:nvPr>
            <p:ph type="title"/>
          </p:nvPr>
        </p:nvSpPr>
        <p:spPr/>
        <p:txBody>
          <a:bodyPr/>
          <a:lstStyle/>
          <a:p>
            <a:r>
              <a:rPr lang="en-GB">
                <a:effectLst>
                  <a:outerShdw blurRad="38100" dist="38100" dir="2700000" algn="tl">
                    <a:srgbClr val="C0C0C0"/>
                  </a:outerShdw>
                </a:effectLst>
              </a:rPr>
              <a:t>QSEC Interim-bid-window processes</a:t>
            </a:r>
            <a:endParaRPr lang="en-US">
              <a:effectLst>
                <a:outerShdw blurRad="38100" dist="38100" dir="2700000" algn="tl">
                  <a:srgbClr val="C0C0C0"/>
                </a:outerShdw>
              </a:effectLst>
            </a:endParaRPr>
          </a:p>
        </p:txBody>
      </p:sp>
      <p:sp>
        <p:nvSpPr>
          <p:cNvPr id="163843" name="Rectangle 3"/>
          <p:cNvSpPr>
            <a:spLocks noGrp="1" noChangeArrowheads="1"/>
          </p:cNvSpPr>
          <p:nvPr>
            <p:ph type="body" idx="1"/>
          </p:nvPr>
        </p:nvSpPr>
        <p:spPr/>
        <p:txBody>
          <a:bodyPr/>
          <a:lstStyle/>
          <a:p>
            <a:pPr>
              <a:lnSpc>
                <a:spcPct val="80000"/>
              </a:lnSpc>
            </a:pPr>
            <a:r>
              <a:rPr lang="en-GB"/>
              <a:t>Information published after 17:00 each day:</a:t>
            </a:r>
            <a:br>
              <a:rPr lang="en-GB"/>
            </a:br>
            <a:endParaRPr lang="en-GB"/>
          </a:p>
          <a:p>
            <a:pPr lvl="1">
              <a:lnSpc>
                <a:spcPct val="80000"/>
              </a:lnSpc>
              <a:spcAft>
                <a:spcPct val="100000"/>
              </a:spcAft>
            </a:pPr>
            <a:r>
              <a:rPr lang="en-GB"/>
              <a:t>Aggregate bid quantities at each price step for each quarter and ASEP</a:t>
            </a:r>
          </a:p>
          <a:p>
            <a:pPr lvl="1">
              <a:lnSpc>
                <a:spcPct val="80000"/>
              </a:lnSpc>
              <a:spcAft>
                <a:spcPct val="100000"/>
              </a:spcAft>
            </a:pPr>
            <a:r>
              <a:rPr lang="en-GB"/>
              <a:t>The prevailing Stability Group for each ASEP/quarter.</a:t>
            </a:r>
          </a:p>
          <a:p>
            <a:pPr lvl="1">
              <a:lnSpc>
                <a:spcPct val="80000"/>
              </a:lnSpc>
              <a:spcAft>
                <a:spcPct val="100000"/>
              </a:spcAft>
            </a:pPr>
            <a:endParaRPr lang="en-GB"/>
          </a:p>
          <a:p>
            <a:pPr>
              <a:lnSpc>
                <a:spcPct val="80000"/>
              </a:lnSpc>
            </a:pPr>
            <a:endParaRPr lang="en-GB" sz="1600"/>
          </a:p>
          <a:p>
            <a:pPr lvl="1">
              <a:lnSpc>
                <a:spcPct val="80000"/>
              </a:lnSpc>
              <a:buFont typeface="Wingdings 2" pitchFamily="18" charset="2"/>
              <a:buNone/>
            </a:pPr>
            <a:endParaRPr lang="en-US" sz="24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0DA250F-6278-48AF-B482-48C622D16578}" type="slidenum">
              <a:rPr lang="en-US"/>
              <a:pPr/>
              <a:t>27</a:t>
            </a:fld>
            <a:endParaRPr lang="en-US"/>
          </a:p>
        </p:txBody>
      </p:sp>
      <p:sp>
        <p:nvSpPr>
          <p:cNvPr id="164866" name="Rectangle 2"/>
          <p:cNvSpPr>
            <a:spLocks noGrp="1" noChangeArrowheads="1"/>
          </p:cNvSpPr>
          <p:nvPr>
            <p:ph type="title"/>
          </p:nvPr>
        </p:nvSpPr>
        <p:spPr/>
        <p:txBody>
          <a:bodyPr/>
          <a:lstStyle/>
          <a:p>
            <a:r>
              <a:rPr lang="en-GB">
                <a:effectLst>
                  <a:outerShdw blurRad="38100" dist="38100" dir="2700000" algn="tl">
                    <a:srgbClr val="C0C0C0"/>
                  </a:outerShdw>
                </a:effectLst>
              </a:rPr>
              <a:t>QSEC Stability Measure</a:t>
            </a:r>
            <a:endParaRPr lang="en-US">
              <a:effectLst>
                <a:outerShdw blurRad="38100" dist="38100" dir="2700000" algn="tl">
                  <a:srgbClr val="C0C0C0"/>
                </a:outerShdw>
              </a:effectLst>
            </a:endParaRPr>
          </a:p>
        </p:txBody>
      </p:sp>
      <p:sp>
        <p:nvSpPr>
          <p:cNvPr id="164867" name="Rectangle 3"/>
          <p:cNvSpPr>
            <a:spLocks noGrp="1" noChangeArrowheads="1"/>
          </p:cNvSpPr>
          <p:nvPr>
            <p:ph type="body" idx="1"/>
          </p:nvPr>
        </p:nvSpPr>
        <p:spPr/>
        <p:txBody>
          <a:bodyPr/>
          <a:lstStyle/>
          <a:p>
            <a:pPr>
              <a:lnSpc>
                <a:spcPct val="80000"/>
              </a:lnSpc>
            </a:pPr>
            <a:r>
              <a:rPr lang="en-GB"/>
              <a:t>QSEC auction can close early if Stability Groups remain unchanged between interim bid windows</a:t>
            </a:r>
          </a:p>
          <a:p>
            <a:pPr>
              <a:lnSpc>
                <a:spcPct val="80000"/>
              </a:lnSpc>
            </a:pPr>
            <a:endParaRPr lang="en-GB"/>
          </a:p>
          <a:p>
            <a:pPr>
              <a:lnSpc>
                <a:spcPct val="80000"/>
              </a:lnSpc>
            </a:pPr>
            <a:r>
              <a:rPr lang="en-GB"/>
              <a:t>If the Stability Group changes 4 times or less between two bid windows at any quarter/ASEP combination then the auction has reached stability and </a:t>
            </a:r>
            <a:r>
              <a:rPr lang="en-GB" u="sng"/>
              <a:t>will</a:t>
            </a:r>
            <a:r>
              <a:rPr lang="en-GB"/>
              <a:t> close. Users will be notified in this event. (UNC TPD B2.2.19)</a:t>
            </a:r>
          </a:p>
          <a:p>
            <a:pPr>
              <a:lnSpc>
                <a:spcPct val="80000"/>
              </a:lnSpc>
            </a:pPr>
            <a:endParaRPr lang="en-GB"/>
          </a:p>
          <a:p>
            <a:pPr lvl="1">
              <a:lnSpc>
                <a:spcPct val="80000"/>
              </a:lnSpc>
              <a:buFont typeface="Wingdings 2" pitchFamily="18" charset="2"/>
              <a:buNone/>
            </a:pPr>
            <a:endParaRPr lang="en-US" sz="24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FD168AC-15D5-49D9-9F00-B842322CA7E2}" type="slidenum">
              <a:rPr lang="en-US"/>
              <a:pPr/>
              <a:t>28</a:t>
            </a:fld>
            <a:endParaRPr lang="en-US"/>
          </a:p>
        </p:txBody>
      </p:sp>
      <p:sp>
        <p:nvSpPr>
          <p:cNvPr id="165890" name="Rectangle 2"/>
          <p:cNvSpPr>
            <a:spLocks noGrp="1" noChangeArrowheads="1"/>
          </p:cNvSpPr>
          <p:nvPr>
            <p:ph type="title"/>
          </p:nvPr>
        </p:nvSpPr>
        <p:spPr/>
        <p:txBody>
          <a:bodyPr/>
          <a:lstStyle/>
          <a:p>
            <a:r>
              <a:rPr lang="en-GB">
                <a:effectLst>
                  <a:outerShdw blurRad="38100" dist="38100" dir="2700000" algn="tl">
                    <a:srgbClr val="C0C0C0"/>
                  </a:outerShdw>
                </a:effectLst>
              </a:rPr>
              <a:t>Price Steps &amp; Quantities</a:t>
            </a:r>
            <a:endParaRPr lang="en-US">
              <a:effectLst>
                <a:outerShdw blurRad="38100" dist="38100" dir="2700000" algn="tl">
                  <a:srgbClr val="C0C0C0"/>
                </a:outerShdw>
              </a:effectLst>
            </a:endParaRPr>
          </a:p>
        </p:txBody>
      </p:sp>
      <p:sp>
        <p:nvSpPr>
          <p:cNvPr id="165891" name="Rectangle 3"/>
          <p:cNvSpPr>
            <a:spLocks noGrp="1" noChangeArrowheads="1"/>
          </p:cNvSpPr>
          <p:nvPr>
            <p:ph type="body" idx="1"/>
          </p:nvPr>
        </p:nvSpPr>
        <p:spPr/>
        <p:txBody>
          <a:bodyPr/>
          <a:lstStyle/>
          <a:p>
            <a:pPr>
              <a:lnSpc>
                <a:spcPct val="80000"/>
              </a:lnSpc>
              <a:spcBef>
                <a:spcPct val="40000"/>
              </a:spcBef>
            </a:pPr>
            <a:r>
              <a:rPr lang="en-GB"/>
              <a:t>Baseline Defined in Licence</a:t>
            </a:r>
          </a:p>
          <a:p>
            <a:pPr>
              <a:lnSpc>
                <a:spcPct val="80000"/>
              </a:lnSpc>
              <a:spcBef>
                <a:spcPct val="40000"/>
              </a:spcBef>
            </a:pPr>
            <a:r>
              <a:rPr lang="en-GB"/>
              <a:t>Price Step (P</a:t>
            </a:r>
            <a:r>
              <a:rPr lang="en-GB" baseline="-25000"/>
              <a:t>0</a:t>
            </a:r>
            <a:r>
              <a:rPr lang="en-GB"/>
              <a:t>) - Unsold 90% Baseline + any unsold obligated incremental</a:t>
            </a:r>
          </a:p>
          <a:p>
            <a:pPr lvl="1">
              <a:lnSpc>
                <a:spcPct val="80000"/>
              </a:lnSpc>
              <a:spcBef>
                <a:spcPct val="40000"/>
              </a:spcBef>
            </a:pPr>
            <a:r>
              <a:rPr lang="en-GB"/>
              <a:t>From Transportation Model</a:t>
            </a:r>
          </a:p>
          <a:p>
            <a:pPr>
              <a:lnSpc>
                <a:spcPct val="80000"/>
              </a:lnSpc>
              <a:spcBef>
                <a:spcPct val="40000"/>
              </a:spcBef>
            </a:pPr>
            <a:r>
              <a:rPr lang="en-GB"/>
              <a:t>Price Steps (P</a:t>
            </a:r>
            <a:r>
              <a:rPr lang="en-GB" baseline="-25000"/>
              <a:t>1</a:t>
            </a:r>
            <a:r>
              <a:rPr lang="en-GB"/>
              <a:t> to P</a:t>
            </a:r>
            <a:r>
              <a:rPr lang="en-GB" baseline="-25000"/>
              <a:t>20</a:t>
            </a:r>
            <a:r>
              <a:rPr lang="en-GB"/>
              <a:t>) – Incremental capacity available</a:t>
            </a:r>
          </a:p>
          <a:p>
            <a:pPr lvl="1">
              <a:lnSpc>
                <a:spcPct val="80000"/>
              </a:lnSpc>
              <a:spcBef>
                <a:spcPct val="40000"/>
              </a:spcBef>
            </a:pPr>
            <a:r>
              <a:rPr lang="en-GB"/>
              <a:t>From Transportation Model</a:t>
            </a:r>
          </a:p>
          <a:p>
            <a:pPr lvl="1">
              <a:lnSpc>
                <a:spcPct val="80000"/>
              </a:lnSpc>
              <a:spcBef>
                <a:spcPct val="40000"/>
              </a:spcBef>
            </a:pPr>
            <a:r>
              <a:rPr lang="en-GB"/>
              <a:t>Up to 150% of baseline capacity</a:t>
            </a:r>
          </a:p>
          <a:p>
            <a:pPr lvl="3">
              <a:lnSpc>
                <a:spcPct val="80000"/>
              </a:lnSpc>
            </a:pPr>
            <a:endParaRPr lang="en-GB" sz="2200" baseline="-25000"/>
          </a:p>
          <a:p>
            <a:pPr>
              <a:lnSpc>
                <a:spcPct val="80000"/>
              </a:lnSpc>
            </a:pPr>
            <a:r>
              <a:rPr lang="en-GB"/>
              <a:t>Incremental prices for each (P</a:t>
            </a:r>
            <a:r>
              <a:rPr lang="en-GB" baseline="-25000"/>
              <a:t>1</a:t>
            </a:r>
            <a:r>
              <a:rPr lang="en-GB"/>
              <a:t> to P</a:t>
            </a:r>
            <a:r>
              <a:rPr lang="en-GB" baseline="-25000"/>
              <a:t>20</a:t>
            </a:r>
            <a:r>
              <a:rPr lang="en-GB"/>
              <a:t>) are based on the long run incremental cost of providing additional capacity above obligated level</a:t>
            </a:r>
          </a:p>
          <a:p>
            <a:pPr lvl="1">
              <a:lnSpc>
                <a:spcPct val="80000"/>
              </a:lnSpc>
              <a:buFont typeface="Wingdings 2" pitchFamily="18" charset="2"/>
              <a:buNone/>
            </a:pPr>
            <a:endParaRPr lang="en-US" sz="24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6906529-6E0F-4939-9229-A497241F5405}" type="slidenum">
              <a:rPr lang="en-US"/>
              <a:pPr/>
              <a:t>29</a:t>
            </a:fld>
            <a:endParaRPr lang="en-US"/>
          </a:p>
        </p:txBody>
      </p:sp>
      <p:sp>
        <p:nvSpPr>
          <p:cNvPr id="166914" name="Rectangle 2"/>
          <p:cNvSpPr>
            <a:spLocks noGrp="1" noChangeArrowheads="1"/>
          </p:cNvSpPr>
          <p:nvPr>
            <p:ph type="title"/>
          </p:nvPr>
        </p:nvSpPr>
        <p:spPr/>
        <p:txBody>
          <a:bodyPr/>
          <a:lstStyle/>
          <a:p>
            <a:r>
              <a:rPr lang="en-GB">
                <a:effectLst>
                  <a:outerShdw blurRad="38100" dist="38100" dir="2700000" algn="tl">
                    <a:srgbClr val="C0C0C0"/>
                  </a:outerShdw>
                </a:effectLst>
              </a:rPr>
              <a:t>QSEC Auction Summary – Allocation Rules</a:t>
            </a:r>
            <a:endParaRPr lang="en-US">
              <a:effectLst>
                <a:outerShdw blurRad="38100" dist="38100" dir="2700000" algn="tl">
                  <a:srgbClr val="C0C0C0"/>
                </a:outerShdw>
              </a:effectLst>
            </a:endParaRPr>
          </a:p>
        </p:txBody>
      </p:sp>
      <p:sp>
        <p:nvSpPr>
          <p:cNvPr id="166915" name="Rectangle 3"/>
          <p:cNvSpPr>
            <a:spLocks noGrp="1" noChangeArrowheads="1"/>
          </p:cNvSpPr>
          <p:nvPr>
            <p:ph type="body" idx="1"/>
          </p:nvPr>
        </p:nvSpPr>
        <p:spPr/>
        <p:txBody>
          <a:bodyPr/>
          <a:lstStyle/>
          <a:p>
            <a:pPr>
              <a:lnSpc>
                <a:spcPct val="80000"/>
              </a:lnSpc>
            </a:pPr>
            <a:r>
              <a:rPr lang="en-GB"/>
              <a:t>Where demand is less than or equal to supply at price step P0 all bids will be allocated in full.</a:t>
            </a:r>
          </a:p>
          <a:p>
            <a:pPr>
              <a:lnSpc>
                <a:spcPct val="80000"/>
              </a:lnSpc>
            </a:pPr>
            <a:r>
              <a:rPr lang="en-GB"/>
              <a:t>In respect of any ASEP where a quantity of incremental capacity is demanded, National Grid will determine the net present value (NPV) of the revenue from bids for the incremental capacity (based on relevant cleared price for each quarter)</a:t>
            </a:r>
          </a:p>
          <a:p>
            <a:pPr>
              <a:lnSpc>
                <a:spcPct val="80000"/>
              </a:lnSpc>
            </a:pPr>
            <a:r>
              <a:rPr lang="en-GB"/>
              <a:t>Determine supply volume. Actual Available NTS Entry Capacity – UNC TPD Section B 2.6.5.</a:t>
            </a:r>
          </a:p>
          <a:p>
            <a:pPr>
              <a:lnSpc>
                <a:spcPct val="80000"/>
              </a:lnSpc>
            </a:pPr>
            <a:r>
              <a:rPr lang="en-GB"/>
              <a:t>If aggregate bids exceed supply volume at supply level price step, move up demand curve to find first price step where demand is &lt; = to supply level (this is the cleared price)</a:t>
            </a:r>
          </a:p>
          <a:p>
            <a:pPr>
              <a:lnSpc>
                <a:spcPct val="80000"/>
              </a:lnSpc>
            </a:pPr>
            <a:r>
              <a:rPr lang="en-GB"/>
              <a:t>Pro-ration occurs at P20 if aggregate bids at P20 level exceed supply level</a:t>
            </a:r>
          </a:p>
          <a:p>
            <a:pPr>
              <a:lnSpc>
                <a:spcPct val="80000"/>
              </a:lnSpc>
            </a:pPr>
            <a:endParaRPr lang="en-GB"/>
          </a:p>
          <a:p>
            <a:pPr lvl="1">
              <a:lnSpc>
                <a:spcPct val="80000"/>
              </a:lnSpc>
              <a:buFont typeface="Wingdings 2" pitchFamily="18" charset="2"/>
              <a:buNone/>
            </a:pPr>
            <a:endParaRPr lang="en-US" sz="2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8785806-FEED-4E2B-B40B-7A7A695DB526}" type="slidenum">
              <a:rPr lang="en-US"/>
              <a:pPr/>
              <a:t>3</a:t>
            </a:fld>
            <a:endParaRPr lang="en-US"/>
          </a:p>
        </p:txBody>
      </p:sp>
      <p:sp>
        <p:nvSpPr>
          <p:cNvPr id="134146" name="Rectangle 2"/>
          <p:cNvSpPr>
            <a:spLocks noGrp="1" noChangeArrowheads="1"/>
          </p:cNvSpPr>
          <p:nvPr>
            <p:ph type="title"/>
          </p:nvPr>
        </p:nvSpPr>
        <p:spPr/>
        <p:txBody>
          <a:bodyPr/>
          <a:lstStyle/>
          <a:p>
            <a:r>
              <a:rPr lang="en-US"/>
              <a:t>Introduction</a:t>
            </a:r>
          </a:p>
        </p:txBody>
      </p:sp>
      <p:sp>
        <p:nvSpPr>
          <p:cNvPr id="134147" name="Rectangle 3"/>
          <p:cNvSpPr>
            <a:spLocks noGrp="1" noChangeArrowheads="1"/>
          </p:cNvSpPr>
          <p:nvPr>
            <p:ph type="body" idx="1"/>
          </p:nvPr>
        </p:nvSpPr>
        <p:spPr/>
        <p:txBody>
          <a:bodyPr/>
          <a:lstStyle/>
          <a:p>
            <a:pPr>
              <a:lnSpc>
                <a:spcPct val="125000"/>
              </a:lnSpc>
            </a:pPr>
            <a:r>
              <a:rPr lang="en-GB" b="1"/>
              <a:t>Entry Capacity Auctions – Our Role</a:t>
            </a:r>
            <a:endParaRPr lang="en-US" b="1"/>
          </a:p>
          <a:p>
            <a:pPr lvl="1">
              <a:lnSpc>
                <a:spcPct val="125000"/>
              </a:lnSpc>
            </a:pPr>
            <a:r>
              <a:rPr lang="en-GB"/>
              <a:t>Schedule auctions in accordance with UNC</a:t>
            </a:r>
          </a:p>
          <a:p>
            <a:pPr lvl="1"/>
            <a:r>
              <a:rPr lang="en-GB"/>
              <a:t>Issue Invitation Letters in accordance with UNC, Licence, Transportation Charges Statement and Entry Capacity Substitution Methodology Statement</a:t>
            </a:r>
          </a:p>
          <a:p>
            <a:pPr lvl="1"/>
            <a:r>
              <a:rPr lang="en-GB"/>
              <a:t>Allocate/Reject bids in accordance with UNC, Licence, Incremental Entry Capacity Release Methodology</a:t>
            </a:r>
          </a:p>
          <a:p>
            <a:pPr lvl="1"/>
            <a:r>
              <a:rPr lang="en-GB"/>
              <a:t>Publish results – Gemini/National Grid Website</a:t>
            </a:r>
          </a:p>
          <a:p>
            <a:pPr lvl="1"/>
            <a:r>
              <a:rPr lang="en-GB"/>
              <a:t>General Auction (operational) related queries – Capacity Auction Teams, National Grid</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0EAB5FA-6B73-4C92-B8BD-CF87698530B5}" type="slidenum">
              <a:rPr lang="en-US"/>
              <a:pPr/>
              <a:t>30</a:t>
            </a:fld>
            <a:endParaRPr lang="en-US"/>
          </a:p>
        </p:txBody>
      </p:sp>
      <p:sp>
        <p:nvSpPr>
          <p:cNvPr id="168962" name="Rectangle 2"/>
          <p:cNvSpPr>
            <a:spLocks noGrp="1" noChangeArrowheads="1"/>
          </p:cNvSpPr>
          <p:nvPr>
            <p:ph type="title"/>
          </p:nvPr>
        </p:nvSpPr>
        <p:spPr/>
        <p:txBody>
          <a:bodyPr/>
          <a:lstStyle/>
          <a:p>
            <a:r>
              <a:rPr lang="en-GB">
                <a:effectLst>
                  <a:outerShdw blurRad="38100" dist="38100" dir="2700000" algn="tl">
                    <a:srgbClr val="C0C0C0"/>
                  </a:outerShdw>
                </a:effectLst>
              </a:rPr>
              <a:t>Allocation Exceptions</a:t>
            </a:r>
            <a:endParaRPr lang="en-US">
              <a:effectLst>
                <a:outerShdw blurRad="38100" dist="38100" dir="2700000" algn="tl">
                  <a:srgbClr val="C0C0C0"/>
                </a:outerShdw>
              </a:effectLst>
            </a:endParaRPr>
          </a:p>
        </p:txBody>
      </p:sp>
      <p:sp>
        <p:nvSpPr>
          <p:cNvPr id="168963" name="Rectangle 3"/>
          <p:cNvSpPr>
            <a:spLocks noGrp="1" noChangeArrowheads="1"/>
          </p:cNvSpPr>
          <p:nvPr>
            <p:ph type="body" idx="1"/>
          </p:nvPr>
        </p:nvSpPr>
        <p:spPr/>
        <p:txBody>
          <a:bodyPr/>
          <a:lstStyle/>
          <a:p>
            <a:pPr>
              <a:lnSpc>
                <a:spcPct val="80000"/>
              </a:lnSpc>
            </a:pPr>
            <a:r>
              <a:rPr lang="en-GB"/>
              <a:t>If the total bid quantity allocated is less than the minimum bid quantity demanded then the bid will be rejected.</a:t>
            </a:r>
          </a:p>
          <a:p>
            <a:pPr>
              <a:lnSpc>
                <a:spcPct val="80000"/>
              </a:lnSpc>
            </a:pPr>
            <a:r>
              <a:rPr lang="en-GB"/>
              <a:t>If all bids at a price level are rejected due to (i) above then move down a price level and apply allocation rules again.</a:t>
            </a:r>
          </a:p>
          <a:p>
            <a:pPr>
              <a:lnSpc>
                <a:spcPct val="80000"/>
              </a:lnSpc>
            </a:pPr>
            <a:r>
              <a:rPr lang="en-GB"/>
              <a:t>The difference between the allocations at the allocation price level and the available capacity at the available supply price level is identified as Unsold Capacity for each ASEP and Sub Transaction Period.</a:t>
            </a:r>
          </a:p>
          <a:p>
            <a:pPr>
              <a:lnSpc>
                <a:spcPct val="80000"/>
              </a:lnSpc>
            </a:pPr>
            <a:endParaRPr lang="en-GB"/>
          </a:p>
          <a:p>
            <a:pPr lvl="1">
              <a:lnSpc>
                <a:spcPct val="80000"/>
              </a:lnSpc>
              <a:buFont typeface="Wingdings 2" pitchFamily="18" charset="2"/>
              <a:buNone/>
            </a:pPr>
            <a:endParaRPr lang="en-US" sz="24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lide Number Placeholder 5"/>
          <p:cNvSpPr>
            <a:spLocks noGrp="1"/>
          </p:cNvSpPr>
          <p:nvPr>
            <p:ph type="sldNum" sz="quarter" idx="12"/>
          </p:nvPr>
        </p:nvSpPr>
        <p:spPr/>
        <p:txBody>
          <a:bodyPr/>
          <a:lstStyle/>
          <a:p>
            <a:fld id="{D259687E-897B-4636-BAF1-792F1CF92415}" type="slidenum">
              <a:rPr lang="en-US"/>
              <a:pPr/>
              <a:t>31</a:t>
            </a:fld>
            <a:endParaRPr lang="en-US"/>
          </a:p>
        </p:txBody>
      </p:sp>
      <p:sp>
        <p:nvSpPr>
          <p:cNvPr id="169986" name="Rectangle 2"/>
          <p:cNvSpPr>
            <a:spLocks noGrp="1" noChangeArrowheads="1"/>
          </p:cNvSpPr>
          <p:nvPr>
            <p:ph type="title"/>
          </p:nvPr>
        </p:nvSpPr>
        <p:spPr/>
        <p:txBody>
          <a:bodyPr/>
          <a:lstStyle/>
          <a:p>
            <a:r>
              <a:rPr lang="en-GB">
                <a:effectLst>
                  <a:outerShdw blurRad="38100" dist="38100" dir="2700000" algn="tl">
                    <a:srgbClr val="C0C0C0"/>
                  </a:outerShdw>
                </a:effectLst>
              </a:rPr>
              <a:t>At Baseline, Demand Less Than Supply</a:t>
            </a:r>
            <a:endParaRPr lang="en-US">
              <a:effectLst>
                <a:outerShdw blurRad="38100" dist="38100" dir="2700000" algn="tl">
                  <a:srgbClr val="C0C0C0"/>
                </a:outerShdw>
              </a:effectLst>
            </a:endParaRPr>
          </a:p>
        </p:txBody>
      </p:sp>
      <p:grpSp>
        <p:nvGrpSpPr>
          <p:cNvPr id="169988" name="Group 4"/>
          <p:cNvGrpSpPr>
            <a:grpSpLocks/>
          </p:cNvGrpSpPr>
          <p:nvPr/>
        </p:nvGrpSpPr>
        <p:grpSpPr bwMode="auto">
          <a:xfrm>
            <a:off x="611188" y="1557338"/>
            <a:ext cx="5678487" cy="4406900"/>
            <a:chOff x="756" y="981"/>
            <a:chExt cx="3577" cy="2776"/>
          </a:xfrm>
        </p:grpSpPr>
        <p:sp>
          <p:nvSpPr>
            <p:cNvPr id="169989" name="Rectangle 5"/>
            <p:cNvSpPr>
              <a:spLocks noChangeArrowheads="1"/>
            </p:cNvSpPr>
            <p:nvPr/>
          </p:nvSpPr>
          <p:spPr bwMode="auto">
            <a:xfrm>
              <a:off x="768" y="1248"/>
              <a:ext cx="938" cy="249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69990" name="Rectangle 6"/>
            <p:cNvSpPr>
              <a:spLocks noChangeArrowheads="1"/>
            </p:cNvSpPr>
            <p:nvPr/>
          </p:nvSpPr>
          <p:spPr bwMode="auto">
            <a:xfrm>
              <a:off x="1694" y="1248"/>
              <a:ext cx="813" cy="249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69991" name="Rectangle 7"/>
            <p:cNvSpPr>
              <a:spLocks noChangeArrowheads="1"/>
            </p:cNvSpPr>
            <p:nvPr/>
          </p:nvSpPr>
          <p:spPr bwMode="auto">
            <a:xfrm>
              <a:off x="2494" y="1248"/>
              <a:ext cx="913" cy="249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69992" name="Rectangle 8"/>
            <p:cNvSpPr>
              <a:spLocks noChangeArrowheads="1"/>
            </p:cNvSpPr>
            <p:nvPr/>
          </p:nvSpPr>
          <p:spPr bwMode="auto">
            <a:xfrm>
              <a:off x="3395" y="1248"/>
              <a:ext cx="925" cy="249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69993" name="Rectangle 9"/>
            <p:cNvSpPr>
              <a:spLocks noChangeArrowheads="1"/>
            </p:cNvSpPr>
            <p:nvPr/>
          </p:nvSpPr>
          <p:spPr bwMode="auto">
            <a:xfrm>
              <a:off x="856" y="1488"/>
              <a:ext cx="823"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Available </a:t>
              </a:r>
              <a:endParaRPr lang="en-GB" sz="2000" b="0">
                <a:solidFill>
                  <a:schemeClr val="tx1"/>
                </a:solidFill>
              </a:endParaRPr>
            </a:p>
          </p:txBody>
        </p:sp>
        <p:sp>
          <p:nvSpPr>
            <p:cNvPr id="169994" name="Rectangle 10"/>
            <p:cNvSpPr>
              <a:spLocks noChangeArrowheads="1"/>
            </p:cNvSpPr>
            <p:nvPr/>
          </p:nvSpPr>
          <p:spPr bwMode="auto">
            <a:xfrm>
              <a:off x="1006" y="1715"/>
              <a:ext cx="490"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(kWh)</a:t>
              </a:r>
              <a:endParaRPr lang="en-GB" sz="2000" b="0">
                <a:solidFill>
                  <a:schemeClr val="tx1"/>
                </a:solidFill>
              </a:endParaRPr>
            </a:p>
          </p:txBody>
        </p:sp>
        <p:sp>
          <p:nvSpPr>
            <p:cNvPr id="169995" name="Rectangle 11"/>
            <p:cNvSpPr>
              <a:spLocks noChangeArrowheads="1"/>
            </p:cNvSpPr>
            <p:nvPr/>
          </p:nvSpPr>
          <p:spPr bwMode="auto">
            <a:xfrm>
              <a:off x="1894" y="1488"/>
              <a:ext cx="47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Price </a:t>
              </a:r>
              <a:endParaRPr lang="en-GB" sz="2000" b="0">
                <a:solidFill>
                  <a:schemeClr val="tx1"/>
                </a:solidFill>
              </a:endParaRPr>
            </a:p>
          </p:txBody>
        </p:sp>
        <p:sp>
          <p:nvSpPr>
            <p:cNvPr id="169996" name="Rectangle 12"/>
            <p:cNvSpPr>
              <a:spLocks noChangeArrowheads="1"/>
            </p:cNvSpPr>
            <p:nvPr/>
          </p:nvSpPr>
          <p:spPr bwMode="auto">
            <a:xfrm>
              <a:off x="1869" y="1715"/>
              <a:ext cx="38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Step</a:t>
              </a:r>
              <a:endParaRPr lang="en-GB" sz="2000" b="0">
                <a:solidFill>
                  <a:schemeClr val="tx1"/>
                </a:solidFill>
              </a:endParaRPr>
            </a:p>
          </p:txBody>
        </p:sp>
        <p:sp>
          <p:nvSpPr>
            <p:cNvPr id="169997" name="Rectangle 13"/>
            <p:cNvSpPr>
              <a:spLocks noChangeArrowheads="1"/>
            </p:cNvSpPr>
            <p:nvPr/>
          </p:nvSpPr>
          <p:spPr bwMode="auto">
            <a:xfrm>
              <a:off x="2744" y="1488"/>
              <a:ext cx="47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Price </a:t>
              </a:r>
              <a:endParaRPr lang="en-GB" sz="2000" b="0">
                <a:solidFill>
                  <a:schemeClr val="tx1"/>
                </a:solidFill>
              </a:endParaRPr>
            </a:p>
          </p:txBody>
        </p:sp>
        <p:sp>
          <p:nvSpPr>
            <p:cNvPr id="169998" name="Rectangle 14"/>
            <p:cNvSpPr>
              <a:spLocks noChangeArrowheads="1"/>
            </p:cNvSpPr>
            <p:nvPr/>
          </p:nvSpPr>
          <p:spPr bwMode="auto">
            <a:xfrm>
              <a:off x="2644" y="1715"/>
              <a:ext cx="64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(p/kWh)</a:t>
              </a:r>
              <a:endParaRPr lang="en-GB" sz="2000" b="0">
                <a:solidFill>
                  <a:schemeClr val="tx1"/>
                </a:solidFill>
              </a:endParaRPr>
            </a:p>
          </p:txBody>
        </p:sp>
        <p:sp>
          <p:nvSpPr>
            <p:cNvPr id="169999" name="Rectangle 15"/>
            <p:cNvSpPr>
              <a:spLocks noChangeArrowheads="1"/>
            </p:cNvSpPr>
            <p:nvPr/>
          </p:nvSpPr>
          <p:spPr bwMode="auto">
            <a:xfrm>
              <a:off x="3532" y="1261"/>
              <a:ext cx="725"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Max Bid </a:t>
              </a:r>
              <a:endParaRPr lang="en-GB" sz="2000" b="0">
                <a:solidFill>
                  <a:schemeClr val="tx1"/>
                </a:solidFill>
              </a:endParaRPr>
            </a:p>
          </p:txBody>
        </p:sp>
        <p:sp>
          <p:nvSpPr>
            <p:cNvPr id="170000" name="Rectangle 16"/>
            <p:cNvSpPr>
              <a:spLocks noChangeArrowheads="1"/>
            </p:cNvSpPr>
            <p:nvPr/>
          </p:nvSpPr>
          <p:spPr bwMode="auto">
            <a:xfrm>
              <a:off x="3507" y="1488"/>
              <a:ext cx="784"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Capacity </a:t>
              </a:r>
              <a:endParaRPr lang="en-GB" sz="2000" b="0">
                <a:solidFill>
                  <a:schemeClr val="tx1"/>
                </a:solidFill>
              </a:endParaRPr>
            </a:p>
          </p:txBody>
        </p:sp>
        <p:sp>
          <p:nvSpPr>
            <p:cNvPr id="170001" name="Rectangle 17"/>
            <p:cNvSpPr>
              <a:spLocks noChangeArrowheads="1"/>
            </p:cNvSpPr>
            <p:nvPr/>
          </p:nvSpPr>
          <p:spPr bwMode="auto">
            <a:xfrm>
              <a:off x="3632" y="1715"/>
              <a:ext cx="490"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(kWh)</a:t>
              </a:r>
              <a:endParaRPr lang="en-GB" sz="2000" b="0">
                <a:solidFill>
                  <a:schemeClr val="tx1"/>
                </a:solidFill>
              </a:endParaRPr>
            </a:p>
          </p:txBody>
        </p:sp>
        <p:sp>
          <p:nvSpPr>
            <p:cNvPr id="170002" name="Rectangle 18"/>
            <p:cNvSpPr>
              <a:spLocks noChangeArrowheads="1"/>
            </p:cNvSpPr>
            <p:nvPr/>
          </p:nvSpPr>
          <p:spPr bwMode="auto">
            <a:xfrm>
              <a:off x="1068" y="2222"/>
              <a:ext cx="39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1532</a:t>
              </a:r>
              <a:endParaRPr lang="en-GB" sz="2000" b="0">
                <a:solidFill>
                  <a:schemeClr val="tx1"/>
                </a:solidFill>
              </a:endParaRPr>
            </a:p>
          </p:txBody>
        </p:sp>
        <p:sp>
          <p:nvSpPr>
            <p:cNvPr id="170003" name="Rectangle 19"/>
            <p:cNvSpPr>
              <a:spLocks noChangeArrowheads="1"/>
            </p:cNvSpPr>
            <p:nvPr/>
          </p:nvSpPr>
          <p:spPr bwMode="auto">
            <a:xfrm>
              <a:off x="2019" y="2222"/>
              <a:ext cx="11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P</a:t>
              </a:r>
              <a:endParaRPr lang="en-GB" sz="2000" b="0">
                <a:solidFill>
                  <a:schemeClr val="tx1"/>
                </a:solidFill>
              </a:endParaRPr>
            </a:p>
          </p:txBody>
        </p:sp>
        <p:sp>
          <p:nvSpPr>
            <p:cNvPr id="170004" name="Rectangle 20"/>
            <p:cNvSpPr>
              <a:spLocks noChangeArrowheads="1"/>
            </p:cNvSpPr>
            <p:nvPr/>
          </p:nvSpPr>
          <p:spPr bwMode="auto">
            <a:xfrm>
              <a:off x="2131" y="2302"/>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1500">
                  <a:solidFill>
                    <a:srgbClr val="000000"/>
                  </a:solidFill>
                </a:rPr>
                <a:t>5</a:t>
              </a:r>
              <a:endParaRPr lang="en-GB" sz="2000" b="0">
                <a:solidFill>
                  <a:schemeClr val="tx1"/>
                </a:solidFill>
              </a:endParaRPr>
            </a:p>
          </p:txBody>
        </p:sp>
        <p:sp>
          <p:nvSpPr>
            <p:cNvPr id="170005" name="Rectangle 21"/>
            <p:cNvSpPr>
              <a:spLocks noChangeArrowheads="1"/>
            </p:cNvSpPr>
            <p:nvPr/>
          </p:nvSpPr>
          <p:spPr bwMode="auto">
            <a:xfrm>
              <a:off x="2707" y="2222"/>
              <a:ext cx="53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0.0229</a:t>
              </a:r>
              <a:endParaRPr lang="en-GB" sz="2000" b="0">
                <a:solidFill>
                  <a:schemeClr val="tx1"/>
                </a:solidFill>
              </a:endParaRPr>
            </a:p>
          </p:txBody>
        </p:sp>
        <p:sp>
          <p:nvSpPr>
            <p:cNvPr id="170006" name="Rectangle 22"/>
            <p:cNvSpPr>
              <a:spLocks noChangeArrowheads="1"/>
            </p:cNvSpPr>
            <p:nvPr/>
          </p:nvSpPr>
          <p:spPr bwMode="auto">
            <a:xfrm>
              <a:off x="3682" y="2222"/>
              <a:ext cx="39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1263</a:t>
              </a:r>
              <a:endParaRPr lang="en-GB" sz="2000" b="0">
                <a:solidFill>
                  <a:schemeClr val="tx1"/>
                </a:solidFill>
              </a:endParaRPr>
            </a:p>
          </p:txBody>
        </p:sp>
        <p:sp>
          <p:nvSpPr>
            <p:cNvPr id="170007" name="Rectangle 23"/>
            <p:cNvSpPr>
              <a:spLocks noChangeArrowheads="1"/>
            </p:cNvSpPr>
            <p:nvPr/>
          </p:nvSpPr>
          <p:spPr bwMode="auto">
            <a:xfrm>
              <a:off x="1068" y="2476"/>
              <a:ext cx="39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1494</a:t>
              </a:r>
              <a:endParaRPr lang="en-GB" sz="2000" b="0">
                <a:solidFill>
                  <a:schemeClr val="tx1"/>
                </a:solidFill>
              </a:endParaRPr>
            </a:p>
          </p:txBody>
        </p:sp>
        <p:sp>
          <p:nvSpPr>
            <p:cNvPr id="170008" name="Rectangle 24"/>
            <p:cNvSpPr>
              <a:spLocks noChangeArrowheads="1"/>
            </p:cNvSpPr>
            <p:nvPr/>
          </p:nvSpPr>
          <p:spPr bwMode="auto">
            <a:xfrm>
              <a:off x="2019" y="2476"/>
              <a:ext cx="11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P</a:t>
              </a:r>
              <a:endParaRPr lang="en-GB" sz="2000" b="0">
                <a:solidFill>
                  <a:schemeClr val="tx1"/>
                </a:solidFill>
              </a:endParaRPr>
            </a:p>
          </p:txBody>
        </p:sp>
        <p:sp>
          <p:nvSpPr>
            <p:cNvPr id="170009" name="Rectangle 25"/>
            <p:cNvSpPr>
              <a:spLocks noChangeArrowheads="1"/>
            </p:cNvSpPr>
            <p:nvPr/>
          </p:nvSpPr>
          <p:spPr bwMode="auto">
            <a:xfrm>
              <a:off x="2131" y="2556"/>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1500">
                  <a:solidFill>
                    <a:srgbClr val="000000"/>
                  </a:solidFill>
                </a:rPr>
                <a:t>4</a:t>
              </a:r>
              <a:endParaRPr lang="en-GB" sz="2000" b="0">
                <a:solidFill>
                  <a:schemeClr val="tx1"/>
                </a:solidFill>
              </a:endParaRPr>
            </a:p>
          </p:txBody>
        </p:sp>
        <p:sp>
          <p:nvSpPr>
            <p:cNvPr id="170010" name="Rectangle 26"/>
            <p:cNvSpPr>
              <a:spLocks noChangeArrowheads="1"/>
            </p:cNvSpPr>
            <p:nvPr/>
          </p:nvSpPr>
          <p:spPr bwMode="auto">
            <a:xfrm>
              <a:off x="2707" y="2476"/>
              <a:ext cx="53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0.0222</a:t>
              </a:r>
              <a:endParaRPr lang="en-GB" sz="2000" b="0">
                <a:solidFill>
                  <a:schemeClr val="tx1"/>
                </a:solidFill>
              </a:endParaRPr>
            </a:p>
          </p:txBody>
        </p:sp>
        <p:sp>
          <p:nvSpPr>
            <p:cNvPr id="170011" name="Rectangle 27"/>
            <p:cNvSpPr>
              <a:spLocks noChangeArrowheads="1"/>
            </p:cNvSpPr>
            <p:nvPr/>
          </p:nvSpPr>
          <p:spPr bwMode="auto">
            <a:xfrm>
              <a:off x="3682" y="2476"/>
              <a:ext cx="39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1223</a:t>
              </a:r>
              <a:endParaRPr lang="en-GB" sz="2000" b="0">
                <a:solidFill>
                  <a:schemeClr val="tx1"/>
                </a:solidFill>
              </a:endParaRPr>
            </a:p>
          </p:txBody>
        </p:sp>
        <p:sp>
          <p:nvSpPr>
            <p:cNvPr id="170012" name="Rectangle 28"/>
            <p:cNvSpPr>
              <a:spLocks noChangeArrowheads="1"/>
            </p:cNvSpPr>
            <p:nvPr/>
          </p:nvSpPr>
          <p:spPr bwMode="auto">
            <a:xfrm>
              <a:off x="1068" y="2730"/>
              <a:ext cx="39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1456</a:t>
              </a:r>
              <a:endParaRPr lang="en-GB" sz="2000" b="0">
                <a:solidFill>
                  <a:schemeClr val="tx1"/>
                </a:solidFill>
              </a:endParaRPr>
            </a:p>
          </p:txBody>
        </p:sp>
        <p:sp>
          <p:nvSpPr>
            <p:cNvPr id="170013" name="Rectangle 29"/>
            <p:cNvSpPr>
              <a:spLocks noChangeArrowheads="1"/>
            </p:cNvSpPr>
            <p:nvPr/>
          </p:nvSpPr>
          <p:spPr bwMode="auto">
            <a:xfrm>
              <a:off x="2019" y="2730"/>
              <a:ext cx="11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P</a:t>
              </a:r>
              <a:endParaRPr lang="en-GB" sz="2000" b="0">
                <a:solidFill>
                  <a:schemeClr val="tx1"/>
                </a:solidFill>
              </a:endParaRPr>
            </a:p>
          </p:txBody>
        </p:sp>
        <p:sp>
          <p:nvSpPr>
            <p:cNvPr id="170014" name="Rectangle 30"/>
            <p:cNvSpPr>
              <a:spLocks noChangeArrowheads="1"/>
            </p:cNvSpPr>
            <p:nvPr/>
          </p:nvSpPr>
          <p:spPr bwMode="auto">
            <a:xfrm>
              <a:off x="2131" y="2810"/>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1500">
                  <a:solidFill>
                    <a:srgbClr val="000000"/>
                  </a:solidFill>
                </a:rPr>
                <a:t>3</a:t>
              </a:r>
              <a:endParaRPr lang="en-GB" sz="2000" b="0">
                <a:solidFill>
                  <a:schemeClr val="tx1"/>
                </a:solidFill>
              </a:endParaRPr>
            </a:p>
          </p:txBody>
        </p:sp>
        <p:sp>
          <p:nvSpPr>
            <p:cNvPr id="170015" name="Rectangle 31"/>
            <p:cNvSpPr>
              <a:spLocks noChangeArrowheads="1"/>
            </p:cNvSpPr>
            <p:nvPr/>
          </p:nvSpPr>
          <p:spPr bwMode="auto">
            <a:xfrm>
              <a:off x="2707" y="2730"/>
              <a:ext cx="53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0.0214</a:t>
              </a:r>
              <a:endParaRPr lang="en-GB" sz="2000" b="0">
                <a:solidFill>
                  <a:schemeClr val="tx1"/>
                </a:solidFill>
              </a:endParaRPr>
            </a:p>
          </p:txBody>
        </p:sp>
        <p:sp>
          <p:nvSpPr>
            <p:cNvPr id="170016" name="Rectangle 32"/>
            <p:cNvSpPr>
              <a:spLocks noChangeArrowheads="1"/>
            </p:cNvSpPr>
            <p:nvPr/>
          </p:nvSpPr>
          <p:spPr bwMode="auto">
            <a:xfrm>
              <a:off x="3682" y="2730"/>
              <a:ext cx="39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1286</a:t>
              </a:r>
              <a:endParaRPr lang="en-GB" sz="2000" b="0">
                <a:solidFill>
                  <a:schemeClr val="tx1"/>
                </a:solidFill>
              </a:endParaRPr>
            </a:p>
          </p:txBody>
        </p:sp>
        <p:sp>
          <p:nvSpPr>
            <p:cNvPr id="170017" name="Rectangle 33"/>
            <p:cNvSpPr>
              <a:spLocks noChangeArrowheads="1"/>
            </p:cNvSpPr>
            <p:nvPr/>
          </p:nvSpPr>
          <p:spPr bwMode="auto">
            <a:xfrm>
              <a:off x="1068" y="2983"/>
              <a:ext cx="39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1418</a:t>
              </a:r>
              <a:endParaRPr lang="en-GB" sz="2000" b="0">
                <a:solidFill>
                  <a:schemeClr val="tx1"/>
                </a:solidFill>
              </a:endParaRPr>
            </a:p>
          </p:txBody>
        </p:sp>
        <p:sp>
          <p:nvSpPr>
            <p:cNvPr id="170018" name="Rectangle 34"/>
            <p:cNvSpPr>
              <a:spLocks noChangeArrowheads="1"/>
            </p:cNvSpPr>
            <p:nvPr/>
          </p:nvSpPr>
          <p:spPr bwMode="auto">
            <a:xfrm>
              <a:off x="2019" y="2983"/>
              <a:ext cx="11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P</a:t>
              </a:r>
              <a:endParaRPr lang="en-GB" sz="2000" b="0">
                <a:solidFill>
                  <a:schemeClr val="tx1"/>
                </a:solidFill>
              </a:endParaRPr>
            </a:p>
          </p:txBody>
        </p:sp>
        <p:sp>
          <p:nvSpPr>
            <p:cNvPr id="170019" name="Rectangle 35"/>
            <p:cNvSpPr>
              <a:spLocks noChangeArrowheads="1"/>
            </p:cNvSpPr>
            <p:nvPr/>
          </p:nvSpPr>
          <p:spPr bwMode="auto">
            <a:xfrm>
              <a:off x="2131" y="3063"/>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1500">
                  <a:solidFill>
                    <a:srgbClr val="000000"/>
                  </a:solidFill>
                </a:rPr>
                <a:t>2</a:t>
              </a:r>
              <a:endParaRPr lang="en-GB" sz="2000" b="0">
                <a:solidFill>
                  <a:schemeClr val="tx1"/>
                </a:solidFill>
              </a:endParaRPr>
            </a:p>
          </p:txBody>
        </p:sp>
        <p:sp>
          <p:nvSpPr>
            <p:cNvPr id="170020" name="Rectangle 36"/>
            <p:cNvSpPr>
              <a:spLocks noChangeArrowheads="1"/>
            </p:cNvSpPr>
            <p:nvPr/>
          </p:nvSpPr>
          <p:spPr bwMode="auto">
            <a:xfrm>
              <a:off x="2707" y="2983"/>
              <a:ext cx="53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0.0212</a:t>
              </a:r>
              <a:endParaRPr lang="en-GB" sz="2000" b="0">
                <a:solidFill>
                  <a:schemeClr val="tx1"/>
                </a:solidFill>
              </a:endParaRPr>
            </a:p>
          </p:txBody>
        </p:sp>
        <p:sp>
          <p:nvSpPr>
            <p:cNvPr id="170021" name="Rectangle 37"/>
            <p:cNvSpPr>
              <a:spLocks noChangeArrowheads="1"/>
            </p:cNvSpPr>
            <p:nvPr/>
          </p:nvSpPr>
          <p:spPr bwMode="auto">
            <a:xfrm>
              <a:off x="3682" y="2983"/>
              <a:ext cx="39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1318</a:t>
              </a:r>
              <a:endParaRPr lang="en-GB" sz="2000" b="0">
                <a:solidFill>
                  <a:schemeClr val="tx1"/>
                </a:solidFill>
              </a:endParaRPr>
            </a:p>
          </p:txBody>
        </p:sp>
        <p:sp>
          <p:nvSpPr>
            <p:cNvPr id="170022" name="Rectangle 38"/>
            <p:cNvSpPr>
              <a:spLocks noChangeArrowheads="1"/>
            </p:cNvSpPr>
            <p:nvPr/>
          </p:nvSpPr>
          <p:spPr bwMode="auto">
            <a:xfrm>
              <a:off x="1068" y="3237"/>
              <a:ext cx="39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1380</a:t>
              </a:r>
              <a:endParaRPr lang="en-GB" sz="2000" b="0">
                <a:solidFill>
                  <a:schemeClr val="tx1"/>
                </a:solidFill>
              </a:endParaRPr>
            </a:p>
          </p:txBody>
        </p:sp>
        <p:sp>
          <p:nvSpPr>
            <p:cNvPr id="170023" name="Rectangle 39"/>
            <p:cNvSpPr>
              <a:spLocks noChangeArrowheads="1"/>
            </p:cNvSpPr>
            <p:nvPr/>
          </p:nvSpPr>
          <p:spPr bwMode="auto">
            <a:xfrm>
              <a:off x="2019" y="3237"/>
              <a:ext cx="11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P</a:t>
              </a:r>
              <a:endParaRPr lang="en-GB" sz="2000" b="0">
                <a:solidFill>
                  <a:schemeClr val="tx1"/>
                </a:solidFill>
              </a:endParaRPr>
            </a:p>
          </p:txBody>
        </p:sp>
        <p:sp>
          <p:nvSpPr>
            <p:cNvPr id="170024" name="Rectangle 40"/>
            <p:cNvSpPr>
              <a:spLocks noChangeArrowheads="1"/>
            </p:cNvSpPr>
            <p:nvPr/>
          </p:nvSpPr>
          <p:spPr bwMode="auto">
            <a:xfrm>
              <a:off x="2131" y="3317"/>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1500">
                  <a:solidFill>
                    <a:srgbClr val="000000"/>
                  </a:solidFill>
                </a:rPr>
                <a:t>1</a:t>
              </a:r>
              <a:endParaRPr lang="en-GB" sz="2000" b="0">
                <a:solidFill>
                  <a:schemeClr val="tx1"/>
                </a:solidFill>
              </a:endParaRPr>
            </a:p>
          </p:txBody>
        </p:sp>
        <p:sp>
          <p:nvSpPr>
            <p:cNvPr id="170025" name="Rectangle 41"/>
            <p:cNvSpPr>
              <a:spLocks noChangeArrowheads="1"/>
            </p:cNvSpPr>
            <p:nvPr/>
          </p:nvSpPr>
          <p:spPr bwMode="auto">
            <a:xfrm>
              <a:off x="2707" y="3237"/>
              <a:ext cx="53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0.0204</a:t>
              </a:r>
              <a:endParaRPr lang="en-GB" sz="2000" b="0">
                <a:solidFill>
                  <a:schemeClr val="tx1"/>
                </a:solidFill>
              </a:endParaRPr>
            </a:p>
          </p:txBody>
        </p:sp>
        <p:sp>
          <p:nvSpPr>
            <p:cNvPr id="170026" name="Rectangle 42"/>
            <p:cNvSpPr>
              <a:spLocks noChangeArrowheads="1"/>
            </p:cNvSpPr>
            <p:nvPr/>
          </p:nvSpPr>
          <p:spPr bwMode="auto">
            <a:xfrm>
              <a:off x="3682" y="3237"/>
              <a:ext cx="39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1341</a:t>
              </a:r>
              <a:endParaRPr lang="en-GB" sz="2000" b="0">
                <a:solidFill>
                  <a:schemeClr val="tx1"/>
                </a:solidFill>
              </a:endParaRPr>
            </a:p>
          </p:txBody>
        </p:sp>
        <p:sp>
          <p:nvSpPr>
            <p:cNvPr id="170027" name="Rectangle 43"/>
            <p:cNvSpPr>
              <a:spLocks noChangeArrowheads="1"/>
            </p:cNvSpPr>
            <p:nvPr/>
          </p:nvSpPr>
          <p:spPr bwMode="auto">
            <a:xfrm>
              <a:off x="1068" y="3490"/>
              <a:ext cx="39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1342</a:t>
              </a:r>
              <a:endParaRPr lang="en-GB" sz="2000" b="0">
                <a:solidFill>
                  <a:schemeClr val="tx1"/>
                </a:solidFill>
              </a:endParaRPr>
            </a:p>
          </p:txBody>
        </p:sp>
        <p:sp>
          <p:nvSpPr>
            <p:cNvPr id="170028" name="Rectangle 44"/>
            <p:cNvSpPr>
              <a:spLocks noChangeArrowheads="1"/>
            </p:cNvSpPr>
            <p:nvPr/>
          </p:nvSpPr>
          <p:spPr bwMode="auto">
            <a:xfrm>
              <a:off x="2019" y="3477"/>
              <a:ext cx="11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P</a:t>
              </a:r>
              <a:endParaRPr lang="en-GB" sz="2000" b="0">
                <a:solidFill>
                  <a:schemeClr val="tx1"/>
                </a:solidFill>
              </a:endParaRPr>
            </a:p>
          </p:txBody>
        </p:sp>
        <p:sp>
          <p:nvSpPr>
            <p:cNvPr id="170029" name="Rectangle 45"/>
            <p:cNvSpPr>
              <a:spLocks noChangeArrowheads="1"/>
            </p:cNvSpPr>
            <p:nvPr/>
          </p:nvSpPr>
          <p:spPr bwMode="auto">
            <a:xfrm>
              <a:off x="2131" y="3557"/>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1500">
                  <a:solidFill>
                    <a:srgbClr val="000000"/>
                  </a:solidFill>
                </a:rPr>
                <a:t>0</a:t>
              </a:r>
              <a:endParaRPr lang="en-GB" sz="2000" b="0">
                <a:solidFill>
                  <a:schemeClr val="tx1"/>
                </a:solidFill>
              </a:endParaRPr>
            </a:p>
          </p:txBody>
        </p:sp>
        <p:sp>
          <p:nvSpPr>
            <p:cNvPr id="170030" name="Rectangle 46"/>
            <p:cNvSpPr>
              <a:spLocks noChangeArrowheads="1"/>
            </p:cNvSpPr>
            <p:nvPr/>
          </p:nvSpPr>
          <p:spPr bwMode="auto">
            <a:xfrm>
              <a:off x="2707" y="3490"/>
              <a:ext cx="53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0.0198</a:t>
              </a:r>
              <a:endParaRPr lang="en-GB" sz="2000" b="0">
                <a:solidFill>
                  <a:schemeClr val="tx1"/>
                </a:solidFill>
              </a:endParaRPr>
            </a:p>
          </p:txBody>
        </p:sp>
        <p:sp>
          <p:nvSpPr>
            <p:cNvPr id="170031" name="Rectangle 47"/>
            <p:cNvSpPr>
              <a:spLocks noChangeArrowheads="1"/>
            </p:cNvSpPr>
            <p:nvPr/>
          </p:nvSpPr>
          <p:spPr bwMode="auto">
            <a:xfrm>
              <a:off x="3682" y="3490"/>
              <a:ext cx="39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1341</a:t>
              </a:r>
              <a:endParaRPr lang="en-GB" sz="2000" b="0">
                <a:solidFill>
                  <a:schemeClr val="tx1"/>
                </a:solidFill>
              </a:endParaRPr>
            </a:p>
          </p:txBody>
        </p:sp>
        <p:sp>
          <p:nvSpPr>
            <p:cNvPr id="170032" name="Line 48"/>
            <p:cNvSpPr>
              <a:spLocks noChangeShapeType="1"/>
            </p:cNvSpPr>
            <p:nvPr/>
          </p:nvSpPr>
          <p:spPr bwMode="auto">
            <a:xfrm flipV="1">
              <a:off x="768" y="1248"/>
              <a:ext cx="1"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0033" name="Rectangle 49"/>
            <p:cNvSpPr>
              <a:spLocks noChangeArrowheads="1"/>
            </p:cNvSpPr>
            <p:nvPr/>
          </p:nvSpPr>
          <p:spPr bwMode="auto">
            <a:xfrm>
              <a:off x="768" y="1235"/>
              <a:ext cx="13" cy="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0034" name="Line 50"/>
            <p:cNvSpPr>
              <a:spLocks noChangeShapeType="1"/>
            </p:cNvSpPr>
            <p:nvPr/>
          </p:nvSpPr>
          <p:spPr bwMode="auto">
            <a:xfrm flipV="1">
              <a:off x="1694" y="1248"/>
              <a:ext cx="1"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0035" name="Rectangle 51"/>
            <p:cNvSpPr>
              <a:spLocks noChangeArrowheads="1"/>
            </p:cNvSpPr>
            <p:nvPr/>
          </p:nvSpPr>
          <p:spPr bwMode="auto">
            <a:xfrm>
              <a:off x="1694" y="1235"/>
              <a:ext cx="12" cy="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0036" name="Line 52"/>
            <p:cNvSpPr>
              <a:spLocks noChangeShapeType="1"/>
            </p:cNvSpPr>
            <p:nvPr/>
          </p:nvSpPr>
          <p:spPr bwMode="auto">
            <a:xfrm flipV="1">
              <a:off x="2494" y="1248"/>
              <a:ext cx="1"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0037" name="Rectangle 53"/>
            <p:cNvSpPr>
              <a:spLocks noChangeArrowheads="1"/>
            </p:cNvSpPr>
            <p:nvPr/>
          </p:nvSpPr>
          <p:spPr bwMode="auto">
            <a:xfrm>
              <a:off x="2494" y="1235"/>
              <a:ext cx="13" cy="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0038" name="Line 54"/>
            <p:cNvSpPr>
              <a:spLocks noChangeShapeType="1"/>
            </p:cNvSpPr>
            <p:nvPr/>
          </p:nvSpPr>
          <p:spPr bwMode="auto">
            <a:xfrm flipV="1">
              <a:off x="3395" y="1248"/>
              <a:ext cx="1"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0039" name="Rectangle 55"/>
            <p:cNvSpPr>
              <a:spLocks noChangeArrowheads="1"/>
            </p:cNvSpPr>
            <p:nvPr/>
          </p:nvSpPr>
          <p:spPr bwMode="auto">
            <a:xfrm>
              <a:off x="3395" y="1235"/>
              <a:ext cx="12" cy="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0040" name="Line 56"/>
            <p:cNvSpPr>
              <a:spLocks noChangeShapeType="1"/>
            </p:cNvSpPr>
            <p:nvPr/>
          </p:nvSpPr>
          <p:spPr bwMode="auto">
            <a:xfrm flipV="1">
              <a:off x="4308" y="1248"/>
              <a:ext cx="1"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0041" name="Rectangle 57"/>
            <p:cNvSpPr>
              <a:spLocks noChangeArrowheads="1"/>
            </p:cNvSpPr>
            <p:nvPr/>
          </p:nvSpPr>
          <p:spPr bwMode="auto">
            <a:xfrm>
              <a:off x="4308" y="1235"/>
              <a:ext cx="12" cy="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0042" name="Rectangle 58"/>
            <p:cNvSpPr>
              <a:spLocks noChangeArrowheads="1"/>
            </p:cNvSpPr>
            <p:nvPr/>
          </p:nvSpPr>
          <p:spPr bwMode="auto">
            <a:xfrm>
              <a:off x="756" y="1235"/>
              <a:ext cx="37" cy="25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0043" name="Rectangle 59"/>
            <p:cNvSpPr>
              <a:spLocks noChangeArrowheads="1"/>
            </p:cNvSpPr>
            <p:nvPr/>
          </p:nvSpPr>
          <p:spPr bwMode="auto">
            <a:xfrm>
              <a:off x="1681" y="1275"/>
              <a:ext cx="38" cy="24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0044" name="Rectangle 60"/>
            <p:cNvSpPr>
              <a:spLocks noChangeArrowheads="1"/>
            </p:cNvSpPr>
            <p:nvPr/>
          </p:nvSpPr>
          <p:spPr bwMode="auto">
            <a:xfrm>
              <a:off x="2481" y="1275"/>
              <a:ext cx="38" cy="24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0045" name="Rectangle 61"/>
            <p:cNvSpPr>
              <a:spLocks noChangeArrowheads="1"/>
            </p:cNvSpPr>
            <p:nvPr/>
          </p:nvSpPr>
          <p:spPr bwMode="auto">
            <a:xfrm>
              <a:off x="3382" y="1275"/>
              <a:ext cx="38" cy="24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0046" name="Rectangle 62"/>
            <p:cNvSpPr>
              <a:spLocks noChangeArrowheads="1"/>
            </p:cNvSpPr>
            <p:nvPr/>
          </p:nvSpPr>
          <p:spPr bwMode="auto">
            <a:xfrm>
              <a:off x="4295" y="1275"/>
              <a:ext cx="38" cy="24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0047" name="Rectangle 63"/>
            <p:cNvSpPr>
              <a:spLocks noChangeArrowheads="1"/>
            </p:cNvSpPr>
            <p:nvPr/>
          </p:nvSpPr>
          <p:spPr bwMode="auto">
            <a:xfrm>
              <a:off x="793" y="1235"/>
              <a:ext cx="3540" cy="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0048" name="Rectangle 64"/>
            <p:cNvSpPr>
              <a:spLocks noChangeArrowheads="1"/>
            </p:cNvSpPr>
            <p:nvPr/>
          </p:nvSpPr>
          <p:spPr bwMode="auto">
            <a:xfrm>
              <a:off x="793" y="1942"/>
              <a:ext cx="3540" cy="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0049" name="Rectangle 65"/>
            <p:cNvSpPr>
              <a:spLocks noChangeArrowheads="1"/>
            </p:cNvSpPr>
            <p:nvPr/>
          </p:nvSpPr>
          <p:spPr bwMode="auto">
            <a:xfrm>
              <a:off x="793" y="3717"/>
              <a:ext cx="3540" cy="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0050" name="Oval 66"/>
            <p:cNvSpPr>
              <a:spLocks noChangeArrowheads="1"/>
            </p:cNvSpPr>
            <p:nvPr/>
          </p:nvSpPr>
          <p:spPr bwMode="auto">
            <a:xfrm>
              <a:off x="3552" y="3408"/>
              <a:ext cx="624" cy="336"/>
            </a:xfrm>
            <a:prstGeom prst="ellipse">
              <a:avLst/>
            </a:prstGeom>
            <a:noFill/>
            <a:ln w="28575">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70051" name="Oval 67"/>
            <p:cNvSpPr>
              <a:spLocks noChangeArrowheads="1"/>
            </p:cNvSpPr>
            <p:nvPr/>
          </p:nvSpPr>
          <p:spPr bwMode="auto">
            <a:xfrm>
              <a:off x="2640" y="3408"/>
              <a:ext cx="624" cy="336"/>
            </a:xfrm>
            <a:prstGeom prst="ellipse">
              <a:avLst/>
            </a:prstGeom>
            <a:noFill/>
            <a:ln w="28575">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70052" name="Oval 68"/>
            <p:cNvSpPr>
              <a:spLocks noChangeArrowheads="1"/>
            </p:cNvSpPr>
            <p:nvPr/>
          </p:nvSpPr>
          <p:spPr bwMode="auto">
            <a:xfrm>
              <a:off x="960" y="3408"/>
              <a:ext cx="624" cy="336"/>
            </a:xfrm>
            <a:prstGeom prst="ellipse">
              <a:avLst/>
            </a:prstGeom>
            <a:noFill/>
            <a:ln w="28575">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70053" name="Text Box 69"/>
            <p:cNvSpPr txBox="1">
              <a:spLocks noChangeArrowheads="1"/>
            </p:cNvSpPr>
            <p:nvPr/>
          </p:nvSpPr>
          <p:spPr bwMode="auto">
            <a:xfrm>
              <a:off x="975" y="981"/>
              <a:ext cx="5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800" b="0">
                  <a:solidFill>
                    <a:schemeClr val="tx1"/>
                  </a:solidFill>
                </a:rPr>
                <a:t>Supply</a:t>
              </a:r>
            </a:p>
          </p:txBody>
        </p:sp>
        <p:sp>
          <p:nvSpPr>
            <p:cNvPr id="170054" name="Text Box 70"/>
            <p:cNvSpPr txBox="1">
              <a:spLocks noChangeArrowheads="1"/>
            </p:cNvSpPr>
            <p:nvPr/>
          </p:nvSpPr>
          <p:spPr bwMode="auto">
            <a:xfrm>
              <a:off x="3515" y="981"/>
              <a:ext cx="6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800" b="0">
                  <a:solidFill>
                    <a:schemeClr val="tx1"/>
                  </a:solidFill>
                </a:rPr>
                <a:t>Demand</a:t>
              </a:r>
            </a:p>
          </p:txBody>
        </p:sp>
      </p:grpSp>
      <p:sp>
        <p:nvSpPr>
          <p:cNvPr id="170056" name="Text Box 72"/>
          <p:cNvSpPr txBox="1">
            <a:spLocks noChangeArrowheads="1"/>
          </p:cNvSpPr>
          <p:nvPr/>
        </p:nvSpPr>
        <p:spPr bwMode="auto">
          <a:xfrm>
            <a:off x="6372225" y="2997200"/>
            <a:ext cx="2592388" cy="2728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r>
              <a:rPr lang="en-GB" sz="2000">
                <a:solidFill>
                  <a:srgbClr val="FF0000"/>
                </a:solidFill>
              </a:rPr>
              <a:t>Cleared Price =  P</a:t>
            </a:r>
            <a:r>
              <a:rPr lang="en-GB" sz="2000" baseline="-25000">
                <a:solidFill>
                  <a:srgbClr val="FF0000"/>
                </a:solidFill>
              </a:rPr>
              <a:t>0</a:t>
            </a:r>
          </a:p>
          <a:p>
            <a:pPr eaLnBrk="0" hangingPunct="0"/>
            <a:endParaRPr lang="en-GB" sz="2000" baseline="-25000">
              <a:solidFill>
                <a:srgbClr val="FF0000"/>
              </a:solidFill>
            </a:endParaRPr>
          </a:p>
          <a:p>
            <a:pPr eaLnBrk="0" hangingPunct="0"/>
            <a:r>
              <a:rPr lang="en-GB" sz="2000">
                <a:solidFill>
                  <a:srgbClr val="FF0000"/>
                </a:solidFill>
              </a:rPr>
              <a:t>All bidders pay 0.0198p/kWh</a:t>
            </a:r>
          </a:p>
          <a:p>
            <a:pPr eaLnBrk="0" hangingPunct="0"/>
            <a:endParaRPr lang="en-GB" sz="2000">
              <a:solidFill>
                <a:srgbClr val="FF0000"/>
              </a:solidFill>
            </a:endParaRPr>
          </a:p>
          <a:p>
            <a:pPr eaLnBrk="0" hangingPunct="0"/>
            <a:r>
              <a:rPr lang="en-GB" sz="2000">
                <a:solidFill>
                  <a:srgbClr val="FF0000"/>
                </a:solidFill>
              </a:rPr>
              <a:t>Allocation =  1341kWh/day</a:t>
            </a:r>
          </a:p>
          <a:p>
            <a:pPr eaLnBrk="0" hangingPunct="0"/>
            <a:endParaRPr lang="en-GB" sz="2000">
              <a:solidFill>
                <a:srgbClr val="FF0000"/>
              </a:solidFill>
            </a:endParaRPr>
          </a:p>
          <a:p>
            <a:pPr eaLnBrk="0" hangingPunct="0"/>
            <a:r>
              <a:rPr lang="en-GB" sz="2000">
                <a:solidFill>
                  <a:srgbClr val="FF0000"/>
                </a:solidFill>
              </a:rPr>
              <a:t>Unsold  = 1kWh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0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56"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lide Number Placeholder 5"/>
          <p:cNvSpPr>
            <a:spLocks noGrp="1"/>
          </p:cNvSpPr>
          <p:nvPr>
            <p:ph type="sldNum" sz="quarter" idx="12"/>
          </p:nvPr>
        </p:nvSpPr>
        <p:spPr/>
        <p:txBody>
          <a:bodyPr/>
          <a:lstStyle/>
          <a:p>
            <a:fld id="{B7529E18-47F4-4572-8950-20A1588B6E63}" type="slidenum">
              <a:rPr lang="en-US"/>
              <a:pPr/>
              <a:t>32</a:t>
            </a:fld>
            <a:endParaRPr lang="en-US"/>
          </a:p>
        </p:txBody>
      </p:sp>
      <p:sp>
        <p:nvSpPr>
          <p:cNvPr id="173058" name="Rectangle 2"/>
          <p:cNvSpPr>
            <a:spLocks noGrp="1" noChangeArrowheads="1"/>
          </p:cNvSpPr>
          <p:nvPr>
            <p:ph type="title"/>
          </p:nvPr>
        </p:nvSpPr>
        <p:spPr/>
        <p:txBody>
          <a:bodyPr/>
          <a:lstStyle/>
          <a:p>
            <a:r>
              <a:rPr lang="en-GB">
                <a:effectLst>
                  <a:outerShdw blurRad="38100" dist="38100" dir="2700000" algn="tl">
                    <a:srgbClr val="C0C0C0"/>
                  </a:outerShdw>
                </a:effectLst>
              </a:rPr>
              <a:t>At Baseline, Demand Exceeds Supply</a:t>
            </a:r>
            <a:endParaRPr lang="en-US">
              <a:effectLst>
                <a:outerShdw blurRad="38100" dist="38100" dir="2700000" algn="tl">
                  <a:srgbClr val="C0C0C0"/>
                </a:outerShdw>
              </a:effectLst>
            </a:endParaRPr>
          </a:p>
        </p:txBody>
      </p:sp>
      <p:grpSp>
        <p:nvGrpSpPr>
          <p:cNvPr id="173127" name="Group 71"/>
          <p:cNvGrpSpPr>
            <a:grpSpLocks/>
          </p:cNvGrpSpPr>
          <p:nvPr/>
        </p:nvGrpSpPr>
        <p:grpSpPr bwMode="auto">
          <a:xfrm>
            <a:off x="468313" y="1484313"/>
            <a:ext cx="5678487" cy="4483100"/>
            <a:chOff x="756" y="981"/>
            <a:chExt cx="3577" cy="2824"/>
          </a:xfrm>
        </p:grpSpPr>
        <p:sp>
          <p:nvSpPr>
            <p:cNvPr id="173128" name="Rectangle 72"/>
            <p:cNvSpPr>
              <a:spLocks noChangeArrowheads="1"/>
            </p:cNvSpPr>
            <p:nvPr/>
          </p:nvSpPr>
          <p:spPr bwMode="auto">
            <a:xfrm>
              <a:off x="768" y="1296"/>
              <a:ext cx="938" cy="249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3129" name="Rectangle 73"/>
            <p:cNvSpPr>
              <a:spLocks noChangeArrowheads="1"/>
            </p:cNvSpPr>
            <p:nvPr/>
          </p:nvSpPr>
          <p:spPr bwMode="auto">
            <a:xfrm>
              <a:off x="1694" y="1296"/>
              <a:ext cx="813" cy="249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3130" name="Rectangle 74"/>
            <p:cNvSpPr>
              <a:spLocks noChangeArrowheads="1"/>
            </p:cNvSpPr>
            <p:nvPr/>
          </p:nvSpPr>
          <p:spPr bwMode="auto">
            <a:xfrm>
              <a:off x="2494" y="1296"/>
              <a:ext cx="913" cy="249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3131" name="Rectangle 75"/>
            <p:cNvSpPr>
              <a:spLocks noChangeArrowheads="1"/>
            </p:cNvSpPr>
            <p:nvPr/>
          </p:nvSpPr>
          <p:spPr bwMode="auto">
            <a:xfrm>
              <a:off x="3395" y="1296"/>
              <a:ext cx="925" cy="249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3132" name="Rectangle 76"/>
            <p:cNvSpPr>
              <a:spLocks noChangeArrowheads="1"/>
            </p:cNvSpPr>
            <p:nvPr/>
          </p:nvSpPr>
          <p:spPr bwMode="auto">
            <a:xfrm>
              <a:off x="856" y="1536"/>
              <a:ext cx="823"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Available </a:t>
              </a:r>
              <a:endParaRPr lang="en-GB" sz="2000" b="0">
                <a:solidFill>
                  <a:schemeClr val="tx1"/>
                </a:solidFill>
              </a:endParaRPr>
            </a:p>
          </p:txBody>
        </p:sp>
        <p:sp>
          <p:nvSpPr>
            <p:cNvPr id="173133" name="Rectangle 77"/>
            <p:cNvSpPr>
              <a:spLocks noChangeArrowheads="1"/>
            </p:cNvSpPr>
            <p:nvPr/>
          </p:nvSpPr>
          <p:spPr bwMode="auto">
            <a:xfrm>
              <a:off x="1006" y="1763"/>
              <a:ext cx="490"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(kWh)</a:t>
              </a:r>
              <a:endParaRPr lang="en-GB" sz="2000" b="0">
                <a:solidFill>
                  <a:schemeClr val="tx1"/>
                </a:solidFill>
              </a:endParaRPr>
            </a:p>
          </p:txBody>
        </p:sp>
        <p:sp>
          <p:nvSpPr>
            <p:cNvPr id="173134" name="Rectangle 78"/>
            <p:cNvSpPr>
              <a:spLocks noChangeArrowheads="1"/>
            </p:cNvSpPr>
            <p:nvPr/>
          </p:nvSpPr>
          <p:spPr bwMode="auto">
            <a:xfrm>
              <a:off x="1894" y="1536"/>
              <a:ext cx="47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Price </a:t>
              </a:r>
              <a:endParaRPr lang="en-GB" sz="2000" b="0">
                <a:solidFill>
                  <a:schemeClr val="tx1"/>
                </a:solidFill>
              </a:endParaRPr>
            </a:p>
          </p:txBody>
        </p:sp>
        <p:sp>
          <p:nvSpPr>
            <p:cNvPr id="173135" name="Rectangle 79"/>
            <p:cNvSpPr>
              <a:spLocks noChangeArrowheads="1"/>
            </p:cNvSpPr>
            <p:nvPr/>
          </p:nvSpPr>
          <p:spPr bwMode="auto">
            <a:xfrm>
              <a:off x="1869" y="1763"/>
              <a:ext cx="38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Step</a:t>
              </a:r>
              <a:endParaRPr lang="en-GB" sz="2000" b="0">
                <a:solidFill>
                  <a:schemeClr val="tx1"/>
                </a:solidFill>
              </a:endParaRPr>
            </a:p>
          </p:txBody>
        </p:sp>
        <p:sp>
          <p:nvSpPr>
            <p:cNvPr id="173136" name="Rectangle 80"/>
            <p:cNvSpPr>
              <a:spLocks noChangeArrowheads="1"/>
            </p:cNvSpPr>
            <p:nvPr/>
          </p:nvSpPr>
          <p:spPr bwMode="auto">
            <a:xfrm>
              <a:off x="2744" y="1536"/>
              <a:ext cx="47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Price </a:t>
              </a:r>
              <a:endParaRPr lang="en-GB" sz="2000" b="0">
                <a:solidFill>
                  <a:schemeClr val="tx1"/>
                </a:solidFill>
              </a:endParaRPr>
            </a:p>
          </p:txBody>
        </p:sp>
        <p:sp>
          <p:nvSpPr>
            <p:cNvPr id="173137" name="Rectangle 81"/>
            <p:cNvSpPr>
              <a:spLocks noChangeArrowheads="1"/>
            </p:cNvSpPr>
            <p:nvPr/>
          </p:nvSpPr>
          <p:spPr bwMode="auto">
            <a:xfrm>
              <a:off x="2644" y="1763"/>
              <a:ext cx="64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(p/kWh)</a:t>
              </a:r>
              <a:endParaRPr lang="en-GB" sz="2000" b="0">
                <a:solidFill>
                  <a:schemeClr val="tx1"/>
                </a:solidFill>
              </a:endParaRPr>
            </a:p>
          </p:txBody>
        </p:sp>
        <p:sp>
          <p:nvSpPr>
            <p:cNvPr id="173138" name="Rectangle 82"/>
            <p:cNvSpPr>
              <a:spLocks noChangeArrowheads="1"/>
            </p:cNvSpPr>
            <p:nvPr/>
          </p:nvSpPr>
          <p:spPr bwMode="auto">
            <a:xfrm>
              <a:off x="3532" y="1309"/>
              <a:ext cx="725"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Max Bid </a:t>
              </a:r>
              <a:endParaRPr lang="en-GB" sz="2000" b="0">
                <a:solidFill>
                  <a:schemeClr val="tx1"/>
                </a:solidFill>
              </a:endParaRPr>
            </a:p>
          </p:txBody>
        </p:sp>
        <p:sp>
          <p:nvSpPr>
            <p:cNvPr id="173139" name="Rectangle 83"/>
            <p:cNvSpPr>
              <a:spLocks noChangeArrowheads="1"/>
            </p:cNvSpPr>
            <p:nvPr/>
          </p:nvSpPr>
          <p:spPr bwMode="auto">
            <a:xfrm>
              <a:off x="3507" y="1536"/>
              <a:ext cx="784"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Capacity </a:t>
              </a:r>
              <a:endParaRPr lang="en-GB" sz="2000" b="0">
                <a:solidFill>
                  <a:schemeClr val="tx1"/>
                </a:solidFill>
              </a:endParaRPr>
            </a:p>
          </p:txBody>
        </p:sp>
        <p:sp>
          <p:nvSpPr>
            <p:cNvPr id="173140" name="Rectangle 84"/>
            <p:cNvSpPr>
              <a:spLocks noChangeArrowheads="1"/>
            </p:cNvSpPr>
            <p:nvPr/>
          </p:nvSpPr>
          <p:spPr bwMode="auto">
            <a:xfrm>
              <a:off x="3632" y="1763"/>
              <a:ext cx="490"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(kWh)</a:t>
              </a:r>
              <a:endParaRPr lang="en-GB" sz="2000" b="0">
                <a:solidFill>
                  <a:schemeClr val="tx1"/>
                </a:solidFill>
              </a:endParaRPr>
            </a:p>
          </p:txBody>
        </p:sp>
        <p:sp>
          <p:nvSpPr>
            <p:cNvPr id="173141" name="Rectangle 85"/>
            <p:cNvSpPr>
              <a:spLocks noChangeArrowheads="1"/>
            </p:cNvSpPr>
            <p:nvPr/>
          </p:nvSpPr>
          <p:spPr bwMode="auto">
            <a:xfrm>
              <a:off x="2019" y="2270"/>
              <a:ext cx="11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P</a:t>
              </a:r>
              <a:endParaRPr lang="en-GB" sz="2000" b="0">
                <a:solidFill>
                  <a:schemeClr val="tx1"/>
                </a:solidFill>
              </a:endParaRPr>
            </a:p>
          </p:txBody>
        </p:sp>
        <p:sp>
          <p:nvSpPr>
            <p:cNvPr id="173142" name="Rectangle 86"/>
            <p:cNvSpPr>
              <a:spLocks noChangeArrowheads="1"/>
            </p:cNvSpPr>
            <p:nvPr/>
          </p:nvSpPr>
          <p:spPr bwMode="auto">
            <a:xfrm>
              <a:off x="2131" y="2350"/>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1500">
                  <a:solidFill>
                    <a:srgbClr val="000000"/>
                  </a:solidFill>
                </a:rPr>
                <a:t>5</a:t>
              </a:r>
              <a:endParaRPr lang="en-GB" sz="2000" b="0">
                <a:solidFill>
                  <a:schemeClr val="tx1"/>
                </a:solidFill>
              </a:endParaRPr>
            </a:p>
          </p:txBody>
        </p:sp>
        <p:sp>
          <p:nvSpPr>
            <p:cNvPr id="173143" name="Rectangle 87"/>
            <p:cNvSpPr>
              <a:spLocks noChangeArrowheads="1"/>
            </p:cNvSpPr>
            <p:nvPr/>
          </p:nvSpPr>
          <p:spPr bwMode="auto">
            <a:xfrm>
              <a:off x="2707" y="2270"/>
              <a:ext cx="53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0.0229</a:t>
              </a:r>
              <a:endParaRPr lang="en-GB" sz="2000" b="0">
                <a:solidFill>
                  <a:schemeClr val="tx1"/>
                </a:solidFill>
              </a:endParaRPr>
            </a:p>
          </p:txBody>
        </p:sp>
        <p:sp>
          <p:nvSpPr>
            <p:cNvPr id="173144" name="Rectangle 88"/>
            <p:cNvSpPr>
              <a:spLocks noChangeArrowheads="1"/>
            </p:cNvSpPr>
            <p:nvPr/>
          </p:nvSpPr>
          <p:spPr bwMode="auto">
            <a:xfrm>
              <a:off x="2019" y="2524"/>
              <a:ext cx="11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P</a:t>
              </a:r>
              <a:endParaRPr lang="en-GB" sz="2000" b="0">
                <a:solidFill>
                  <a:schemeClr val="tx1"/>
                </a:solidFill>
              </a:endParaRPr>
            </a:p>
          </p:txBody>
        </p:sp>
        <p:sp>
          <p:nvSpPr>
            <p:cNvPr id="173145" name="Rectangle 89"/>
            <p:cNvSpPr>
              <a:spLocks noChangeArrowheads="1"/>
            </p:cNvSpPr>
            <p:nvPr/>
          </p:nvSpPr>
          <p:spPr bwMode="auto">
            <a:xfrm>
              <a:off x="2131" y="2604"/>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1500">
                  <a:solidFill>
                    <a:srgbClr val="000000"/>
                  </a:solidFill>
                </a:rPr>
                <a:t>4</a:t>
              </a:r>
              <a:endParaRPr lang="en-GB" sz="2000" b="0">
                <a:solidFill>
                  <a:schemeClr val="tx1"/>
                </a:solidFill>
              </a:endParaRPr>
            </a:p>
          </p:txBody>
        </p:sp>
        <p:sp>
          <p:nvSpPr>
            <p:cNvPr id="173146" name="Rectangle 90"/>
            <p:cNvSpPr>
              <a:spLocks noChangeArrowheads="1"/>
            </p:cNvSpPr>
            <p:nvPr/>
          </p:nvSpPr>
          <p:spPr bwMode="auto">
            <a:xfrm>
              <a:off x="2707" y="2524"/>
              <a:ext cx="53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0.0222</a:t>
              </a:r>
              <a:endParaRPr lang="en-GB" sz="2000" b="0">
                <a:solidFill>
                  <a:schemeClr val="tx1"/>
                </a:solidFill>
              </a:endParaRPr>
            </a:p>
          </p:txBody>
        </p:sp>
        <p:sp>
          <p:nvSpPr>
            <p:cNvPr id="173147" name="Rectangle 91"/>
            <p:cNvSpPr>
              <a:spLocks noChangeArrowheads="1"/>
            </p:cNvSpPr>
            <p:nvPr/>
          </p:nvSpPr>
          <p:spPr bwMode="auto">
            <a:xfrm>
              <a:off x="2019" y="2778"/>
              <a:ext cx="11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P</a:t>
              </a:r>
              <a:endParaRPr lang="en-GB" sz="2000" b="0">
                <a:solidFill>
                  <a:schemeClr val="tx1"/>
                </a:solidFill>
              </a:endParaRPr>
            </a:p>
          </p:txBody>
        </p:sp>
        <p:sp>
          <p:nvSpPr>
            <p:cNvPr id="173148" name="Rectangle 92"/>
            <p:cNvSpPr>
              <a:spLocks noChangeArrowheads="1"/>
            </p:cNvSpPr>
            <p:nvPr/>
          </p:nvSpPr>
          <p:spPr bwMode="auto">
            <a:xfrm>
              <a:off x="2131" y="2858"/>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1500">
                  <a:solidFill>
                    <a:srgbClr val="000000"/>
                  </a:solidFill>
                </a:rPr>
                <a:t>3</a:t>
              </a:r>
              <a:endParaRPr lang="en-GB" sz="2000" b="0">
                <a:solidFill>
                  <a:schemeClr val="tx1"/>
                </a:solidFill>
              </a:endParaRPr>
            </a:p>
          </p:txBody>
        </p:sp>
        <p:sp>
          <p:nvSpPr>
            <p:cNvPr id="173149" name="Rectangle 93"/>
            <p:cNvSpPr>
              <a:spLocks noChangeArrowheads="1"/>
            </p:cNvSpPr>
            <p:nvPr/>
          </p:nvSpPr>
          <p:spPr bwMode="auto">
            <a:xfrm>
              <a:off x="2707" y="2778"/>
              <a:ext cx="53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0.0214</a:t>
              </a:r>
              <a:endParaRPr lang="en-GB" sz="2000" b="0">
                <a:solidFill>
                  <a:schemeClr val="tx1"/>
                </a:solidFill>
              </a:endParaRPr>
            </a:p>
          </p:txBody>
        </p:sp>
        <p:sp>
          <p:nvSpPr>
            <p:cNvPr id="173150" name="Rectangle 94"/>
            <p:cNvSpPr>
              <a:spLocks noChangeArrowheads="1"/>
            </p:cNvSpPr>
            <p:nvPr/>
          </p:nvSpPr>
          <p:spPr bwMode="auto">
            <a:xfrm>
              <a:off x="2019" y="3031"/>
              <a:ext cx="11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P</a:t>
              </a:r>
              <a:endParaRPr lang="en-GB" sz="2000" b="0">
                <a:solidFill>
                  <a:schemeClr val="tx1"/>
                </a:solidFill>
              </a:endParaRPr>
            </a:p>
          </p:txBody>
        </p:sp>
        <p:sp>
          <p:nvSpPr>
            <p:cNvPr id="173151" name="Rectangle 95"/>
            <p:cNvSpPr>
              <a:spLocks noChangeArrowheads="1"/>
            </p:cNvSpPr>
            <p:nvPr/>
          </p:nvSpPr>
          <p:spPr bwMode="auto">
            <a:xfrm>
              <a:off x="2131" y="3111"/>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1500">
                  <a:solidFill>
                    <a:srgbClr val="000000"/>
                  </a:solidFill>
                </a:rPr>
                <a:t>2</a:t>
              </a:r>
              <a:endParaRPr lang="en-GB" sz="2000" b="0">
                <a:solidFill>
                  <a:schemeClr val="tx1"/>
                </a:solidFill>
              </a:endParaRPr>
            </a:p>
          </p:txBody>
        </p:sp>
        <p:sp>
          <p:nvSpPr>
            <p:cNvPr id="173152" name="Rectangle 96"/>
            <p:cNvSpPr>
              <a:spLocks noChangeArrowheads="1"/>
            </p:cNvSpPr>
            <p:nvPr/>
          </p:nvSpPr>
          <p:spPr bwMode="auto">
            <a:xfrm>
              <a:off x="2707" y="3031"/>
              <a:ext cx="53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0.0212</a:t>
              </a:r>
              <a:endParaRPr lang="en-GB" sz="2000" b="0">
                <a:solidFill>
                  <a:schemeClr val="tx1"/>
                </a:solidFill>
              </a:endParaRPr>
            </a:p>
          </p:txBody>
        </p:sp>
        <p:sp>
          <p:nvSpPr>
            <p:cNvPr id="173153" name="Rectangle 97"/>
            <p:cNvSpPr>
              <a:spLocks noChangeArrowheads="1"/>
            </p:cNvSpPr>
            <p:nvPr/>
          </p:nvSpPr>
          <p:spPr bwMode="auto">
            <a:xfrm>
              <a:off x="2019" y="3285"/>
              <a:ext cx="11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P</a:t>
              </a:r>
              <a:endParaRPr lang="en-GB" sz="2000" b="0">
                <a:solidFill>
                  <a:schemeClr val="tx1"/>
                </a:solidFill>
              </a:endParaRPr>
            </a:p>
          </p:txBody>
        </p:sp>
        <p:sp>
          <p:nvSpPr>
            <p:cNvPr id="173154" name="Rectangle 98"/>
            <p:cNvSpPr>
              <a:spLocks noChangeArrowheads="1"/>
            </p:cNvSpPr>
            <p:nvPr/>
          </p:nvSpPr>
          <p:spPr bwMode="auto">
            <a:xfrm>
              <a:off x="2131" y="3365"/>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1500">
                  <a:solidFill>
                    <a:srgbClr val="000000"/>
                  </a:solidFill>
                </a:rPr>
                <a:t>1</a:t>
              </a:r>
              <a:endParaRPr lang="en-GB" sz="2000" b="0">
                <a:solidFill>
                  <a:schemeClr val="tx1"/>
                </a:solidFill>
              </a:endParaRPr>
            </a:p>
          </p:txBody>
        </p:sp>
        <p:sp>
          <p:nvSpPr>
            <p:cNvPr id="173155" name="Rectangle 99"/>
            <p:cNvSpPr>
              <a:spLocks noChangeArrowheads="1"/>
            </p:cNvSpPr>
            <p:nvPr/>
          </p:nvSpPr>
          <p:spPr bwMode="auto">
            <a:xfrm>
              <a:off x="2707" y="3285"/>
              <a:ext cx="53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0.0204</a:t>
              </a:r>
              <a:endParaRPr lang="en-GB" sz="2000" b="0">
                <a:solidFill>
                  <a:schemeClr val="tx1"/>
                </a:solidFill>
              </a:endParaRPr>
            </a:p>
          </p:txBody>
        </p:sp>
        <p:sp>
          <p:nvSpPr>
            <p:cNvPr id="173156" name="Rectangle 100"/>
            <p:cNvSpPr>
              <a:spLocks noChangeArrowheads="1"/>
            </p:cNvSpPr>
            <p:nvPr/>
          </p:nvSpPr>
          <p:spPr bwMode="auto">
            <a:xfrm>
              <a:off x="2019" y="3525"/>
              <a:ext cx="11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P</a:t>
              </a:r>
              <a:endParaRPr lang="en-GB" sz="2000" b="0">
                <a:solidFill>
                  <a:schemeClr val="tx1"/>
                </a:solidFill>
              </a:endParaRPr>
            </a:p>
          </p:txBody>
        </p:sp>
        <p:sp>
          <p:nvSpPr>
            <p:cNvPr id="173157" name="Rectangle 101"/>
            <p:cNvSpPr>
              <a:spLocks noChangeArrowheads="1"/>
            </p:cNvSpPr>
            <p:nvPr/>
          </p:nvSpPr>
          <p:spPr bwMode="auto">
            <a:xfrm>
              <a:off x="2131" y="3605"/>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1500">
                  <a:solidFill>
                    <a:srgbClr val="000000"/>
                  </a:solidFill>
                </a:rPr>
                <a:t>0</a:t>
              </a:r>
              <a:endParaRPr lang="en-GB" sz="2000" b="0">
                <a:solidFill>
                  <a:schemeClr val="tx1"/>
                </a:solidFill>
              </a:endParaRPr>
            </a:p>
          </p:txBody>
        </p:sp>
        <p:sp>
          <p:nvSpPr>
            <p:cNvPr id="173158" name="Rectangle 102"/>
            <p:cNvSpPr>
              <a:spLocks noChangeArrowheads="1"/>
            </p:cNvSpPr>
            <p:nvPr/>
          </p:nvSpPr>
          <p:spPr bwMode="auto">
            <a:xfrm>
              <a:off x="2707" y="3538"/>
              <a:ext cx="53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0.0198</a:t>
              </a:r>
              <a:endParaRPr lang="en-GB" sz="2000" b="0">
                <a:solidFill>
                  <a:schemeClr val="tx1"/>
                </a:solidFill>
              </a:endParaRPr>
            </a:p>
          </p:txBody>
        </p:sp>
        <p:sp>
          <p:nvSpPr>
            <p:cNvPr id="173159" name="Line 103"/>
            <p:cNvSpPr>
              <a:spLocks noChangeShapeType="1"/>
            </p:cNvSpPr>
            <p:nvPr/>
          </p:nvSpPr>
          <p:spPr bwMode="auto">
            <a:xfrm flipV="1">
              <a:off x="768" y="1296"/>
              <a:ext cx="1"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3160" name="Rectangle 104"/>
            <p:cNvSpPr>
              <a:spLocks noChangeArrowheads="1"/>
            </p:cNvSpPr>
            <p:nvPr/>
          </p:nvSpPr>
          <p:spPr bwMode="auto">
            <a:xfrm>
              <a:off x="768" y="1283"/>
              <a:ext cx="13" cy="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3161" name="Line 105"/>
            <p:cNvSpPr>
              <a:spLocks noChangeShapeType="1"/>
            </p:cNvSpPr>
            <p:nvPr/>
          </p:nvSpPr>
          <p:spPr bwMode="auto">
            <a:xfrm flipV="1">
              <a:off x="1694" y="1296"/>
              <a:ext cx="1"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3162" name="Rectangle 106"/>
            <p:cNvSpPr>
              <a:spLocks noChangeArrowheads="1"/>
            </p:cNvSpPr>
            <p:nvPr/>
          </p:nvSpPr>
          <p:spPr bwMode="auto">
            <a:xfrm>
              <a:off x="1694" y="1283"/>
              <a:ext cx="12" cy="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3163" name="Line 107"/>
            <p:cNvSpPr>
              <a:spLocks noChangeShapeType="1"/>
            </p:cNvSpPr>
            <p:nvPr/>
          </p:nvSpPr>
          <p:spPr bwMode="auto">
            <a:xfrm flipV="1">
              <a:off x="2494" y="1296"/>
              <a:ext cx="1"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3164" name="Rectangle 108"/>
            <p:cNvSpPr>
              <a:spLocks noChangeArrowheads="1"/>
            </p:cNvSpPr>
            <p:nvPr/>
          </p:nvSpPr>
          <p:spPr bwMode="auto">
            <a:xfrm>
              <a:off x="2494" y="1283"/>
              <a:ext cx="13" cy="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3165" name="Line 109"/>
            <p:cNvSpPr>
              <a:spLocks noChangeShapeType="1"/>
            </p:cNvSpPr>
            <p:nvPr/>
          </p:nvSpPr>
          <p:spPr bwMode="auto">
            <a:xfrm flipV="1">
              <a:off x="3395" y="1296"/>
              <a:ext cx="1"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3166" name="Rectangle 110"/>
            <p:cNvSpPr>
              <a:spLocks noChangeArrowheads="1"/>
            </p:cNvSpPr>
            <p:nvPr/>
          </p:nvSpPr>
          <p:spPr bwMode="auto">
            <a:xfrm>
              <a:off x="3395" y="1283"/>
              <a:ext cx="12" cy="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3167" name="Line 111"/>
            <p:cNvSpPr>
              <a:spLocks noChangeShapeType="1"/>
            </p:cNvSpPr>
            <p:nvPr/>
          </p:nvSpPr>
          <p:spPr bwMode="auto">
            <a:xfrm flipV="1">
              <a:off x="4308" y="1296"/>
              <a:ext cx="1"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3168" name="Rectangle 112"/>
            <p:cNvSpPr>
              <a:spLocks noChangeArrowheads="1"/>
            </p:cNvSpPr>
            <p:nvPr/>
          </p:nvSpPr>
          <p:spPr bwMode="auto">
            <a:xfrm>
              <a:off x="4308" y="1283"/>
              <a:ext cx="12" cy="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3169" name="Rectangle 113"/>
            <p:cNvSpPr>
              <a:spLocks noChangeArrowheads="1"/>
            </p:cNvSpPr>
            <p:nvPr/>
          </p:nvSpPr>
          <p:spPr bwMode="auto">
            <a:xfrm>
              <a:off x="756" y="1283"/>
              <a:ext cx="37" cy="25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3170" name="Rectangle 114"/>
            <p:cNvSpPr>
              <a:spLocks noChangeArrowheads="1"/>
            </p:cNvSpPr>
            <p:nvPr/>
          </p:nvSpPr>
          <p:spPr bwMode="auto">
            <a:xfrm>
              <a:off x="1681" y="1323"/>
              <a:ext cx="38" cy="24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3171" name="Rectangle 115"/>
            <p:cNvSpPr>
              <a:spLocks noChangeArrowheads="1"/>
            </p:cNvSpPr>
            <p:nvPr/>
          </p:nvSpPr>
          <p:spPr bwMode="auto">
            <a:xfrm>
              <a:off x="2481" y="1323"/>
              <a:ext cx="38" cy="24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3172" name="Rectangle 116"/>
            <p:cNvSpPr>
              <a:spLocks noChangeArrowheads="1"/>
            </p:cNvSpPr>
            <p:nvPr/>
          </p:nvSpPr>
          <p:spPr bwMode="auto">
            <a:xfrm>
              <a:off x="3382" y="1323"/>
              <a:ext cx="38" cy="24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3173" name="Rectangle 117"/>
            <p:cNvSpPr>
              <a:spLocks noChangeArrowheads="1"/>
            </p:cNvSpPr>
            <p:nvPr/>
          </p:nvSpPr>
          <p:spPr bwMode="auto">
            <a:xfrm>
              <a:off x="4295" y="1323"/>
              <a:ext cx="38" cy="24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3174" name="Rectangle 118"/>
            <p:cNvSpPr>
              <a:spLocks noChangeArrowheads="1"/>
            </p:cNvSpPr>
            <p:nvPr/>
          </p:nvSpPr>
          <p:spPr bwMode="auto">
            <a:xfrm>
              <a:off x="793" y="1283"/>
              <a:ext cx="3540" cy="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3175" name="Rectangle 119"/>
            <p:cNvSpPr>
              <a:spLocks noChangeArrowheads="1"/>
            </p:cNvSpPr>
            <p:nvPr/>
          </p:nvSpPr>
          <p:spPr bwMode="auto">
            <a:xfrm>
              <a:off x="793" y="1990"/>
              <a:ext cx="3540" cy="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3176" name="Rectangle 120"/>
            <p:cNvSpPr>
              <a:spLocks noChangeArrowheads="1"/>
            </p:cNvSpPr>
            <p:nvPr/>
          </p:nvSpPr>
          <p:spPr bwMode="auto">
            <a:xfrm>
              <a:off x="793" y="3765"/>
              <a:ext cx="3540" cy="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3177" name="Oval 121"/>
            <p:cNvSpPr>
              <a:spLocks noChangeArrowheads="1"/>
            </p:cNvSpPr>
            <p:nvPr/>
          </p:nvSpPr>
          <p:spPr bwMode="auto">
            <a:xfrm>
              <a:off x="2640" y="2448"/>
              <a:ext cx="624" cy="336"/>
            </a:xfrm>
            <a:prstGeom prst="ellipse">
              <a:avLst/>
            </a:prstGeom>
            <a:noFill/>
            <a:ln w="28575">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73178" name="Oval 122"/>
            <p:cNvSpPr>
              <a:spLocks noChangeArrowheads="1"/>
            </p:cNvSpPr>
            <p:nvPr/>
          </p:nvSpPr>
          <p:spPr bwMode="auto">
            <a:xfrm>
              <a:off x="912" y="3456"/>
              <a:ext cx="624" cy="336"/>
            </a:xfrm>
            <a:prstGeom prst="ellipse">
              <a:avLst/>
            </a:prstGeom>
            <a:noFill/>
            <a:ln w="28575">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73179" name="Oval 123"/>
            <p:cNvSpPr>
              <a:spLocks noChangeArrowheads="1"/>
            </p:cNvSpPr>
            <p:nvPr/>
          </p:nvSpPr>
          <p:spPr bwMode="auto">
            <a:xfrm>
              <a:off x="3552" y="2448"/>
              <a:ext cx="624" cy="336"/>
            </a:xfrm>
            <a:prstGeom prst="ellipse">
              <a:avLst/>
            </a:prstGeom>
            <a:noFill/>
            <a:ln w="28575">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73180" name="Rectangle 124"/>
            <p:cNvSpPr>
              <a:spLocks noChangeArrowheads="1"/>
            </p:cNvSpPr>
            <p:nvPr/>
          </p:nvSpPr>
          <p:spPr bwMode="auto">
            <a:xfrm>
              <a:off x="1068" y="2222"/>
              <a:ext cx="39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1532</a:t>
              </a:r>
              <a:endParaRPr lang="en-GB" sz="2000" b="0">
                <a:solidFill>
                  <a:schemeClr val="tx1"/>
                </a:solidFill>
              </a:endParaRPr>
            </a:p>
          </p:txBody>
        </p:sp>
        <p:sp>
          <p:nvSpPr>
            <p:cNvPr id="173181" name="Rectangle 125"/>
            <p:cNvSpPr>
              <a:spLocks noChangeArrowheads="1"/>
            </p:cNvSpPr>
            <p:nvPr/>
          </p:nvSpPr>
          <p:spPr bwMode="auto">
            <a:xfrm>
              <a:off x="1068" y="2476"/>
              <a:ext cx="39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1494</a:t>
              </a:r>
              <a:endParaRPr lang="en-GB" sz="2000" b="0">
                <a:solidFill>
                  <a:schemeClr val="tx1"/>
                </a:solidFill>
              </a:endParaRPr>
            </a:p>
          </p:txBody>
        </p:sp>
        <p:sp>
          <p:nvSpPr>
            <p:cNvPr id="173182" name="Rectangle 126"/>
            <p:cNvSpPr>
              <a:spLocks noChangeArrowheads="1"/>
            </p:cNvSpPr>
            <p:nvPr/>
          </p:nvSpPr>
          <p:spPr bwMode="auto">
            <a:xfrm>
              <a:off x="1068" y="2730"/>
              <a:ext cx="39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1456</a:t>
              </a:r>
              <a:endParaRPr lang="en-GB" sz="2000" b="0">
                <a:solidFill>
                  <a:schemeClr val="tx1"/>
                </a:solidFill>
              </a:endParaRPr>
            </a:p>
          </p:txBody>
        </p:sp>
        <p:sp>
          <p:nvSpPr>
            <p:cNvPr id="173183" name="Rectangle 127"/>
            <p:cNvSpPr>
              <a:spLocks noChangeArrowheads="1"/>
            </p:cNvSpPr>
            <p:nvPr/>
          </p:nvSpPr>
          <p:spPr bwMode="auto">
            <a:xfrm>
              <a:off x="1068" y="2983"/>
              <a:ext cx="39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1418</a:t>
              </a:r>
              <a:endParaRPr lang="en-GB" sz="2000" b="0">
                <a:solidFill>
                  <a:schemeClr val="tx1"/>
                </a:solidFill>
              </a:endParaRPr>
            </a:p>
          </p:txBody>
        </p:sp>
        <p:sp>
          <p:nvSpPr>
            <p:cNvPr id="173184" name="Rectangle 128"/>
            <p:cNvSpPr>
              <a:spLocks noChangeArrowheads="1"/>
            </p:cNvSpPr>
            <p:nvPr/>
          </p:nvSpPr>
          <p:spPr bwMode="auto">
            <a:xfrm>
              <a:off x="1068" y="3237"/>
              <a:ext cx="39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1380</a:t>
              </a:r>
              <a:endParaRPr lang="en-GB" sz="2000" b="0">
                <a:solidFill>
                  <a:schemeClr val="tx1"/>
                </a:solidFill>
              </a:endParaRPr>
            </a:p>
          </p:txBody>
        </p:sp>
        <p:sp>
          <p:nvSpPr>
            <p:cNvPr id="173185" name="Rectangle 129"/>
            <p:cNvSpPr>
              <a:spLocks noChangeArrowheads="1"/>
            </p:cNvSpPr>
            <p:nvPr/>
          </p:nvSpPr>
          <p:spPr bwMode="auto">
            <a:xfrm>
              <a:off x="1068" y="3490"/>
              <a:ext cx="39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1342</a:t>
              </a:r>
              <a:endParaRPr lang="en-GB" sz="2000" b="0">
                <a:solidFill>
                  <a:schemeClr val="tx1"/>
                </a:solidFill>
              </a:endParaRPr>
            </a:p>
          </p:txBody>
        </p:sp>
        <p:sp>
          <p:nvSpPr>
            <p:cNvPr id="173186" name="Rectangle 130"/>
            <p:cNvSpPr>
              <a:spLocks noChangeArrowheads="1"/>
            </p:cNvSpPr>
            <p:nvPr/>
          </p:nvSpPr>
          <p:spPr bwMode="auto">
            <a:xfrm>
              <a:off x="3682" y="2222"/>
              <a:ext cx="39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1223</a:t>
              </a:r>
              <a:endParaRPr lang="en-GB" sz="2000" b="0">
                <a:solidFill>
                  <a:schemeClr val="tx1"/>
                </a:solidFill>
              </a:endParaRPr>
            </a:p>
          </p:txBody>
        </p:sp>
        <p:sp>
          <p:nvSpPr>
            <p:cNvPr id="173187" name="Rectangle 131"/>
            <p:cNvSpPr>
              <a:spLocks noChangeArrowheads="1"/>
            </p:cNvSpPr>
            <p:nvPr/>
          </p:nvSpPr>
          <p:spPr bwMode="auto">
            <a:xfrm>
              <a:off x="3682" y="2476"/>
              <a:ext cx="39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1286</a:t>
              </a:r>
              <a:endParaRPr lang="en-GB" sz="2000" b="0">
                <a:solidFill>
                  <a:schemeClr val="tx1"/>
                </a:solidFill>
              </a:endParaRPr>
            </a:p>
          </p:txBody>
        </p:sp>
        <p:sp>
          <p:nvSpPr>
            <p:cNvPr id="173188" name="Rectangle 132"/>
            <p:cNvSpPr>
              <a:spLocks noChangeArrowheads="1"/>
            </p:cNvSpPr>
            <p:nvPr/>
          </p:nvSpPr>
          <p:spPr bwMode="auto">
            <a:xfrm>
              <a:off x="3682" y="2730"/>
              <a:ext cx="39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1386</a:t>
              </a:r>
              <a:endParaRPr lang="en-GB" sz="2000" b="0">
                <a:solidFill>
                  <a:schemeClr val="tx1"/>
                </a:solidFill>
              </a:endParaRPr>
            </a:p>
          </p:txBody>
        </p:sp>
        <p:sp>
          <p:nvSpPr>
            <p:cNvPr id="173189" name="Rectangle 133"/>
            <p:cNvSpPr>
              <a:spLocks noChangeArrowheads="1"/>
            </p:cNvSpPr>
            <p:nvPr/>
          </p:nvSpPr>
          <p:spPr bwMode="auto">
            <a:xfrm>
              <a:off x="3682" y="2983"/>
              <a:ext cx="39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1471</a:t>
              </a:r>
              <a:endParaRPr lang="en-GB" sz="2000" b="0">
                <a:solidFill>
                  <a:schemeClr val="tx1"/>
                </a:solidFill>
              </a:endParaRPr>
            </a:p>
          </p:txBody>
        </p:sp>
        <p:sp>
          <p:nvSpPr>
            <p:cNvPr id="173190" name="Rectangle 134"/>
            <p:cNvSpPr>
              <a:spLocks noChangeArrowheads="1"/>
            </p:cNvSpPr>
            <p:nvPr/>
          </p:nvSpPr>
          <p:spPr bwMode="auto">
            <a:xfrm>
              <a:off x="3682" y="3237"/>
              <a:ext cx="39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1498</a:t>
              </a:r>
              <a:endParaRPr lang="en-GB" sz="2000" b="0">
                <a:solidFill>
                  <a:schemeClr val="tx1"/>
                </a:solidFill>
              </a:endParaRPr>
            </a:p>
          </p:txBody>
        </p:sp>
        <p:sp>
          <p:nvSpPr>
            <p:cNvPr id="173191" name="Rectangle 135"/>
            <p:cNvSpPr>
              <a:spLocks noChangeArrowheads="1"/>
            </p:cNvSpPr>
            <p:nvPr/>
          </p:nvSpPr>
          <p:spPr bwMode="auto">
            <a:xfrm>
              <a:off x="3682" y="3490"/>
              <a:ext cx="39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1596</a:t>
              </a:r>
              <a:endParaRPr lang="en-GB" sz="2000" b="0">
                <a:solidFill>
                  <a:schemeClr val="tx1"/>
                </a:solidFill>
              </a:endParaRPr>
            </a:p>
          </p:txBody>
        </p:sp>
        <p:sp>
          <p:nvSpPr>
            <p:cNvPr id="173192" name="Text Box 136"/>
            <p:cNvSpPr txBox="1">
              <a:spLocks noChangeArrowheads="1"/>
            </p:cNvSpPr>
            <p:nvPr/>
          </p:nvSpPr>
          <p:spPr bwMode="auto">
            <a:xfrm>
              <a:off x="975" y="981"/>
              <a:ext cx="5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800" b="0">
                  <a:solidFill>
                    <a:schemeClr val="tx1"/>
                  </a:solidFill>
                </a:rPr>
                <a:t>Supply</a:t>
              </a:r>
            </a:p>
          </p:txBody>
        </p:sp>
        <p:sp>
          <p:nvSpPr>
            <p:cNvPr id="173193" name="Text Box 137"/>
            <p:cNvSpPr txBox="1">
              <a:spLocks noChangeArrowheads="1"/>
            </p:cNvSpPr>
            <p:nvPr/>
          </p:nvSpPr>
          <p:spPr bwMode="auto">
            <a:xfrm>
              <a:off x="3515" y="981"/>
              <a:ext cx="6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800" b="0">
                  <a:solidFill>
                    <a:schemeClr val="tx1"/>
                  </a:solidFill>
                </a:rPr>
                <a:t>Demand</a:t>
              </a:r>
            </a:p>
          </p:txBody>
        </p:sp>
      </p:grpSp>
      <p:sp>
        <p:nvSpPr>
          <p:cNvPr id="173194" name="Text Box 138"/>
          <p:cNvSpPr txBox="1">
            <a:spLocks noChangeArrowheads="1"/>
          </p:cNvSpPr>
          <p:nvPr/>
        </p:nvSpPr>
        <p:spPr bwMode="auto">
          <a:xfrm>
            <a:off x="6300788" y="3068638"/>
            <a:ext cx="2519362" cy="283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GB" sz="2000">
                <a:solidFill>
                  <a:srgbClr val="FF0000"/>
                </a:solidFill>
              </a:rPr>
              <a:t>Cleared Price =  P4</a:t>
            </a:r>
          </a:p>
          <a:p>
            <a:endParaRPr lang="en-GB" sz="2000">
              <a:solidFill>
                <a:srgbClr val="FF0000"/>
              </a:solidFill>
            </a:endParaRPr>
          </a:p>
          <a:p>
            <a:r>
              <a:rPr lang="en-GB" sz="2000">
                <a:solidFill>
                  <a:srgbClr val="FF0000"/>
                </a:solidFill>
              </a:rPr>
              <a:t>All bidders pay 0.0222p/kWh</a:t>
            </a:r>
          </a:p>
          <a:p>
            <a:endParaRPr lang="en-GB" sz="2000">
              <a:solidFill>
                <a:srgbClr val="FF0000"/>
              </a:solidFill>
            </a:endParaRPr>
          </a:p>
          <a:p>
            <a:r>
              <a:rPr lang="en-GB" sz="2000">
                <a:solidFill>
                  <a:srgbClr val="FF0000"/>
                </a:solidFill>
              </a:rPr>
              <a:t>Allocation =  1286kWh/day</a:t>
            </a:r>
          </a:p>
          <a:p>
            <a:endParaRPr lang="en-GB" sz="2000">
              <a:solidFill>
                <a:srgbClr val="FF0000"/>
              </a:solidFill>
            </a:endParaRPr>
          </a:p>
          <a:p>
            <a:r>
              <a:rPr lang="en-GB" sz="2000">
                <a:solidFill>
                  <a:srgbClr val="FF0000"/>
                </a:solidFill>
              </a:rPr>
              <a:t>Unsold  = 56kWh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3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19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B3EF439-BB89-4166-BEBD-05C60137A94C}" type="slidenum">
              <a:rPr lang="en-US"/>
              <a:pPr/>
              <a:t>33</a:t>
            </a:fld>
            <a:endParaRPr lang="en-US"/>
          </a:p>
        </p:txBody>
      </p:sp>
      <p:sp>
        <p:nvSpPr>
          <p:cNvPr id="171010" name="Rectangle 2"/>
          <p:cNvSpPr>
            <a:spLocks noGrp="1" noChangeArrowheads="1"/>
          </p:cNvSpPr>
          <p:nvPr>
            <p:ph type="title"/>
          </p:nvPr>
        </p:nvSpPr>
        <p:spPr>
          <a:xfrm>
            <a:off x="593725" y="334963"/>
            <a:ext cx="8093075" cy="946150"/>
          </a:xfrm>
        </p:spPr>
        <p:txBody>
          <a:bodyPr/>
          <a:lstStyle/>
          <a:p>
            <a:r>
              <a:rPr lang="en-GB">
                <a:effectLst>
                  <a:outerShdw blurRad="38100" dist="38100" dir="2700000" algn="tl">
                    <a:srgbClr val="C0C0C0"/>
                  </a:outerShdw>
                </a:effectLst>
              </a:rPr>
              <a:t>QSEC Auction Summary – </a:t>
            </a:r>
            <a:br>
              <a:rPr lang="en-GB">
                <a:effectLst>
                  <a:outerShdw blurRad="38100" dist="38100" dir="2700000" algn="tl">
                    <a:srgbClr val="C0C0C0"/>
                  </a:outerShdw>
                </a:effectLst>
              </a:rPr>
            </a:br>
            <a:r>
              <a:rPr lang="en-GB">
                <a:effectLst>
                  <a:outerShdw blurRad="38100" dist="38100" dir="2700000" algn="tl">
                    <a:srgbClr val="C0C0C0"/>
                  </a:outerShdw>
                </a:effectLst>
              </a:rPr>
              <a:t>Post Allocation Reporting</a:t>
            </a:r>
            <a:endParaRPr lang="en-US">
              <a:effectLst>
                <a:outerShdw blurRad="38100" dist="38100" dir="2700000" algn="tl">
                  <a:srgbClr val="C0C0C0"/>
                </a:outerShdw>
              </a:effectLst>
            </a:endParaRPr>
          </a:p>
        </p:txBody>
      </p:sp>
      <p:sp>
        <p:nvSpPr>
          <p:cNvPr id="171011" name="Rectangle 3"/>
          <p:cNvSpPr>
            <a:spLocks noGrp="1" noChangeArrowheads="1"/>
          </p:cNvSpPr>
          <p:nvPr>
            <p:ph type="body" idx="1"/>
          </p:nvPr>
        </p:nvSpPr>
        <p:spPr/>
        <p:txBody>
          <a:bodyPr/>
          <a:lstStyle/>
          <a:p>
            <a:pPr>
              <a:lnSpc>
                <a:spcPct val="80000"/>
              </a:lnSpc>
            </a:pPr>
            <a:r>
              <a:rPr lang="en-GB"/>
              <a:t>National Grid allocate QSEC bids no later than two months following the date of auction closure, after which:</a:t>
            </a:r>
          </a:p>
          <a:p>
            <a:pPr>
              <a:lnSpc>
                <a:spcPct val="80000"/>
              </a:lnSpc>
            </a:pPr>
            <a:r>
              <a:rPr lang="en-GB"/>
              <a:t>Will notify Users (within Gemini) of</a:t>
            </a:r>
          </a:p>
          <a:p>
            <a:pPr lvl="1">
              <a:lnSpc>
                <a:spcPct val="80000"/>
              </a:lnSpc>
            </a:pPr>
            <a:r>
              <a:rPr lang="en-GB"/>
              <a:t>Accepted quarterly capacity bids</a:t>
            </a:r>
          </a:p>
          <a:p>
            <a:pPr lvl="1">
              <a:lnSpc>
                <a:spcPct val="80000"/>
              </a:lnSpc>
            </a:pPr>
            <a:r>
              <a:rPr lang="en-GB"/>
              <a:t>Amount of Quarterly NTS Entry Capacity which the User is registered as holding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B99554C-0CD3-4CD1-9B79-6CA573005576}" type="slidenum">
              <a:rPr lang="en-US"/>
              <a:pPr/>
              <a:t>34</a:t>
            </a:fld>
            <a:endParaRPr lang="en-US"/>
          </a:p>
        </p:txBody>
      </p:sp>
      <p:sp>
        <p:nvSpPr>
          <p:cNvPr id="174082" name="Rectangle 2"/>
          <p:cNvSpPr>
            <a:spLocks noGrp="1" noChangeArrowheads="1"/>
          </p:cNvSpPr>
          <p:nvPr>
            <p:ph type="title"/>
          </p:nvPr>
        </p:nvSpPr>
        <p:spPr>
          <a:xfrm>
            <a:off x="593725" y="334963"/>
            <a:ext cx="8093075" cy="946150"/>
          </a:xfrm>
        </p:spPr>
        <p:txBody>
          <a:bodyPr/>
          <a:lstStyle/>
          <a:p>
            <a:r>
              <a:rPr lang="en-GB">
                <a:effectLst>
                  <a:outerShdw blurRad="38100" dist="38100" dir="2700000" algn="tl">
                    <a:srgbClr val="C0C0C0"/>
                  </a:outerShdw>
                </a:effectLst>
              </a:rPr>
              <a:t>QSEC Auction Summary – </a:t>
            </a:r>
            <a:br>
              <a:rPr lang="en-GB">
                <a:effectLst>
                  <a:outerShdw blurRad="38100" dist="38100" dir="2700000" algn="tl">
                    <a:srgbClr val="C0C0C0"/>
                  </a:outerShdw>
                </a:effectLst>
              </a:rPr>
            </a:br>
            <a:r>
              <a:rPr lang="en-GB">
                <a:effectLst>
                  <a:outerShdw blurRad="38100" dist="38100" dir="2700000" algn="tl">
                    <a:srgbClr val="C0C0C0"/>
                  </a:outerShdw>
                </a:effectLst>
              </a:rPr>
              <a:t>Post Allocation Reporting</a:t>
            </a:r>
            <a:endParaRPr lang="en-US">
              <a:effectLst>
                <a:outerShdw blurRad="38100" dist="38100" dir="2700000" algn="tl">
                  <a:srgbClr val="C0C0C0"/>
                </a:outerShdw>
              </a:effectLst>
            </a:endParaRPr>
          </a:p>
        </p:txBody>
      </p:sp>
      <p:sp>
        <p:nvSpPr>
          <p:cNvPr id="174083" name="Rectangle 3"/>
          <p:cNvSpPr>
            <a:spLocks noGrp="1" noChangeArrowheads="1"/>
          </p:cNvSpPr>
          <p:nvPr>
            <p:ph type="body" idx="1"/>
          </p:nvPr>
        </p:nvSpPr>
        <p:spPr>
          <a:xfrm>
            <a:off x="571500" y="1257300"/>
            <a:ext cx="8089900" cy="4648200"/>
          </a:xfrm>
        </p:spPr>
        <p:txBody>
          <a:bodyPr/>
          <a:lstStyle/>
          <a:p>
            <a:pPr>
              <a:lnSpc>
                <a:spcPct val="80000"/>
              </a:lnSpc>
              <a:buFont typeface="Wingdings 2" pitchFamily="18" charset="2"/>
              <a:buNone/>
            </a:pPr>
            <a:endParaRPr lang="en-GB" sz="1600"/>
          </a:p>
          <a:p>
            <a:pPr>
              <a:lnSpc>
                <a:spcPct val="80000"/>
              </a:lnSpc>
            </a:pPr>
            <a:r>
              <a:rPr lang="en-GB"/>
              <a:t>Publish to all by Entry Point and Sub Transaction period the following:</a:t>
            </a:r>
          </a:p>
          <a:p>
            <a:pPr lvl="2">
              <a:lnSpc>
                <a:spcPct val="80000"/>
              </a:lnSpc>
            </a:pPr>
            <a:r>
              <a:rPr lang="en-GB" sz="2200"/>
              <a:t>Volume of entry capacity allocated (baseline and incremental)</a:t>
            </a:r>
          </a:p>
          <a:p>
            <a:pPr lvl="2">
              <a:lnSpc>
                <a:spcPct val="80000"/>
              </a:lnSpc>
            </a:pPr>
            <a:r>
              <a:rPr lang="en-GB" sz="2200"/>
              <a:t>The relevant clearing price </a:t>
            </a:r>
          </a:p>
          <a:p>
            <a:pPr lvl="2">
              <a:lnSpc>
                <a:spcPct val="80000"/>
              </a:lnSpc>
            </a:pPr>
            <a:r>
              <a:rPr lang="en-GB" sz="2200"/>
              <a:t>Total amount of revenue to be derived</a:t>
            </a:r>
          </a:p>
          <a:p>
            <a:pPr lvl="2">
              <a:lnSpc>
                <a:spcPct val="80000"/>
              </a:lnSpc>
            </a:pPr>
            <a:r>
              <a:rPr lang="en-GB" sz="2200"/>
              <a:t>Highest price accepted</a:t>
            </a:r>
          </a:p>
          <a:p>
            <a:pPr lvl="2">
              <a:lnSpc>
                <a:spcPct val="80000"/>
              </a:lnSpc>
            </a:pPr>
            <a:r>
              <a:rPr lang="en-GB" sz="2200"/>
              <a:t>Lowest price accepted</a:t>
            </a:r>
          </a:p>
          <a:p>
            <a:pPr lvl="2">
              <a:lnSpc>
                <a:spcPct val="80000"/>
              </a:lnSpc>
            </a:pPr>
            <a:r>
              <a:rPr lang="en-GB" sz="2200"/>
              <a:t>Weighted average price accepted</a:t>
            </a:r>
          </a:p>
          <a:p>
            <a:pPr lvl="2">
              <a:lnSpc>
                <a:spcPct val="80000"/>
              </a:lnSpc>
            </a:pPr>
            <a:r>
              <a:rPr lang="en-GB" sz="2200"/>
              <a:t>The number of users that submitted successful bids</a:t>
            </a:r>
          </a:p>
          <a:p>
            <a:pPr lvl="2">
              <a:lnSpc>
                <a:spcPct val="80000"/>
              </a:lnSpc>
            </a:pPr>
            <a:r>
              <a:rPr lang="en-GB" sz="2200"/>
              <a:t>The amount of obligated capacity which remains unsold</a:t>
            </a:r>
          </a:p>
          <a:p>
            <a:pPr>
              <a:lnSpc>
                <a:spcPct val="80000"/>
              </a:lnSpc>
            </a:pPr>
            <a:endParaRPr lang="en-GB" sz="2200"/>
          </a:p>
          <a:p>
            <a:pPr lvl="1">
              <a:lnSpc>
                <a:spcPct val="80000"/>
              </a:lnSpc>
              <a:buFont typeface="Wingdings 2" pitchFamily="18" charset="2"/>
              <a:buNone/>
            </a:pPr>
            <a:endParaRPr lang="en-US" sz="24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ctrTitle"/>
          </p:nvPr>
        </p:nvSpPr>
        <p:spPr/>
        <p:txBody>
          <a:bodyPr/>
          <a:lstStyle/>
          <a:p>
            <a:r>
              <a:rPr lang="en-US"/>
              <a:t>Section 3</a:t>
            </a:r>
          </a:p>
        </p:txBody>
      </p:sp>
      <p:pic>
        <p:nvPicPr>
          <p:cNvPr id="175107" name="Picture 15" descr="Pic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962275"/>
            <a:ext cx="2211388"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08" name="Rectangle 4"/>
          <p:cNvSpPr>
            <a:spLocks noGrp="1" noChangeArrowheads="1"/>
          </p:cNvSpPr>
          <p:nvPr>
            <p:ph type="subTitle" idx="1"/>
          </p:nvPr>
        </p:nvSpPr>
        <p:spPr/>
        <p:txBody>
          <a:bodyPr/>
          <a:lstStyle/>
          <a:p>
            <a:r>
              <a:rPr lang="en-GB" sz="2200" b="1"/>
              <a:t>Incremental Entry Capacity Release – NPV Test</a:t>
            </a:r>
            <a:endParaRPr lang="en-US" sz="2200" b="1"/>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AAA10F27-606C-4E03-83FF-027FF86328A2}" type="slidenum">
              <a:rPr lang="en-US"/>
              <a:pPr/>
              <a:t>36</a:t>
            </a:fld>
            <a:endParaRPr lang="en-US"/>
          </a:p>
        </p:txBody>
      </p:sp>
      <p:sp>
        <p:nvSpPr>
          <p:cNvPr id="172034" name="Rectangle 2"/>
          <p:cNvSpPr>
            <a:spLocks noGrp="1" noChangeArrowheads="1"/>
          </p:cNvSpPr>
          <p:nvPr>
            <p:ph type="title"/>
          </p:nvPr>
        </p:nvSpPr>
        <p:spPr/>
        <p:txBody>
          <a:bodyPr/>
          <a:lstStyle/>
          <a:p>
            <a:r>
              <a:rPr lang="en-GB">
                <a:effectLst>
                  <a:outerShdw blurRad="38100" dist="38100" dir="2700000" algn="tl">
                    <a:srgbClr val="C0C0C0"/>
                  </a:outerShdw>
                </a:effectLst>
              </a:rPr>
              <a:t>Published Information</a:t>
            </a:r>
            <a:endParaRPr lang="en-US">
              <a:effectLst>
                <a:outerShdw blurRad="38100" dist="38100" dir="2700000" algn="tl">
                  <a:srgbClr val="C0C0C0"/>
                </a:outerShdw>
              </a:effectLst>
            </a:endParaRPr>
          </a:p>
        </p:txBody>
      </p:sp>
      <p:sp>
        <p:nvSpPr>
          <p:cNvPr id="172035" name="Rectangle 3"/>
          <p:cNvSpPr>
            <a:spLocks noGrp="1" noChangeArrowheads="1"/>
          </p:cNvSpPr>
          <p:nvPr>
            <p:ph type="body" idx="1"/>
          </p:nvPr>
        </p:nvSpPr>
        <p:spPr/>
        <p:txBody>
          <a:bodyPr/>
          <a:lstStyle/>
          <a:p>
            <a:pPr>
              <a:lnSpc>
                <a:spcPct val="80000"/>
              </a:lnSpc>
            </a:pPr>
            <a:r>
              <a:rPr lang="en-GB" sz="2000" dirty="0"/>
              <a:t>Available from the website</a:t>
            </a:r>
          </a:p>
          <a:p>
            <a:pPr lvl="1">
              <a:lnSpc>
                <a:spcPct val="80000"/>
              </a:lnSpc>
            </a:pPr>
            <a:r>
              <a:rPr lang="en-GB" sz="2000" dirty="0">
                <a:hlinkClick r:id="rId2"/>
              </a:rPr>
              <a:t>http://www2.nationalgrid.com/UK/Industry-information/Gas-capacity-methodologies/Entry-Capacity-Release-Methodology-Statement</a:t>
            </a:r>
            <a:r>
              <a:rPr lang="en-GB" sz="2000" dirty="0" smtClean="0">
                <a:hlinkClick r:id="rId2"/>
              </a:rPr>
              <a:t>/</a:t>
            </a:r>
            <a:endParaRPr lang="en-GB" sz="2000" dirty="0" smtClean="0"/>
          </a:p>
          <a:p>
            <a:pPr lvl="1">
              <a:lnSpc>
                <a:spcPct val="80000"/>
              </a:lnSpc>
            </a:pPr>
            <a:r>
              <a:rPr lang="en-GB" sz="2000" dirty="0" smtClean="0"/>
              <a:t>V3.0 </a:t>
            </a:r>
            <a:r>
              <a:rPr lang="en-GB" sz="2000" dirty="0"/>
              <a:t>effective from 1</a:t>
            </a:r>
            <a:r>
              <a:rPr lang="en-GB" sz="2000" baseline="30000" dirty="0"/>
              <a:t>st</a:t>
            </a:r>
            <a:r>
              <a:rPr lang="en-GB" sz="2000" dirty="0"/>
              <a:t> </a:t>
            </a:r>
            <a:r>
              <a:rPr lang="en-GB" sz="2000" dirty="0" smtClean="0"/>
              <a:t>November 2015</a:t>
            </a:r>
            <a:endParaRPr lang="en-GB" sz="2000" dirty="0"/>
          </a:p>
          <a:p>
            <a:pPr>
              <a:lnSpc>
                <a:spcPct val="80000"/>
              </a:lnSpc>
            </a:pPr>
            <a:r>
              <a:rPr lang="en-GB" sz="2000" dirty="0"/>
              <a:t>IECR Model</a:t>
            </a:r>
          </a:p>
          <a:p>
            <a:pPr lvl="1">
              <a:lnSpc>
                <a:spcPct val="80000"/>
              </a:lnSpc>
            </a:pPr>
            <a:r>
              <a:rPr lang="en-GB" sz="2000" dirty="0"/>
              <a:t>Published on a best endeavours basis</a:t>
            </a:r>
            <a:r>
              <a:rPr lang="en-GB" sz="2000" dirty="0"/>
              <a:t>* (</a:t>
            </a:r>
            <a:r>
              <a:rPr lang="en-GB" sz="2000" dirty="0">
                <a:hlinkClick r:id="rId3"/>
              </a:rPr>
              <a:t>http://www2.nationalgrid.com/UK/Industry-information/Gas-transmission-system-operations/Capacity/Entry-capacity</a:t>
            </a:r>
            <a:r>
              <a:rPr lang="en-GB" sz="2000" dirty="0" smtClean="0">
                <a:hlinkClick r:id="rId3"/>
              </a:rPr>
              <a:t>/</a:t>
            </a:r>
            <a:r>
              <a:rPr lang="en-GB" sz="2000" dirty="0" smtClean="0"/>
              <a:t>)</a:t>
            </a:r>
          </a:p>
          <a:p>
            <a:pPr lvl="1">
              <a:lnSpc>
                <a:spcPct val="80000"/>
              </a:lnSpc>
            </a:pPr>
            <a:r>
              <a:rPr lang="en-GB" sz="2000" dirty="0" smtClean="0"/>
              <a:t>Allows </a:t>
            </a:r>
            <a:r>
              <a:rPr lang="en-GB" sz="2000" dirty="0"/>
              <a:t>shippers to conduct “what if” scenarios</a:t>
            </a:r>
          </a:p>
          <a:p>
            <a:pPr lvl="1">
              <a:lnSpc>
                <a:spcPct val="80000"/>
              </a:lnSpc>
            </a:pPr>
            <a:r>
              <a:rPr lang="en-GB" sz="2000" dirty="0" smtClean="0"/>
              <a:t>We </a:t>
            </a:r>
            <a:r>
              <a:rPr lang="en-GB" sz="2000" dirty="0"/>
              <a:t>may amend the model if we consider it necessary to conform to Licence / UNC and reserve the right to do so</a:t>
            </a:r>
          </a:p>
          <a:p>
            <a:pPr lvl="1">
              <a:lnSpc>
                <a:spcPct val="80000"/>
              </a:lnSpc>
              <a:buFont typeface="Wingdings 2" pitchFamily="18" charset="2"/>
              <a:buNone/>
            </a:pPr>
            <a:endParaRPr lang="en-US" sz="2000" dirty="0"/>
          </a:p>
        </p:txBody>
      </p:sp>
      <p:sp>
        <p:nvSpPr>
          <p:cNvPr id="172036" name="Rectangle 4"/>
          <p:cNvSpPr>
            <a:spLocks noChangeArrowheads="1"/>
          </p:cNvSpPr>
          <p:nvPr/>
        </p:nvSpPr>
        <p:spPr bwMode="auto">
          <a:xfrm>
            <a:off x="0" y="6270625"/>
            <a:ext cx="7297738"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nSpc>
                <a:spcPct val="90000"/>
              </a:lnSpc>
              <a:spcBef>
                <a:spcPct val="20000"/>
              </a:spcBef>
              <a:buClr>
                <a:srgbClr val="0066CC"/>
              </a:buClr>
              <a:buSzPct val="70000"/>
            </a:pPr>
            <a:r>
              <a:rPr lang="en-GB" sz="1200" b="0">
                <a:solidFill>
                  <a:schemeClr val="tx1"/>
                </a:solidFill>
              </a:rPr>
              <a:t>* We do not keep the version on the website continually up to date. It is retained there for assistance and updated in time for each auction and in line with latest changes. In particular the model that is published might not be the one that National Grid uses to assess incremental signals.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98CB506-01FF-44AC-8346-BD4D08F575B5}" type="slidenum">
              <a:rPr lang="en-US"/>
              <a:pPr/>
              <a:t>37</a:t>
            </a:fld>
            <a:endParaRPr lang="en-US"/>
          </a:p>
        </p:txBody>
      </p:sp>
      <p:sp>
        <p:nvSpPr>
          <p:cNvPr id="176130" name="Rectangle 2"/>
          <p:cNvSpPr>
            <a:spLocks noGrp="1" noChangeArrowheads="1"/>
          </p:cNvSpPr>
          <p:nvPr>
            <p:ph type="title"/>
          </p:nvPr>
        </p:nvSpPr>
        <p:spPr/>
        <p:txBody>
          <a:bodyPr/>
          <a:lstStyle/>
          <a:p>
            <a:r>
              <a:rPr lang="en-GB">
                <a:effectLst>
                  <a:outerShdw blurRad="38100" dist="38100" dir="2700000" algn="tl">
                    <a:srgbClr val="C0C0C0"/>
                  </a:outerShdw>
                </a:effectLst>
              </a:rPr>
              <a:t>IECR Methodology</a:t>
            </a:r>
            <a:endParaRPr lang="en-US">
              <a:effectLst>
                <a:outerShdw blurRad="38100" dist="38100" dir="2700000" algn="tl">
                  <a:srgbClr val="C0C0C0"/>
                </a:outerShdw>
              </a:effectLst>
            </a:endParaRPr>
          </a:p>
        </p:txBody>
      </p:sp>
      <p:sp>
        <p:nvSpPr>
          <p:cNvPr id="176131" name="Rectangle 3"/>
          <p:cNvSpPr>
            <a:spLocks noGrp="1" noChangeArrowheads="1"/>
          </p:cNvSpPr>
          <p:nvPr>
            <p:ph type="body" idx="1"/>
          </p:nvPr>
        </p:nvSpPr>
        <p:spPr/>
        <p:txBody>
          <a:bodyPr/>
          <a:lstStyle/>
          <a:p>
            <a:pPr>
              <a:lnSpc>
                <a:spcPct val="80000"/>
              </a:lnSpc>
              <a:buFont typeface="Wingdings 2" pitchFamily="18" charset="2"/>
              <a:buNone/>
            </a:pPr>
            <a:r>
              <a:rPr lang="en-GB" dirty="0"/>
              <a:t>The basic outline of the IECR methodology is </a:t>
            </a:r>
            <a:r>
              <a:rPr lang="en-GB" dirty="0" smtClean="0"/>
              <a:t>as follows:</a:t>
            </a:r>
            <a:endParaRPr lang="en-GB" dirty="0"/>
          </a:p>
          <a:p>
            <a:pPr>
              <a:lnSpc>
                <a:spcPct val="80000"/>
              </a:lnSpc>
            </a:pPr>
            <a:r>
              <a:rPr lang="en-GB" dirty="0"/>
              <a:t>Identify if a possible trigger level exists. This is the </a:t>
            </a:r>
            <a:r>
              <a:rPr lang="en-GB" dirty="0" smtClean="0"/>
              <a:t>first quarter </a:t>
            </a:r>
            <a:r>
              <a:rPr lang="en-GB" dirty="0"/>
              <a:t>where the aggregated bids at a price step match or exceed the quantity on offer above the base quantity.</a:t>
            </a:r>
          </a:p>
          <a:p>
            <a:pPr>
              <a:lnSpc>
                <a:spcPct val="80000"/>
              </a:lnSpc>
            </a:pPr>
            <a:r>
              <a:rPr lang="en-US" dirty="0"/>
              <a:t>Observe the incremental bid quantities in the subsequent 31 quarters and allocate a quantity in each quarter at the lowest price step where demand is less than or equal to the trigger level quantity being assessed.</a:t>
            </a:r>
            <a:endParaRPr lang="en-GB" dirty="0"/>
          </a:p>
          <a:p>
            <a:pPr lvl="1">
              <a:lnSpc>
                <a:spcPct val="80000"/>
              </a:lnSpc>
              <a:buFont typeface="Wingdings 2" pitchFamily="18" charset="2"/>
              <a:buNone/>
            </a:pPr>
            <a:endParaRPr lang="en-US"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DA42E9B-7A71-4136-A595-7043F8AF703B}" type="slidenum">
              <a:rPr lang="en-US"/>
              <a:pPr/>
              <a:t>38</a:t>
            </a:fld>
            <a:endParaRPr lang="en-US"/>
          </a:p>
        </p:txBody>
      </p:sp>
      <p:sp>
        <p:nvSpPr>
          <p:cNvPr id="177154" name="Rectangle 2"/>
          <p:cNvSpPr>
            <a:spLocks noGrp="1" noChangeArrowheads="1"/>
          </p:cNvSpPr>
          <p:nvPr>
            <p:ph type="title"/>
          </p:nvPr>
        </p:nvSpPr>
        <p:spPr/>
        <p:txBody>
          <a:bodyPr/>
          <a:lstStyle/>
          <a:p>
            <a:r>
              <a:rPr lang="en-GB">
                <a:effectLst>
                  <a:outerShdw blurRad="38100" dist="38100" dir="2700000" algn="tl">
                    <a:srgbClr val="C0C0C0"/>
                  </a:outerShdw>
                </a:effectLst>
              </a:rPr>
              <a:t>IECR Methodology (cont.)</a:t>
            </a:r>
            <a:endParaRPr lang="en-US">
              <a:effectLst>
                <a:outerShdw blurRad="38100" dist="38100" dir="2700000" algn="tl">
                  <a:srgbClr val="C0C0C0"/>
                </a:outerShdw>
              </a:effectLst>
            </a:endParaRPr>
          </a:p>
        </p:txBody>
      </p:sp>
      <p:sp>
        <p:nvSpPr>
          <p:cNvPr id="177155" name="Rectangle 3"/>
          <p:cNvSpPr>
            <a:spLocks noGrp="1" noChangeArrowheads="1"/>
          </p:cNvSpPr>
          <p:nvPr>
            <p:ph type="body" idx="1"/>
          </p:nvPr>
        </p:nvSpPr>
        <p:spPr/>
        <p:txBody>
          <a:bodyPr/>
          <a:lstStyle/>
          <a:p>
            <a:pPr>
              <a:lnSpc>
                <a:spcPct val="80000"/>
              </a:lnSpc>
            </a:pPr>
            <a:r>
              <a:rPr lang="en-US"/>
              <a:t>Note the clearing price and calculate the associated incremental revenue for each quarter.</a:t>
            </a:r>
            <a:r>
              <a:rPr lang="en-GB"/>
              <a:t> </a:t>
            </a:r>
          </a:p>
          <a:p>
            <a:pPr>
              <a:lnSpc>
                <a:spcPct val="80000"/>
              </a:lnSpc>
            </a:pPr>
            <a:r>
              <a:rPr lang="en-GB"/>
              <a:t>Conduct the NPV test across the revenue received in all 32 quarters (assuming at least 8 of the 32 quarters contain incremental bids) to determine if obligated incremental entry capacity will be released.</a:t>
            </a:r>
          </a:p>
          <a:p>
            <a:pPr lvl="1">
              <a:lnSpc>
                <a:spcPct val="80000"/>
              </a:lnSpc>
              <a:buFont typeface="Wingdings 2" pitchFamily="18" charset="2"/>
              <a:buNone/>
            </a:pP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6"/>
          <p:cNvSpPr>
            <a:spLocks noGrp="1"/>
          </p:cNvSpPr>
          <p:nvPr>
            <p:ph type="sldNum" sz="quarter" idx="12"/>
          </p:nvPr>
        </p:nvSpPr>
        <p:spPr/>
        <p:txBody>
          <a:bodyPr/>
          <a:lstStyle/>
          <a:p>
            <a:fld id="{299F1470-3E45-4BB8-B717-4C19F5B7B288}" type="slidenum">
              <a:rPr lang="en-US"/>
              <a:pPr/>
              <a:t>39</a:t>
            </a:fld>
            <a:endParaRPr lang="en-US"/>
          </a:p>
        </p:txBody>
      </p:sp>
      <p:sp>
        <p:nvSpPr>
          <p:cNvPr id="179202" name="Rectangle 2"/>
          <p:cNvSpPr>
            <a:spLocks noGrp="1" noChangeArrowheads="1"/>
          </p:cNvSpPr>
          <p:nvPr>
            <p:ph type="title"/>
          </p:nvPr>
        </p:nvSpPr>
        <p:spPr/>
        <p:txBody>
          <a:bodyPr/>
          <a:lstStyle/>
          <a:p>
            <a:r>
              <a:rPr lang="en-GB">
                <a:effectLst>
                  <a:outerShdw blurRad="38100" dist="38100" dir="2700000" algn="tl">
                    <a:srgbClr val="C0C0C0"/>
                  </a:outerShdw>
                </a:effectLst>
              </a:rPr>
              <a:t>IECR Worked Example</a:t>
            </a:r>
            <a:endParaRPr lang="en-US">
              <a:effectLst>
                <a:outerShdw blurRad="38100" dist="38100" dir="2700000" algn="tl">
                  <a:srgbClr val="C0C0C0"/>
                </a:outerShdw>
              </a:effectLst>
            </a:endParaRPr>
          </a:p>
        </p:txBody>
      </p:sp>
      <p:sp>
        <p:nvSpPr>
          <p:cNvPr id="179203" name="Rectangle 3"/>
          <p:cNvSpPr>
            <a:spLocks noGrp="1" noChangeArrowheads="1"/>
          </p:cNvSpPr>
          <p:nvPr>
            <p:ph type="body" sz="half" idx="1"/>
          </p:nvPr>
        </p:nvSpPr>
        <p:spPr>
          <a:xfrm>
            <a:off x="593725" y="1485900"/>
            <a:ext cx="3406775" cy="4648200"/>
          </a:xfrm>
        </p:spPr>
        <p:txBody>
          <a:bodyPr/>
          <a:lstStyle/>
          <a:p>
            <a:pPr>
              <a:lnSpc>
                <a:spcPct val="80000"/>
              </a:lnSpc>
            </a:pPr>
            <a:r>
              <a:rPr lang="en-GB"/>
              <a:t>Sample data used is from NPV example in IECR Methodology.</a:t>
            </a:r>
          </a:p>
          <a:p>
            <a:pPr>
              <a:lnSpc>
                <a:spcPct val="80000"/>
              </a:lnSpc>
              <a:buFont typeface="Wingdings 2" pitchFamily="18" charset="2"/>
              <a:buNone/>
            </a:pPr>
            <a:endParaRPr lang="en-GB"/>
          </a:p>
          <a:p>
            <a:pPr>
              <a:lnSpc>
                <a:spcPct val="80000"/>
              </a:lnSpc>
            </a:pPr>
            <a:r>
              <a:rPr lang="en-GB"/>
              <a:t>Step P</a:t>
            </a:r>
            <a:r>
              <a:rPr lang="en-GB" baseline="-25000"/>
              <a:t>3</a:t>
            </a:r>
            <a:r>
              <a:rPr lang="en-GB"/>
              <a:t> is highlighted (130GWh) as this will be the example trigger level.</a:t>
            </a:r>
          </a:p>
          <a:p>
            <a:pPr lvl="1">
              <a:lnSpc>
                <a:spcPct val="80000"/>
              </a:lnSpc>
              <a:buFont typeface="Wingdings 2" pitchFamily="18" charset="2"/>
              <a:buNone/>
            </a:pPr>
            <a:endParaRPr lang="en-US" sz="2400"/>
          </a:p>
        </p:txBody>
      </p:sp>
      <p:graphicFrame>
        <p:nvGraphicFramePr>
          <p:cNvPr id="179297" name="Group 97"/>
          <p:cNvGraphicFramePr>
            <a:graphicFrameLocks noGrp="1"/>
          </p:cNvGraphicFramePr>
          <p:nvPr>
            <p:ph sz="half" idx="2"/>
          </p:nvPr>
        </p:nvGraphicFramePr>
        <p:xfrm>
          <a:off x="4343400" y="1485900"/>
          <a:ext cx="4340225" cy="4403346"/>
        </p:xfrm>
        <a:graphic>
          <a:graphicData uri="http://schemas.openxmlformats.org/drawingml/2006/table">
            <a:tbl>
              <a:tblPr/>
              <a:tblGrid>
                <a:gridCol w="1143000"/>
                <a:gridCol w="800100"/>
                <a:gridCol w="1143000"/>
                <a:gridCol w="1254125"/>
              </a:tblGrid>
              <a:tr h="604838">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Available (GWh)</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Price Step</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Price (p/kWh/day)</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Estimated Project Value (£m)</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150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P</a:t>
                      </a:r>
                      <a:r>
                        <a:rPr kumimoji="0" lang="en-GB" sz="1600" b="1" i="0" u="none" strike="noStrike" cap="none" normalizeH="0" baseline="-25000" smtClean="0">
                          <a:ln>
                            <a:noFill/>
                          </a:ln>
                          <a:solidFill>
                            <a:schemeClr val="tx2"/>
                          </a:solidFill>
                          <a:effectLst/>
                          <a:latin typeface="Arial,Bold" charset="0"/>
                          <a:ea typeface="ＭＳ Ｐゴシック" pitchFamily="34" charset="-128"/>
                        </a:rPr>
                        <a:t>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0.06</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20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2300">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140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P</a:t>
                      </a:r>
                      <a:r>
                        <a:rPr kumimoji="0" lang="en-GB" sz="1600" b="1" i="0" u="none" strike="noStrike" cap="none" normalizeH="0" baseline="-25000" smtClean="0">
                          <a:ln>
                            <a:noFill/>
                          </a:ln>
                          <a:solidFill>
                            <a:schemeClr val="tx2"/>
                          </a:solidFill>
                          <a:effectLst/>
                          <a:latin typeface="Arial,Bold" charset="0"/>
                          <a:ea typeface="ＭＳ Ｐゴシック" pitchFamily="34" charset="-128"/>
                        </a:rPr>
                        <a:t>4</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0.05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16</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0713">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2"/>
                          </a:solidFill>
                          <a:effectLst/>
                          <a:latin typeface="Arial,Bold" charset="0"/>
                          <a:ea typeface="ＭＳ Ｐゴシック" pitchFamily="34" charset="-128"/>
                        </a:rPr>
                        <a:t>130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2"/>
                          </a:solidFill>
                          <a:effectLst/>
                          <a:latin typeface="Arial,Bold" charset="0"/>
                          <a:ea typeface="ＭＳ Ｐゴシック" pitchFamily="34" charset="-128"/>
                        </a:rPr>
                        <a:t>P</a:t>
                      </a:r>
                      <a:r>
                        <a:rPr kumimoji="0" lang="en-GB" sz="1600" b="1" i="0" u="none" strike="noStrike" cap="none" normalizeH="0" baseline="-25000" smtClean="0">
                          <a:ln>
                            <a:noFill/>
                          </a:ln>
                          <a:solidFill>
                            <a:schemeClr val="accent2"/>
                          </a:solidFill>
                          <a:effectLst/>
                          <a:latin typeface="Arial,Bold" charset="0"/>
                          <a:ea typeface="ＭＳ Ｐゴシック" pitchFamily="34" charset="-128"/>
                        </a:rPr>
                        <a:t>3</a:t>
                      </a:r>
                      <a:endParaRPr kumimoji="0" lang="en-GB" sz="1600" b="1" i="0" u="none" strike="noStrike" cap="none" normalizeH="0" baseline="0" smtClean="0">
                        <a:ln>
                          <a:noFill/>
                        </a:ln>
                        <a:solidFill>
                          <a:schemeClr val="accent2"/>
                        </a:solidFill>
                        <a:effectLst/>
                        <a:latin typeface="Arial,Bold" charset="0"/>
                        <a:ea typeface="ＭＳ Ｐゴシック" pitchFamily="34"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2"/>
                          </a:solidFill>
                          <a:effectLst/>
                          <a:latin typeface="Arial,Bold" charset="0"/>
                          <a:ea typeface="ＭＳ Ｐゴシック" pitchFamily="34" charset="-128"/>
                        </a:rPr>
                        <a:t>0.04</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2"/>
                          </a:solidFill>
                          <a:effectLst/>
                          <a:latin typeface="Arial,Bold" charset="0"/>
                          <a:ea typeface="ＭＳ Ｐゴシック" pitchFamily="34" charset="-128"/>
                        </a:rPr>
                        <a:t>12</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5475">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120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P</a:t>
                      </a:r>
                      <a:r>
                        <a:rPr kumimoji="0" lang="en-GB" sz="1600" b="1" i="0" u="none" strike="noStrike" cap="none" normalizeH="0" baseline="-25000" smtClean="0">
                          <a:ln>
                            <a:noFill/>
                          </a:ln>
                          <a:solidFill>
                            <a:schemeClr val="tx2"/>
                          </a:solidFill>
                          <a:effectLst/>
                          <a:latin typeface="Arial,Bold" charset="0"/>
                          <a:ea typeface="ＭＳ Ｐゴシック" pitchFamily="34" charset="-128"/>
                        </a:rPr>
                        <a:t>2</a:t>
                      </a:r>
                      <a:endParaRPr kumimoji="0" lang="en-GB" sz="1600" b="1" i="0" u="none" strike="noStrike" cap="none" normalizeH="0" baseline="0" smtClean="0">
                        <a:ln>
                          <a:noFill/>
                        </a:ln>
                        <a:solidFill>
                          <a:schemeClr val="tx2"/>
                        </a:solidFill>
                        <a:effectLst/>
                        <a:latin typeface="Arial,Bold" charset="0"/>
                        <a:ea typeface="ＭＳ Ｐゴシック" pitchFamily="34"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0.03</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8</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0713">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110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P</a:t>
                      </a:r>
                      <a:r>
                        <a:rPr kumimoji="0" lang="en-GB" sz="1600" b="1" i="0" u="none" strike="noStrike" cap="none" normalizeH="0" baseline="-25000" smtClean="0">
                          <a:ln>
                            <a:noFill/>
                          </a:ln>
                          <a:solidFill>
                            <a:schemeClr val="tx2"/>
                          </a:solidFill>
                          <a:effectLst/>
                          <a:latin typeface="Arial,Bold" charset="0"/>
                          <a:ea typeface="ＭＳ Ｐゴシック" pitchFamily="34" charset="-128"/>
                        </a:rPr>
                        <a:t>1</a:t>
                      </a:r>
                      <a:endParaRPr kumimoji="0" lang="en-GB" sz="1600" b="1" i="0" u="none" strike="noStrike" cap="none" normalizeH="0" baseline="0" smtClean="0">
                        <a:ln>
                          <a:noFill/>
                        </a:ln>
                        <a:solidFill>
                          <a:schemeClr val="tx2"/>
                        </a:solidFill>
                        <a:effectLst/>
                        <a:latin typeface="Arial,Bold" charset="0"/>
                        <a:ea typeface="ＭＳ Ｐゴシック" pitchFamily="34"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0.02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4</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2300">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100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P</a:t>
                      </a:r>
                      <a:r>
                        <a:rPr kumimoji="0" lang="en-GB" sz="1600" b="1" i="0" u="none" strike="noStrike" cap="none" normalizeH="0" baseline="-25000" smtClean="0">
                          <a:ln>
                            <a:noFill/>
                          </a:ln>
                          <a:solidFill>
                            <a:schemeClr val="tx2"/>
                          </a:solidFill>
                          <a:effectLst/>
                          <a:latin typeface="Arial,Bold" charset="0"/>
                          <a:ea typeface="ＭＳ Ｐゴシック" pitchFamily="34" charset="-128"/>
                        </a:rPr>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0.01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E951AA8-39E6-4BA3-B2C2-40A216B13755}" type="slidenum">
              <a:rPr lang="en-US"/>
              <a:pPr/>
              <a:t>4</a:t>
            </a:fld>
            <a:endParaRPr lang="en-US"/>
          </a:p>
        </p:txBody>
      </p:sp>
      <p:sp>
        <p:nvSpPr>
          <p:cNvPr id="135170" name="Rectangle 2"/>
          <p:cNvSpPr>
            <a:spLocks noGrp="1" noChangeArrowheads="1"/>
          </p:cNvSpPr>
          <p:nvPr>
            <p:ph type="title"/>
          </p:nvPr>
        </p:nvSpPr>
        <p:spPr/>
        <p:txBody>
          <a:bodyPr/>
          <a:lstStyle/>
          <a:p>
            <a:r>
              <a:rPr lang="en-US"/>
              <a:t>Introduction</a:t>
            </a:r>
          </a:p>
        </p:txBody>
      </p:sp>
      <p:sp>
        <p:nvSpPr>
          <p:cNvPr id="135171" name="Rectangle 3"/>
          <p:cNvSpPr>
            <a:spLocks noGrp="1" noChangeArrowheads="1"/>
          </p:cNvSpPr>
          <p:nvPr>
            <p:ph type="body" idx="1"/>
          </p:nvPr>
        </p:nvSpPr>
        <p:spPr/>
        <p:txBody>
          <a:bodyPr/>
          <a:lstStyle/>
          <a:p>
            <a:pPr>
              <a:lnSpc>
                <a:spcPct val="125000"/>
              </a:lnSpc>
            </a:pPr>
            <a:r>
              <a:rPr lang="en-GB"/>
              <a:t>What we can do:</a:t>
            </a:r>
          </a:p>
          <a:p>
            <a:pPr lvl="1">
              <a:lnSpc>
                <a:spcPct val="125000"/>
              </a:lnSpc>
            </a:pPr>
            <a:r>
              <a:rPr lang="en-GB"/>
              <a:t>Try to answer operational queries</a:t>
            </a:r>
          </a:p>
          <a:p>
            <a:pPr lvl="1"/>
            <a:r>
              <a:rPr lang="en-GB"/>
              <a:t>May give pointers on issues to consider</a:t>
            </a:r>
          </a:p>
          <a:p>
            <a:pPr lvl="1"/>
            <a:endParaRPr lang="en-GB"/>
          </a:p>
          <a:p>
            <a:pPr>
              <a:lnSpc>
                <a:spcPct val="125000"/>
              </a:lnSpc>
            </a:pPr>
            <a:r>
              <a:rPr lang="en-GB"/>
              <a:t>What we can not do:</a:t>
            </a:r>
          </a:p>
          <a:p>
            <a:pPr lvl="1"/>
            <a:r>
              <a:rPr lang="en-GB"/>
              <a:t>Give advice on bidding strategy</a:t>
            </a:r>
          </a:p>
          <a:p>
            <a:pPr lvl="1"/>
            <a:endParaRPr lang="en-GB" sz="2600" b="1"/>
          </a:p>
          <a:p>
            <a:pPr>
              <a:lnSpc>
                <a:spcPct val="125000"/>
              </a:lnSpc>
            </a:pPr>
            <a:endParaRPr lang="en-GB" sz="2800" b="1"/>
          </a:p>
          <a:p>
            <a:pPr lvl="1"/>
            <a:endParaRPr lang="en-GB"/>
          </a:p>
          <a:p>
            <a:pPr lvl="1"/>
            <a:endParaRPr lang="en-GB"/>
          </a:p>
          <a:p>
            <a:pPr lvl="1">
              <a:buFont typeface="Wingdings 2" pitchFamily="18" charset="2"/>
              <a:buNone/>
            </a:pPr>
            <a:endParaRPr lang="en-US" sz="24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9EA126B-E7D2-4A1D-80D3-9BDED0A4EA0D}" type="slidenum">
              <a:rPr lang="en-US"/>
              <a:pPr/>
              <a:t>40</a:t>
            </a:fld>
            <a:endParaRPr lang="en-US"/>
          </a:p>
        </p:txBody>
      </p:sp>
      <p:sp>
        <p:nvSpPr>
          <p:cNvPr id="180226" name="Rectangle 2"/>
          <p:cNvSpPr>
            <a:spLocks noGrp="1" noChangeArrowheads="1"/>
          </p:cNvSpPr>
          <p:nvPr>
            <p:ph type="title"/>
          </p:nvPr>
        </p:nvSpPr>
        <p:spPr/>
        <p:txBody>
          <a:bodyPr/>
          <a:lstStyle/>
          <a:p>
            <a:r>
              <a:rPr lang="en-GB">
                <a:effectLst>
                  <a:outerShdw blurRad="38100" dist="38100" dir="2700000" algn="tl">
                    <a:srgbClr val="C0C0C0"/>
                  </a:outerShdw>
                </a:effectLst>
              </a:rPr>
              <a:t>IECR (1) - Identify a Possible Trigger Level</a:t>
            </a:r>
            <a:endParaRPr lang="en-US">
              <a:effectLst>
                <a:outerShdw blurRad="38100" dist="38100" dir="2700000" algn="tl">
                  <a:srgbClr val="C0C0C0"/>
                </a:outerShdw>
              </a:effectLst>
            </a:endParaRPr>
          </a:p>
        </p:txBody>
      </p:sp>
      <p:sp>
        <p:nvSpPr>
          <p:cNvPr id="180227" name="Rectangle 3"/>
          <p:cNvSpPr>
            <a:spLocks noGrp="1" noChangeArrowheads="1"/>
          </p:cNvSpPr>
          <p:nvPr>
            <p:ph type="body" idx="1"/>
          </p:nvPr>
        </p:nvSpPr>
        <p:spPr/>
        <p:txBody>
          <a:bodyPr/>
          <a:lstStyle/>
          <a:p>
            <a:pPr>
              <a:lnSpc>
                <a:spcPct val="80000"/>
              </a:lnSpc>
            </a:pPr>
            <a:r>
              <a:rPr lang="en-US"/>
              <a:t>For each quarter, the trigger level is the highest price step where demand </a:t>
            </a:r>
            <a:r>
              <a:rPr lang="en-US">
                <a:cs typeface="Arial" pitchFamily="34" charset="0"/>
              </a:rPr>
              <a:t>≥</a:t>
            </a:r>
            <a:r>
              <a:rPr lang="en-US"/>
              <a:t> supply (i.e. aggregated bids </a:t>
            </a:r>
            <a:r>
              <a:rPr lang="en-US">
                <a:cs typeface="Arial" pitchFamily="34" charset="0"/>
              </a:rPr>
              <a:t>≥</a:t>
            </a:r>
            <a:r>
              <a:rPr lang="en-US"/>
              <a:t> offered quantity above p0)</a:t>
            </a:r>
          </a:p>
          <a:p>
            <a:pPr>
              <a:lnSpc>
                <a:spcPct val="80000"/>
              </a:lnSpc>
              <a:buFont typeface="Wingdings 2" pitchFamily="18" charset="2"/>
              <a:buNone/>
            </a:pPr>
            <a:endParaRPr lang="en-US"/>
          </a:p>
          <a:p>
            <a:pPr>
              <a:lnSpc>
                <a:spcPct val="80000"/>
              </a:lnSpc>
            </a:pPr>
            <a:r>
              <a:rPr lang="en-US"/>
              <a:t>This definition assumes that the bid quantities will </a:t>
            </a:r>
            <a:r>
              <a:rPr lang="en-US" b="1"/>
              <a:t>descend</a:t>
            </a:r>
            <a:r>
              <a:rPr lang="en-US"/>
              <a:t> as the price steps increase.</a:t>
            </a:r>
          </a:p>
          <a:p>
            <a:pPr>
              <a:lnSpc>
                <a:spcPct val="80000"/>
              </a:lnSpc>
              <a:buFont typeface="Wingdings 2" pitchFamily="18" charset="2"/>
              <a:buNone/>
            </a:pPr>
            <a:endParaRPr lang="en-US"/>
          </a:p>
          <a:p>
            <a:pPr>
              <a:lnSpc>
                <a:spcPct val="80000"/>
              </a:lnSpc>
            </a:pPr>
            <a:r>
              <a:rPr lang="en-US"/>
              <a:t>Any incremental signals received before October 2016 will not be tested unless early release permits have been noted for an ASEP in the invitation letter.</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lide Number Placeholder 6"/>
          <p:cNvSpPr>
            <a:spLocks noGrp="1"/>
          </p:cNvSpPr>
          <p:nvPr>
            <p:ph type="sldNum" sz="quarter" idx="12"/>
          </p:nvPr>
        </p:nvSpPr>
        <p:spPr/>
        <p:txBody>
          <a:bodyPr/>
          <a:lstStyle/>
          <a:p>
            <a:fld id="{70D029FC-07C2-490A-958E-4D943F17AD7E}" type="slidenum">
              <a:rPr lang="en-US"/>
              <a:pPr/>
              <a:t>41</a:t>
            </a:fld>
            <a:endParaRPr lang="en-US"/>
          </a:p>
        </p:txBody>
      </p:sp>
      <p:sp>
        <p:nvSpPr>
          <p:cNvPr id="181250" name="Rectangle 2"/>
          <p:cNvSpPr>
            <a:spLocks noGrp="1" noChangeArrowheads="1"/>
          </p:cNvSpPr>
          <p:nvPr>
            <p:ph type="title"/>
          </p:nvPr>
        </p:nvSpPr>
        <p:spPr/>
        <p:txBody>
          <a:bodyPr/>
          <a:lstStyle/>
          <a:p>
            <a:r>
              <a:rPr lang="en-GB">
                <a:effectLst>
                  <a:outerShdw blurRad="38100" dist="38100" dir="2700000" algn="tl">
                    <a:srgbClr val="C0C0C0"/>
                  </a:outerShdw>
                </a:effectLst>
              </a:rPr>
              <a:t>IECR (1) - Identify a Possible Trigger Level</a:t>
            </a:r>
            <a:endParaRPr lang="en-US">
              <a:effectLst>
                <a:outerShdw blurRad="38100" dist="38100" dir="2700000" algn="tl">
                  <a:srgbClr val="C0C0C0"/>
                </a:outerShdw>
              </a:effectLst>
            </a:endParaRPr>
          </a:p>
        </p:txBody>
      </p:sp>
      <p:sp>
        <p:nvSpPr>
          <p:cNvPr id="181251" name="Rectangle 3"/>
          <p:cNvSpPr>
            <a:spLocks noGrp="1" noChangeArrowheads="1"/>
          </p:cNvSpPr>
          <p:nvPr>
            <p:ph type="body" sz="half" idx="1"/>
          </p:nvPr>
        </p:nvSpPr>
        <p:spPr>
          <a:xfrm>
            <a:off x="593725" y="1485900"/>
            <a:ext cx="7978775" cy="1371600"/>
          </a:xfrm>
        </p:spPr>
        <p:txBody>
          <a:bodyPr/>
          <a:lstStyle/>
          <a:p>
            <a:pPr>
              <a:lnSpc>
                <a:spcPct val="80000"/>
              </a:lnSpc>
            </a:pPr>
            <a:r>
              <a:rPr lang="en-GB"/>
              <a:t>The following table contains bids received for a selection of quarters Q1 and Q2 ignored as they contained no trigger points (Q3 contains the first trigger point).</a:t>
            </a:r>
          </a:p>
          <a:p>
            <a:pPr>
              <a:lnSpc>
                <a:spcPct val="80000"/>
              </a:lnSpc>
            </a:pPr>
            <a:r>
              <a:rPr lang="en-GB"/>
              <a:t>Identify the highest price step for which demand </a:t>
            </a:r>
            <a:r>
              <a:rPr lang="en-GB">
                <a:cs typeface="Arial" pitchFamily="34" charset="0"/>
              </a:rPr>
              <a:t>≥</a:t>
            </a:r>
            <a:r>
              <a:rPr lang="en-GB"/>
              <a:t> supply.</a:t>
            </a:r>
            <a:endParaRPr lang="en-US"/>
          </a:p>
        </p:txBody>
      </p:sp>
      <p:graphicFrame>
        <p:nvGraphicFramePr>
          <p:cNvPr id="181345" name="Group 97"/>
          <p:cNvGraphicFramePr>
            <a:graphicFrameLocks noGrp="1"/>
          </p:cNvGraphicFramePr>
          <p:nvPr>
            <p:ph sz="half" idx="2"/>
          </p:nvPr>
        </p:nvGraphicFramePr>
        <p:xfrm>
          <a:off x="460375" y="3543300"/>
          <a:ext cx="8455025" cy="3200403"/>
        </p:xfrm>
        <a:graphic>
          <a:graphicData uri="http://schemas.openxmlformats.org/drawingml/2006/table">
            <a:tbl>
              <a:tblPr/>
              <a:tblGrid>
                <a:gridCol w="1217613"/>
                <a:gridCol w="768350"/>
                <a:gridCol w="1541462"/>
                <a:gridCol w="811213"/>
                <a:gridCol w="808037"/>
                <a:gridCol w="809625"/>
                <a:gridCol w="439738"/>
                <a:gridCol w="808037"/>
                <a:gridCol w="442913"/>
                <a:gridCol w="808037"/>
              </a:tblGrid>
              <a:tr h="714375">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Available (GWh)</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Price Step</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Price (p/kWh/day)</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Q3</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Q4</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Q5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endParaRPr kumimoji="0" lang="en-US" sz="1600" b="1" i="0" u="none" strike="noStrike" cap="none" normalizeH="0" baseline="0" smtClean="0">
                        <a:ln>
                          <a:noFill/>
                        </a:ln>
                        <a:solidFill>
                          <a:schemeClr val="tx2"/>
                        </a:solidFill>
                        <a:effectLst/>
                        <a:latin typeface="Arial,Bold" charset="0"/>
                        <a:ea typeface="ＭＳ Ｐゴシック" pitchFamily="34"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Q9</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endParaRPr kumimoji="0" lang="en-US" sz="1600" b="1" i="0" u="none" strike="noStrike" cap="none" normalizeH="0" baseline="0" smtClean="0">
                        <a:ln>
                          <a:noFill/>
                        </a:ln>
                        <a:solidFill>
                          <a:schemeClr val="tx2"/>
                        </a:solidFill>
                        <a:effectLst/>
                        <a:latin typeface="Arial,Bold" charset="0"/>
                        <a:ea typeface="ＭＳ Ｐゴシック" pitchFamily="34"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Q34</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150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P</a:t>
                      </a:r>
                      <a:r>
                        <a:rPr kumimoji="0" lang="en-GB" sz="1600" b="1" i="0" u="none" strike="noStrike" cap="none" normalizeH="0" baseline="-25000" smtClean="0">
                          <a:ln>
                            <a:noFill/>
                          </a:ln>
                          <a:solidFill>
                            <a:schemeClr val="tx2"/>
                          </a:solidFill>
                          <a:effectLst/>
                          <a:latin typeface="Arial,Bold" charset="0"/>
                          <a:ea typeface="ＭＳ Ｐゴシック" pitchFamily="34" charset="-128"/>
                        </a:rPr>
                        <a:t>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0.06</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1"/>
                          </a:solidFill>
                          <a:effectLst/>
                          <a:latin typeface="Arial,Bold" charset="0"/>
                          <a:ea typeface="ＭＳ Ｐゴシック" pitchFamily="34" charset="-128"/>
                        </a:rPr>
                        <a:t>120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120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110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100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140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P</a:t>
                      </a:r>
                      <a:r>
                        <a:rPr kumimoji="0" lang="en-GB" sz="1600" b="1" i="0" u="none" strike="noStrike" cap="none" normalizeH="0" baseline="-25000" smtClean="0">
                          <a:ln>
                            <a:noFill/>
                          </a:ln>
                          <a:solidFill>
                            <a:schemeClr val="tx2"/>
                          </a:solidFill>
                          <a:effectLst/>
                          <a:latin typeface="Arial,Bold" charset="0"/>
                          <a:ea typeface="ＭＳ Ｐゴシック" pitchFamily="34" charset="-128"/>
                        </a:rPr>
                        <a:t>4</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0.05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1"/>
                          </a:solidFill>
                          <a:effectLst/>
                          <a:latin typeface="Arial,Bold" charset="0"/>
                          <a:ea typeface="ＭＳ Ｐゴシック" pitchFamily="34" charset="-128"/>
                        </a:rPr>
                        <a:t>120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120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110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100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130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P</a:t>
                      </a:r>
                      <a:r>
                        <a:rPr kumimoji="0" lang="en-GB" sz="1600" b="1" i="0" u="none" strike="noStrike" cap="none" normalizeH="0" baseline="-25000" smtClean="0">
                          <a:ln>
                            <a:noFill/>
                          </a:ln>
                          <a:solidFill>
                            <a:schemeClr val="tx2"/>
                          </a:solidFill>
                          <a:effectLst/>
                          <a:latin typeface="Arial,Bold" charset="0"/>
                          <a:ea typeface="ＭＳ Ｐゴシック" pitchFamily="34" charset="-128"/>
                        </a:rPr>
                        <a:t>3</a:t>
                      </a:r>
                      <a:endParaRPr kumimoji="0" lang="en-GB" sz="1600" b="1" i="0" u="none" strike="noStrike" cap="none" normalizeH="0" baseline="0" smtClean="0">
                        <a:ln>
                          <a:noFill/>
                        </a:ln>
                        <a:solidFill>
                          <a:schemeClr val="tx2"/>
                        </a:solidFill>
                        <a:effectLst/>
                        <a:latin typeface="Arial,Bold" charset="0"/>
                        <a:ea typeface="ＭＳ Ｐゴシック" pitchFamily="34"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0.04</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2"/>
                          </a:solidFill>
                          <a:effectLst/>
                          <a:latin typeface="Arial,Bold" charset="0"/>
                          <a:ea typeface="ＭＳ Ｐゴシック" pitchFamily="34" charset="-128"/>
                        </a:rPr>
                        <a:t>130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130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120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100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120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P</a:t>
                      </a:r>
                      <a:r>
                        <a:rPr kumimoji="0" lang="en-GB" sz="1600" b="1" i="0" u="none" strike="noStrike" cap="none" normalizeH="0" baseline="-25000" smtClean="0">
                          <a:ln>
                            <a:noFill/>
                          </a:ln>
                          <a:solidFill>
                            <a:schemeClr val="tx2"/>
                          </a:solidFill>
                          <a:effectLst/>
                          <a:latin typeface="Arial,Bold" charset="0"/>
                          <a:ea typeface="ＭＳ Ｐゴシック" pitchFamily="34" charset="-128"/>
                        </a:rPr>
                        <a:t>2</a:t>
                      </a:r>
                      <a:endParaRPr kumimoji="0" lang="en-GB" sz="1600" b="1" i="0" u="none" strike="noStrike" cap="none" normalizeH="0" baseline="0" smtClean="0">
                        <a:ln>
                          <a:noFill/>
                        </a:ln>
                        <a:solidFill>
                          <a:schemeClr val="tx2"/>
                        </a:solidFill>
                        <a:effectLst/>
                        <a:latin typeface="Arial,Bold" charset="0"/>
                        <a:ea typeface="ＭＳ Ｐゴシック" pitchFamily="34"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0.03</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135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135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120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110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100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110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P</a:t>
                      </a:r>
                      <a:r>
                        <a:rPr kumimoji="0" lang="en-GB" sz="1600" b="1" i="0" u="none" strike="noStrike" cap="none" normalizeH="0" baseline="-25000" smtClean="0">
                          <a:ln>
                            <a:noFill/>
                          </a:ln>
                          <a:solidFill>
                            <a:schemeClr val="tx2"/>
                          </a:solidFill>
                          <a:effectLst/>
                          <a:latin typeface="Arial,Bold" charset="0"/>
                          <a:ea typeface="ＭＳ Ｐゴシック" pitchFamily="34" charset="-128"/>
                        </a:rPr>
                        <a:t>1</a:t>
                      </a:r>
                      <a:endParaRPr kumimoji="0" lang="en-GB" sz="1600" b="1" i="0" u="none" strike="noStrike" cap="none" normalizeH="0" baseline="0" smtClean="0">
                        <a:ln>
                          <a:noFill/>
                        </a:ln>
                        <a:solidFill>
                          <a:schemeClr val="tx2"/>
                        </a:solidFill>
                        <a:effectLst/>
                        <a:latin typeface="Arial,Bold" charset="0"/>
                        <a:ea typeface="ＭＳ Ｐゴシック" pitchFamily="34"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0.02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140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135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130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120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100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100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P</a:t>
                      </a:r>
                      <a:r>
                        <a:rPr kumimoji="0" lang="en-GB" sz="1600" b="1" i="0" u="none" strike="noStrike" cap="none" normalizeH="0" baseline="-25000" smtClean="0">
                          <a:ln>
                            <a:noFill/>
                          </a:ln>
                          <a:solidFill>
                            <a:schemeClr val="tx2"/>
                          </a:solidFill>
                          <a:effectLst/>
                          <a:latin typeface="Arial,Bold" charset="0"/>
                          <a:ea typeface="ＭＳ Ｐゴシック" pitchFamily="34" charset="-128"/>
                        </a:rPr>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0.01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145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140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131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131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100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1346" name="AutoShape 98"/>
          <p:cNvSpPr>
            <a:spLocks noChangeArrowheads="1"/>
          </p:cNvSpPr>
          <p:nvPr/>
        </p:nvSpPr>
        <p:spPr bwMode="auto">
          <a:xfrm>
            <a:off x="1103313" y="5154613"/>
            <a:ext cx="3240087" cy="360362"/>
          </a:xfrm>
          <a:prstGeom prst="leftRightArrow">
            <a:avLst>
              <a:gd name="adj1" fmla="val 67648"/>
              <a:gd name="adj2" fmla="val 111016"/>
            </a:avLst>
          </a:prstGeom>
          <a:solidFill>
            <a:schemeClr val="bg2">
              <a:alpha val="25000"/>
            </a:schemeClr>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1347" name="AutoShape 99"/>
          <p:cNvSpPr>
            <a:spLocks noChangeArrowheads="1"/>
          </p:cNvSpPr>
          <p:nvPr/>
        </p:nvSpPr>
        <p:spPr bwMode="auto">
          <a:xfrm>
            <a:off x="1103313" y="4689475"/>
            <a:ext cx="3240087" cy="360363"/>
          </a:xfrm>
          <a:prstGeom prst="leftRightArrow">
            <a:avLst>
              <a:gd name="adj1" fmla="val 67648"/>
              <a:gd name="adj2" fmla="val 111016"/>
            </a:avLst>
          </a:prstGeom>
          <a:solidFill>
            <a:schemeClr val="bg2">
              <a:alpha val="25000"/>
            </a:schemeClr>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1348" name="AutoShape 100"/>
          <p:cNvSpPr>
            <a:spLocks noChangeArrowheads="1"/>
          </p:cNvSpPr>
          <p:nvPr/>
        </p:nvSpPr>
        <p:spPr bwMode="auto">
          <a:xfrm>
            <a:off x="1103313" y="4229100"/>
            <a:ext cx="3240087" cy="360363"/>
          </a:xfrm>
          <a:prstGeom prst="leftRightArrow">
            <a:avLst>
              <a:gd name="adj1" fmla="val 67648"/>
              <a:gd name="adj2" fmla="val 111016"/>
            </a:avLst>
          </a:prstGeom>
          <a:solidFill>
            <a:schemeClr val="bg2">
              <a:alpha val="25000"/>
            </a:schemeClr>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E532EC7-F698-4F60-9CB1-7EBA4D34F330}" type="slidenum">
              <a:rPr lang="en-US"/>
              <a:pPr/>
              <a:t>42</a:t>
            </a:fld>
            <a:endParaRPr lang="en-US"/>
          </a:p>
        </p:txBody>
      </p:sp>
      <p:sp>
        <p:nvSpPr>
          <p:cNvPr id="182274" name="Rectangle 2"/>
          <p:cNvSpPr>
            <a:spLocks noGrp="1" noChangeArrowheads="1"/>
          </p:cNvSpPr>
          <p:nvPr>
            <p:ph type="title"/>
          </p:nvPr>
        </p:nvSpPr>
        <p:spPr/>
        <p:txBody>
          <a:bodyPr/>
          <a:lstStyle/>
          <a:p>
            <a:r>
              <a:rPr lang="en-GB">
                <a:effectLst>
                  <a:outerShdw blurRad="38100" dist="38100" dir="2700000" algn="tl">
                    <a:srgbClr val="C0C0C0"/>
                  </a:outerShdw>
                </a:effectLst>
              </a:rPr>
              <a:t>IECR (2) - Provisional </a:t>
            </a:r>
            <a:r>
              <a:rPr lang="en-US">
                <a:effectLst>
                  <a:outerShdw blurRad="38100" dist="38100" dir="2700000" algn="tl">
                    <a:srgbClr val="C0C0C0"/>
                  </a:outerShdw>
                </a:effectLst>
              </a:rPr>
              <a:t>Allocations</a:t>
            </a:r>
          </a:p>
        </p:txBody>
      </p:sp>
      <p:sp>
        <p:nvSpPr>
          <p:cNvPr id="182275" name="Rectangle 3"/>
          <p:cNvSpPr>
            <a:spLocks noGrp="1" noChangeArrowheads="1"/>
          </p:cNvSpPr>
          <p:nvPr>
            <p:ph type="body" idx="1"/>
          </p:nvPr>
        </p:nvSpPr>
        <p:spPr/>
        <p:txBody>
          <a:bodyPr/>
          <a:lstStyle/>
          <a:p>
            <a:pPr>
              <a:lnSpc>
                <a:spcPct val="80000"/>
              </a:lnSpc>
            </a:pPr>
            <a:r>
              <a:rPr lang="en-US" dirty="0"/>
              <a:t>For each quarter determine the lowest price step where demand </a:t>
            </a:r>
            <a:r>
              <a:rPr lang="en-US" dirty="0">
                <a:cs typeface="Arial" pitchFamily="34" charset="0"/>
              </a:rPr>
              <a:t>≤</a:t>
            </a:r>
            <a:r>
              <a:rPr lang="en-US" dirty="0"/>
              <a:t> supply (i.e. aggregated bids </a:t>
            </a:r>
            <a:r>
              <a:rPr lang="en-US" dirty="0">
                <a:cs typeface="Arial" pitchFamily="34" charset="0"/>
              </a:rPr>
              <a:t>≤</a:t>
            </a:r>
            <a:r>
              <a:rPr lang="en-US" dirty="0"/>
              <a:t> offered quantity)</a:t>
            </a:r>
          </a:p>
          <a:p>
            <a:pPr>
              <a:lnSpc>
                <a:spcPct val="80000"/>
              </a:lnSpc>
              <a:buFont typeface="Wingdings 2" pitchFamily="18" charset="2"/>
              <a:buNone/>
            </a:pPr>
            <a:endParaRPr lang="en-US" dirty="0"/>
          </a:p>
          <a:p>
            <a:pPr>
              <a:lnSpc>
                <a:spcPct val="80000"/>
              </a:lnSpc>
            </a:pPr>
            <a:r>
              <a:rPr lang="en-US" dirty="0"/>
              <a:t>The clearing price for each quarter is equal to the price step associated with each allocated quantity.</a:t>
            </a:r>
          </a:p>
          <a:p>
            <a:pPr>
              <a:lnSpc>
                <a:spcPct val="80000"/>
              </a:lnSpc>
              <a:buFont typeface="Wingdings 2" pitchFamily="18" charset="2"/>
              <a:buNone/>
            </a:pPr>
            <a:endParaRPr lang="en-US" dirty="0"/>
          </a:p>
          <a:p>
            <a:pPr>
              <a:lnSpc>
                <a:spcPct val="80000"/>
              </a:lnSpc>
            </a:pPr>
            <a:r>
              <a:rPr lang="en-US" dirty="0"/>
              <a:t>Incremental revenue is calculated directly from the allocation and clearing price.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lide Number Placeholder 6"/>
          <p:cNvSpPr>
            <a:spLocks noGrp="1"/>
          </p:cNvSpPr>
          <p:nvPr>
            <p:ph type="sldNum" sz="quarter" idx="12"/>
          </p:nvPr>
        </p:nvSpPr>
        <p:spPr/>
        <p:txBody>
          <a:bodyPr/>
          <a:lstStyle/>
          <a:p>
            <a:fld id="{B7003ED9-DC91-4580-A4E1-27D6BC1060A9}" type="slidenum">
              <a:rPr lang="en-US"/>
              <a:pPr/>
              <a:t>43</a:t>
            </a:fld>
            <a:endParaRPr lang="en-US"/>
          </a:p>
        </p:txBody>
      </p:sp>
      <p:sp>
        <p:nvSpPr>
          <p:cNvPr id="183298" name="Rectangle 2"/>
          <p:cNvSpPr>
            <a:spLocks noGrp="1" noChangeArrowheads="1"/>
          </p:cNvSpPr>
          <p:nvPr>
            <p:ph type="title"/>
          </p:nvPr>
        </p:nvSpPr>
        <p:spPr/>
        <p:txBody>
          <a:bodyPr/>
          <a:lstStyle/>
          <a:p>
            <a:r>
              <a:rPr lang="en-GB">
                <a:effectLst>
                  <a:outerShdw blurRad="38100" dist="38100" dir="2700000" algn="tl">
                    <a:srgbClr val="C0C0C0"/>
                  </a:outerShdw>
                </a:effectLst>
              </a:rPr>
              <a:t>IECR (2) - Provisional </a:t>
            </a:r>
            <a:r>
              <a:rPr lang="en-US">
                <a:effectLst>
                  <a:outerShdw blurRad="38100" dist="38100" dir="2700000" algn="tl">
                    <a:srgbClr val="C0C0C0"/>
                  </a:outerShdw>
                </a:effectLst>
              </a:rPr>
              <a:t>Allocations</a:t>
            </a:r>
          </a:p>
        </p:txBody>
      </p:sp>
      <p:sp>
        <p:nvSpPr>
          <p:cNvPr id="183299" name="Rectangle 3"/>
          <p:cNvSpPr>
            <a:spLocks noGrp="1" noChangeArrowheads="1"/>
          </p:cNvSpPr>
          <p:nvPr>
            <p:ph type="body" sz="half" idx="1"/>
          </p:nvPr>
        </p:nvSpPr>
        <p:spPr>
          <a:xfrm>
            <a:off x="593725" y="1371600"/>
            <a:ext cx="8093075" cy="1600200"/>
          </a:xfrm>
        </p:spPr>
        <p:txBody>
          <a:bodyPr/>
          <a:lstStyle/>
          <a:p>
            <a:pPr>
              <a:lnSpc>
                <a:spcPct val="80000"/>
              </a:lnSpc>
            </a:pPr>
            <a:r>
              <a:rPr lang="en-GB" b="1"/>
              <a:t>Provisionally </a:t>
            </a:r>
            <a:r>
              <a:rPr lang="en-GB"/>
              <a:t>allocate at lowest step where demand </a:t>
            </a:r>
            <a:r>
              <a:rPr lang="en-US">
                <a:cs typeface="Arial" pitchFamily="34" charset="0"/>
              </a:rPr>
              <a:t>≤</a:t>
            </a:r>
            <a:r>
              <a:rPr lang="en-GB"/>
              <a:t> 130</a:t>
            </a:r>
          </a:p>
          <a:p>
            <a:pPr>
              <a:lnSpc>
                <a:spcPct val="80000"/>
              </a:lnSpc>
            </a:pPr>
            <a:r>
              <a:rPr lang="en-GB"/>
              <a:t>Look to allocate as much demand as possible at the lowest price, up to the limit of the step being assessed (in this case, 130).</a:t>
            </a:r>
          </a:p>
          <a:p>
            <a:pPr lvl="1">
              <a:lnSpc>
                <a:spcPct val="80000"/>
              </a:lnSpc>
              <a:buFont typeface="Wingdings 2" pitchFamily="18" charset="2"/>
              <a:buNone/>
            </a:pPr>
            <a:endParaRPr lang="en-US" sz="2400"/>
          </a:p>
        </p:txBody>
      </p:sp>
      <p:graphicFrame>
        <p:nvGraphicFramePr>
          <p:cNvPr id="183392" name="Group 96"/>
          <p:cNvGraphicFramePr>
            <a:graphicFrameLocks noGrp="1"/>
          </p:cNvGraphicFramePr>
          <p:nvPr>
            <p:ph sz="half" idx="2"/>
          </p:nvPr>
        </p:nvGraphicFramePr>
        <p:xfrm>
          <a:off x="457200" y="3200400"/>
          <a:ext cx="8226425" cy="3543302"/>
        </p:xfrm>
        <a:graphic>
          <a:graphicData uri="http://schemas.openxmlformats.org/drawingml/2006/table">
            <a:tbl>
              <a:tblPr/>
              <a:tblGrid>
                <a:gridCol w="1184275"/>
                <a:gridCol w="747713"/>
                <a:gridCol w="1500187"/>
                <a:gridCol w="788988"/>
                <a:gridCol w="787400"/>
                <a:gridCol w="785812"/>
                <a:gridCol w="428625"/>
                <a:gridCol w="785813"/>
                <a:gridCol w="431800"/>
                <a:gridCol w="785812"/>
              </a:tblGrid>
              <a:tr h="973138">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Available (GWh)</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Price Step</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Price (p/kWh/day)</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Q3</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Q4</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Q5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endParaRPr kumimoji="0" lang="en-US" sz="1600" b="1" i="0" u="none" strike="noStrike" cap="none" normalizeH="0" baseline="0" smtClean="0">
                        <a:ln>
                          <a:noFill/>
                        </a:ln>
                        <a:solidFill>
                          <a:schemeClr val="tx2"/>
                        </a:solidFill>
                        <a:effectLst/>
                        <a:latin typeface="Arial,Bold" charset="0"/>
                        <a:ea typeface="ＭＳ Ｐゴシック" pitchFamily="34"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Q9</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endParaRPr kumimoji="0" lang="en-US" sz="1600" b="1" i="0" u="none" strike="noStrike" cap="none" normalizeH="0" baseline="0" smtClean="0">
                        <a:ln>
                          <a:noFill/>
                        </a:ln>
                        <a:solidFill>
                          <a:schemeClr val="tx2"/>
                        </a:solidFill>
                        <a:effectLst/>
                        <a:latin typeface="Arial,Bold" charset="0"/>
                        <a:ea typeface="ＭＳ Ｐゴシック" pitchFamily="34"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Q34</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38">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150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P</a:t>
                      </a:r>
                      <a:r>
                        <a:rPr kumimoji="0" lang="en-GB" sz="1600" b="1" i="0" u="none" strike="noStrike" cap="none" normalizeH="0" baseline="-25000" smtClean="0">
                          <a:ln>
                            <a:noFill/>
                          </a:ln>
                          <a:solidFill>
                            <a:schemeClr val="tx2"/>
                          </a:solidFill>
                          <a:effectLst/>
                          <a:latin typeface="Arial,Bold" charset="0"/>
                          <a:ea typeface="ＭＳ Ｐゴシック" pitchFamily="34" charset="-128"/>
                        </a:rPr>
                        <a:t>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0.06</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1"/>
                          </a:solidFill>
                          <a:effectLst/>
                          <a:latin typeface="Arial,Bold" charset="0"/>
                          <a:ea typeface="ＭＳ Ｐゴシック" pitchFamily="34" charset="-128"/>
                        </a:rPr>
                        <a:t>120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1"/>
                          </a:solidFill>
                          <a:effectLst/>
                          <a:latin typeface="Arial,Bold" charset="0"/>
                          <a:ea typeface="ＭＳ Ｐゴシック" pitchFamily="34" charset="-128"/>
                        </a:rPr>
                        <a:t>120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1"/>
                          </a:solidFill>
                          <a:effectLst/>
                          <a:latin typeface="Arial,Bold" charset="0"/>
                          <a:ea typeface="ＭＳ Ｐゴシック" pitchFamily="34" charset="-128"/>
                        </a:rPr>
                        <a:t>110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1"/>
                          </a:solidFill>
                          <a:effectLst/>
                          <a:latin typeface="Arial,Bold" charset="0"/>
                          <a:ea typeface="ＭＳ Ｐゴシック" pitchFamily="34" charset="-128"/>
                        </a:rPr>
                        <a:t>100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1"/>
                          </a:solidFill>
                          <a:effectLst/>
                          <a:latin typeface="Arial,Bold" charset="0"/>
                          <a:ea typeface="ＭＳ Ｐゴシック" pitchFamily="34" charset="-128"/>
                        </a:rPr>
                        <a:t>100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625">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140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P</a:t>
                      </a:r>
                      <a:r>
                        <a:rPr kumimoji="0" lang="en-GB" sz="1600" b="1" i="0" u="none" strike="noStrike" cap="none" normalizeH="0" baseline="-25000" smtClean="0">
                          <a:ln>
                            <a:noFill/>
                          </a:ln>
                          <a:solidFill>
                            <a:schemeClr val="tx2"/>
                          </a:solidFill>
                          <a:effectLst/>
                          <a:latin typeface="Arial,Bold" charset="0"/>
                          <a:ea typeface="ＭＳ Ｐゴシック" pitchFamily="34" charset="-128"/>
                        </a:rPr>
                        <a:t>4</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0.05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1"/>
                          </a:solidFill>
                          <a:effectLst/>
                          <a:latin typeface="Arial,Bold" charset="0"/>
                          <a:ea typeface="ＭＳ Ｐゴシック" pitchFamily="34" charset="-128"/>
                        </a:rPr>
                        <a:t>120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1"/>
                          </a:solidFill>
                          <a:effectLst/>
                          <a:latin typeface="Arial,Bold" charset="0"/>
                          <a:ea typeface="ＭＳ Ｐゴシック" pitchFamily="34" charset="-128"/>
                        </a:rPr>
                        <a:t>120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1"/>
                          </a:solidFill>
                          <a:effectLst/>
                          <a:latin typeface="Arial,Bold" charset="0"/>
                          <a:ea typeface="ＭＳ Ｐゴシック" pitchFamily="34" charset="-128"/>
                        </a:rPr>
                        <a:t>110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1"/>
                          </a:solidFill>
                          <a:effectLst/>
                          <a:latin typeface="Arial,Bold" charset="0"/>
                          <a:ea typeface="ＭＳ Ｐゴシック" pitchFamily="34" charset="-128"/>
                        </a:rPr>
                        <a:t>100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1"/>
                          </a:solidFill>
                          <a:effectLst/>
                          <a:latin typeface="Arial,Bold" charset="0"/>
                          <a:ea typeface="ＭＳ Ｐゴシック" pitchFamily="34" charset="-128"/>
                        </a:rPr>
                        <a:t>100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625">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130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P</a:t>
                      </a:r>
                      <a:r>
                        <a:rPr kumimoji="0" lang="en-GB" sz="1600" b="1" i="0" u="none" strike="noStrike" cap="none" normalizeH="0" baseline="-25000" smtClean="0">
                          <a:ln>
                            <a:noFill/>
                          </a:ln>
                          <a:solidFill>
                            <a:schemeClr val="tx2"/>
                          </a:solidFill>
                          <a:effectLst/>
                          <a:latin typeface="Arial,Bold" charset="0"/>
                          <a:ea typeface="ＭＳ Ｐゴシック" pitchFamily="34" charset="-128"/>
                        </a:rPr>
                        <a:t>3</a:t>
                      </a:r>
                      <a:endParaRPr kumimoji="0" lang="en-GB" sz="1600" b="1" i="0" u="none" strike="noStrike" cap="none" normalizeH="0" baseline="0" smtClean="0">
                        <a:ln>
                          <a:noFill/>
                        </a:ln>
                        <a:solidFill>
                          <a:schemeClr val="tx2"/>
                        </a:solidFill>
                        <a:effectLst/>
                        <a:latin typeface="Arial,Bold" charset="0"/>
                        <a:ea typeface="ＭＳ Ｐゴシック" pitchFamily="34"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0.04</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2"/>
                          </a:solidFill>
                          <a:effectLst/>
                          <a:latin typeface="Arial,Bold" charset="0"/>
                          <a:ea typeface="ＭＳ Ｐゴシック" pitchFamily="34" charset="-128"/>
                        </a:rPr>
                        <a:t>130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2"/>
                          </a:solidFill>
                          <a:effectLst/>
                          <a:latin typeface="Arial,Bold" charset="0"/>
                          <a:ea typeface="ＭＳ Ｐゴシック" pitchFamily="34" charset="-128"/>
                        </a:rPr>
                        <a:t>130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1"/>
                          </a:solidFill>
                          <a:effectLst/>
                          <a:latin typeface="Arial,Bold" charset="0"/>
                          <a:ea typeface="ＭＳ Ｐゴシック" pitchFamily="34" charset="-128"/>
                        </a:rPr>
                        <a:t>120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1"/>
                          </a:solidFill>
                          <a:effectLst/>
                          <a:latin typeface="Arial,Bold" charset="0"/>
                          <a:ea typeface="ＭＳ Ｐゴシック" pitchFamily="34" charset="-128"/>
                        </a:rPr>
                        <a:t>100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1"/>
                          </a:solidFill>
                          <a:effectLst/>
                          <a:latin typeface="Arial,Bold" charset="0"/>
                          <a:ea typeface="ＭＳ Ｐゴシック" pitchFamily="34" charset="-128"/>
                        </a:rPr>
                        <a:t>100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120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P</a:t>
                      </a:r>
                      <a:r>
                        <a:rPr kumimoji="0" lang="en-GB" sz="1600" b="1" i="0" u="none" strike="noStrike" cap="none" normalizeH="0" baseline="-25000" smtClean="0">
                          <a:ln>
                            <a:noFill/>
                          </a:ln>
                          <a:solidFill>
                            <a:schemeClr val="tx2"/>
                          </a:solidFill>
                          <a:effectLst/>
                          <a:latin typeface="Arial,Bold" charset="0"/>
                          <a:ea typeface="ＭＳ Ｐゴシック" pitchFamily="34" charset="-128"/>
                        </a:rPr>
                        <a:t>2</a:t>
                      </a:r>
                      <a:endParaRPr kumimoji="0" lang="en-GB" sz="1600" b="1" i="0" u="none" strike="noStrike" cap="none" normalizeH="0" baseline="0" smtClean="0">
                        <a:ln>
                          <a:noFill/>
                        </a:ln>
                        <a:solidFill>
                          <a:schemeClr val="tx2"/>
                        </a:solidFill>
                        <a:effectLst/>
                        <a:latin typeface="Arial,Bold" charset="0"/>
                        <a:ea typeface="ＭＳ Ｐゴシック" pitchFamily="34"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0.03</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135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135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1"/>
                          </a:solidFill>
                          <a:effectLst/>
                          <a:latin typeface="Arial,Bold" charset="0"/>
                          <a:ea typeface="ＭＳ Ｐゴシック" pitchFamily="34" charset="-128"/>
                        </a:rPr>
                        <a:t>120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1"/>
                          </a:solidFill>
                          <a:effectLst/>
                          <a:latin typeface="Arial,Bold" charset="0"/>
                          <a:ea typeface="ＭＳ Ｐゴシック" pitchFamily="34" charset="-128"/>
                        </a:rPr>
                        <a:t>110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1"/>
                          </a:solidFill>
                          <a:effectLst/>
                          <a:latin typeface="Arial,Bold" charset="0"/>
                          <a:ea typeface="ＭＳ Ｐゴシック" pitchFamily="34" charset="-128"/>
                        </a:rPr>
                        <a:t>100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450">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110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P</a:t>
                      </a:r>
                      <a:r>
                        <a:rPr kumimoji="0" lang="en-GB" sz="1600" b="1" i="0" u="none" strike="noStrike" cap="none" normalizeH="0" baseline="-25000" smtClean="0">
                          <a:ln>
                            <a:noFill/>
                          </a:ln>
                          <a:solidFill>
                            <a:schemeClr val="tx2"/>
                          </a:solidFill>
                          <a:effectLst/>
                          <a:latin typeface="Arial,Bold" charset="0"/>
                          <a:ea typeface="ＭＳ Ｐゴシック" pitchFamily="34" charset="-128"/>
                        </a:rPr>
                        <a:t>1</a:t>
                      </a:r>
                      <a:endParaRPr kumimoji="0" lang="en-GB" sz="1600" b="1" i="0" u="none" strike="noStrike" cap="none" normalizeH="0" baseline="0" smtClean="0">
                        <a:ln>
                          <a:noFill/>
                        </a:ln>
                        <a:solidFill>
                          <a:schemeClr val="tx2"/>
                        </a:solidFill>
                        <a:effectLst/>
                        <a:latin typeface="Arial,Bold" charset="0"/>
                        <a:ea typeface="ＭＳ Ｐゴシック" pitchFamily="34"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0.02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140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135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2"/>
                          </a:solidFill>
                          <a:effectLst/>
                          <a:latin typeface="Arial,Bold" charset="0"/>
                          <a:ea typeface="ＭＳ Ｐゴシック" pitchFamily="34" charset="-128"/>
                        </a:rPr>
                        <a:t>130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2"/>
                          </a:solidFill>
                          <a:effectLst/>
                          <a:latin typeface="Arial,Bold" charset="0"/>
                          <a:ea typeface="ＭＳ Ｐゴシック" pitchFamily="34" charset="-128"/>
                        </a:rPr>
                        <a:t>120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1"/>
                          </a:solidFill>
                          <a:effectLst/>
                          <a:latin typeface="Arial,Bold" charset="0"/>
                          <a:ea typeface="ＭＳ Ｐゴシック" pitchFamily="34" charset="-128"/>
                        </a:rPr>
                        <a:t>100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100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P</a:t>
                      </a:r>
                      <a:r>
                        <a:rPr kumimoji="0" lang="en-GB" sz="1600" b="1" i="0" u="none" strike="noStrike" cap="none" normalizeH="0" baseline="-25000" smtClean="0">
                          <a:ln>
                            <a:noFill/>
                          </a:ln>
                          <a:solidFill>
                            <a:schemeClr val="tx2"/>
                          </a:solidFill>
                          <a:effectLst/>
                          <a:latin typeface="Arial,Bold" charset="0"/>
                          <a:ea typeface="ＭＳ Ｐゴシック" pitchFamily="34" charset="-128"/>
                        </a:rPr>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0.01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145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140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131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131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2"/>
                          </a:solidFill>
                          <a:effectLst/>
                          <a:latin typeface="Arial,Bold" charset="0"/>
                          <a:ea typeface="ＭＳ Ｐゴシック" pitchFamily="34" charset="-128"/>
                        </a:rPr>
                        <a:t>100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3393" name="AutoShape 97"/>
          <p:cNvSpPr>
            <a:spLocks noChangeArrowheads="1"/>
          </p:cNvSpPr>
          <p:nvPr/>
        </p:nvSpPr>
        <p:spPr bwMode="auto">
          <a:xfrm>
            <a:off x="4795838" y="3489325"/>
            <a:ext cx="503237" cy="1800225"/>
          </a:xfrm>
          <a:prstGeom prst="downArrow">
            <a:avLst>
              <a:gd name="adj1" fmla="val 50000"/>
              <a:gd name="adj2" fmla="val 89432"/>
            </a:avLst>
          </a:prstGeom>
          <a:solidFill>
            <a:schemeClr val="bg2">
              <a:alpha val="25000"/>
            </a:schemeClr>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3394" name="AutoShape 98"/>
          <p:cNvSpPr>
            <a:spLocks noChangeArrowheads="1"/>
          </p:cNvSpPr>
          <p:nvPr/>
        </p:nvSpPr>
        <p:spPr bwMode="auto">
          <a:xfrm>
            <a:off x="5588000" y="3489325"/>
            <a:ext cx="503238" cy="2665413"/>
          </a:xfrm>
          <a:prstGeom prst="downArrow">
            <a:avLst>
              <a:gd name="adj1" fmla="val 57731"/>
              <a:gd name="adj2" fmla="val 87074"/>
            </a:avLst>
          </a:prstGeom>
          <a:solidFill>
            <a:schemeClr val="bg2">
              <a:alpha val="25000"/>
            </a:schemeClr>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3395" name="AutoShape 99"/>
          <p:cNvSpPr>
            <a:spLocks noChangeArrowheads="1"/>
          </p:cNvSpPr>
          <p:nvPr/>
        </p:nvSpPr>
        <p:spPr bwMode="auto">
          <a:xfrm>
            <a:off x="6811963" y="3489325"/>
            <a:ext cx="503237" cy="2665413"/>
          </a:xfrm>
          <a:prstGeom prst="downArrow">
            <a:avLst>
              <a:gd name="adj1" fmla="val 57731"/>
              <a:gd name="adj2" fmla="val 87074"/>
            </a:avLst>
          </a:prstGeom>
          <a:solidFill>
            <a:schemeClr val="bg2">
              <a:alpha val="25000"/>
            </a:schemeClr>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3396" name="AutoShape 100"/>
          <p:cNvSpPr>
            <a:spLocks noChangeArrowheads="1"/>
          </p:cNvSpPr>
          <p:nvPr/>
        </p:nvSpPr>
        <p:spPr bwMode="auto">
          <a:xfrm>
            <a:off x="8035925" y="3489325"/>
            <a:ext cx="503238" cy="3025775"/>
          </a:xfrm>
          <a:prstGeom prst="downArrow">
            <a:avLst>
              <a:gd name="adj1" fmla="val 57731"/>
              <a:gd name="adj2" fmla="val 81699"/>
            </a:avLst>
          </a:prstGeom>
          <a:solidFill>
            <a:schemeClr val="bg2">
              <a:alpha val="25000"/>
            </a:schemeClr>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3397" name="AutoShape 101"/>
          <p:cNvSpPr>
            <a:spLocks noChangeArrowheads="1"/>
          </p:cNvSpPr>
          <p:nvPr/>
        </p:nvSpPr>
        <p:spPr bwMode="auto">
          <a:xfrm>
            <a:off x="4000500" y="3494088"/>
            <a:ext cx="503238" cy="1800225"/>
          </a:xfrm>
          <a:prstGeom prst="downArrow">
            <a:avLst>
              <a:gd name="adj1" fmla="val 50000"/>
              <a:gd name="adj2" fmla="val 89432"/>
            </a:avLst>
          </a:prstGeom>
          <a:solidFill>
            <a:schemeClr val="bg2">
              <a:alpha val="25000"/>
            </a:schemeClr>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lide Number Placeholder 6"/>
          <p:cNvSpPr>
            <a:spLocks noGrp="1"/>
          </p:cNvSpPr>
          <p:nvPr>
            <p:ph type="sldNum" sz="quarter" idx="12"/>
          </p:nvPr>
        </p:nvSpPr>
        <p:spPr/>
        <p:txBody>
          <a:bodyPr/>
          <a:lstStyle/>
          <a:p>
            <a:fld id="{C82C3B46-5A40-4D67-A370-89A3ABC36B1B}" type="slidenum">
              <a:rPr lang="en-US"/>
              <a:pPr/>
              <a:t>44</a:t>
            </a:fld>
            <a:endParaRPr lang="en-US"/>
          </a:p>
        </p:txBody>
      </p:sp>
      <p:sp>
        <p:nvSpPr>
          <p:cNvPr id="184322" name="Rectangle 2"/>
          <p:cNvSpPr>
            <a:spLocks noGrp="1" noChangeArrowheads="1"/>
          </p:cNvSpPr>
          <p:nvPr>
            <p:ph type="title"/>
          </p:nvPr>
        </p:nvSpPr>
        <p:spPr>
          <a:xfrm>
            <a:off x="593725" y="334963"/>
            <a:ext cx="8093075" cy="946150"/>
          </a:xfrm>
        </p:spPr>
        <p:txBody>
          <a:bodyPr/>
          <a:lstStyle/>
          <a:p>
            <a:r>
              <a:rPr lang="en-GB">
                <a:effectLst>
                  <a:outerShdw blurRad="38100" dist="38100" dir="2700000" algn="tl">
                    <a:srgbClr val="C0C0C0"/>
                  </a:outerShdw>
                </a:effectLst>
              </a:rPr>
              <a:t>IECR (3) – Determine Clearing </a:t>
            </a:r>
            <a:br>
              <a:rPr lang="en-GB">
                <a:effectLst>
                  <a:outerShdw blurRad="38100" dist="38100" dir="2700000" algn="tl">
                    <a:srgbClr val="C0C0C0"/>
                  </a:outerShdw>
                </a:effectLst>
              </a:rPr>
            </a:br>
            <a:r>
              <a:rPr lang="en-GB">
                <a:effectLst>
                  <a:outerShdw blurRad="38100" dist="38100" dir="2700000" algn="tl">
                    <a:srgbClr val="C0C0C0"/>
                  </a:outerShdw>
                </a:effectLst>
              </a:rPr>
              <a:t>Prices &amp;</a:t>
            </a:r>
            <a:r>
              <a:rPr lang="en-US">
                <a:effectLst>
                  <a:outerShdw blurRad="38100" dist="38100" dir="2700000" algn="tl">
                    <a:srgbClr val="C0C0C0"/>
                  </a:outerShdw>
                </a:effectLst>
              </a:rPr>
              <a:t> Calculate Revenue</a:t>
            </a:r>
          </a:p>
        </p:txBody>
      </p:sp>
      <p:sp>
        <p:nvSpPr>
          <p:cNvPr id="184323" name="Rectangle 3"/>
          <p:cNvSpPr>
            <a:spLocks noGrp="1" noChangeArrowheads="1"/>
          </p:cNvSpPr>
          <p:nvPr>
            <p:ph type="body" sz="half" idx="1"/>
          </p:nvPr>
        </p:nvSpPr>
        <p:spPr>
          <a:xfrm>
            <a:off x="342900" y="1485900"/>
            <a:ext cx="5349875" cy="4648200"/>
          </a:xfrm>
        </p:spPr>
        <p:txBody>
          <a:bodyPr/>
          <a:lstStyle/>
          <a:p>
            <a:pPr>
              <a:lnSpc>
                <a:spcPct val="80000"/>
              </a:lnSpc>
            </a:pPr>
            <a:r>
              <a:rPr lang="en-GB"/>
              <a:t>Clearing prices are determined from the provisionally allocated quantities previously identified.</a:t>
            </a:r>
          </a:p>
          <a:p>
            <a:pPr>
              <a:lnSpc>
                <a:spcPct val="80000"/>
              </a:lnSpc>
            </a:pPr>
            <a:r>
              <a:rPr lang="en-GB"/>
              <a:t>Revenue is calculated for 32  quarters (Q3 – Q34) so that the NPV of this revenue can be calculated over this time period.</a:t>
            </a:r>
          </a:p>
          <a:p>
            <a:pPr lvl="1">
              <a:lnSpc>
                <a:spcPct val="80000"/>
              </a:lnSpc>
              <a:buFont typeface="Wingdings 2" pitchFamily="18" charset="2"/>
              <a:buNone/>
            </a:pPr>
            <a:endParaRPr lang="en-US" sz="2400"/>
          </a:p>
        </p:txBody>
      </p:sp>
      <p:graphicFrame>
        <p:nvGraphicFramePr>
          <p:cNvPr id="184395" name="Group 75"/>
          <p:cNvGraphicFramePr>
            <a:graphicFrameLocks noGrp="1"/>
          </p:cNvGraphicFramePr>
          <p:nvPr>
            <p:ph sz="half" idx="2"/>
          </p:nvPr>
        </p:nvGraphicFramePr>
        <p:xfrm>
          <a:off x="460375" y="3886200"/>
          <a:ext cx="7997825" cy="2107695"/>
        </p:xfrm>
        <a:graphic>
          <a:graphicData uri="http://schemas.openxmlformats.org/drawingml/2006/table">
            <a:tbl>
              <a:tblPr/>
              <a:tblGrid>
                <a:gridCol w="3086100"/>
                <a:gridCol w="1028700"/>
                <a:gridCol w="1049338"/>
                <a:gridCol w="709612"/>
                <a:gridCol w="384175"/>
                <a:gridCol w="681038"/>
                <a:gridCol w="387350"/>
                <a:gridCol w="671512"/>
              </a:tblGrid>
              <a:tr h="457200">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endParaRPr kumimoji="0" lang="en-US" sz="1600" b="1" i="0" u="none" strike="noStrike" cap="none" normalizeH="0" baseline="0" smtClean="0">
                        <a:ln>
                          <a:noFill/>
                        </a:ln>
                        <a:solidFill>
                          <a:schemeClr val="tx2"/>
                        </a:solidFill>
                        <a:effectLst/>
                        <a:latin typeface="Arial,Bold" charset="0"/>
                        <a:ea typeface="ＭＳ Ｐゴシック" pitchFamily="34" charset="-12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Q3</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Q4</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Q5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endParaRPr kumimoji="0" lang="en-US" sz="1600" b="1" i="0" u="none" strike="noStrike" cap="none" normalizeH="0" baseline="0" smtClean="0">
                        <a:ln>
                          <a:noFill/>
                        </a:ln>
                        <a:solidFill>
                          <a:schemeClr val="tx2"/>
                        </a:solidFill>
                        <a:effectLst/>
                        <a:latin typeface="Arial,Bold" charset="0"/>
                        <a:ea typeface="ＭＳ Ｐゴシック" pitchFamily="34"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Q9</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endParaRPr kumimoji="0" lang="en-US" sz="1600" b="1" i="0" u="none" strike="noStrike" cap="none" normalizeH="0" baseline="0" smtClean="0">
                        <a:ln>
                          <a:noFill/>
                        </a:ln>
                        <a:solidFill>
                          <a:schemeClr val="tx2"/>
                        </a:solidFill>
                        <a:effectLst/>
                        <a:latin typeface="Arial,Bold" charset="0"/>
                        <a:ea typeface="ＭＳ Ｐゴシック" pitchFamily="34"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Q34</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8175">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Capacity to Release (a)</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30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30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30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20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0038">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Clearing Price </a:t>
                      </a:r>
                      <a:r>
                        <a:rPr kumimoji="0" lang="en-GB" sz="1600" b="1" i="0" u="none" strike="noStrike" cap="none" normalizeH="0" baseline="0" smtClean="0">
                          <a:ln>
                            <a:noFill/>
                          </a:ln>
                          <a:solidFill>
                            <a:schemeClr val="accent1"/>
                          </a:solidFill>
                          <a:effectLst/>
                          <a:latin typeface="Arial,Bold" charset="0"/>
                          <a:ea typeface="ＭＳ Ｐゴシック" pitchFamily="34" charset="-128"/>
                        </a:rPr>
                        <a:t>(b)</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0.04</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0.04</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0.02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0.02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Days per Quarter </a:t>
                      </a:r>
                      <a:r>
                        <a:rPr kumimoji="0" lang="en-GB" sz="1600" b="1" i="0" u="none" strike="noStrike" cap="none" normalizeH="0" baseline="0" smtClean="0">
                          <a:ln>
                            <a:noFill/>
                          </a:ln>
                          <a:solidFill>
                            <a:schemeClr val="accent2"/>
                          </a:solidFill>
                          <a:effectLst/>
                          <a:latin typeface="Arial,Bold" charset="0"/>
                          <a:ea typeface="ＭＳ Ｐゴシック" pitchFamily="34" charset="-128"/>
                        </a:rPr>
                        <a:t>(c)</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92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91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91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91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91</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0038">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Incremental Revenue</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1.10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1.09</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0.55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0.36</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184386" name="Group 66"/>
          <p:cNvGrpSpPr>
            <a:grpSpLocks/>
          </p:cNvGrpSpPr>
          <p:nvPr/>
        </p:nvGrpSpPr>
        <p:grpSpPr bwMode="auto">
          <a:xfrm>
            <a:off x="5191125" y="1600200"/>
            <a:ext cx="3676650" cy="1085850"/>
            <a:chOff x="3318" y="1398"/>
            <a:chExt cx="2316" cy="684"/>
          </a:xfrm>
        </p:grpSpPr>
        <p:grpSp>
          <p:nvGrpSpPr>
            <p:cNvPr id="184387" name="Group 67"/>
            <p:cNvGrpSpPr>
              <a:grpSpLocks/>
            </p:cNvGrpSpPr>
            <p:nvPr/>
          </p:nvGrpSpPr>
          <p:grpSpPr bwMode="auto">
            <a:xfrm>
              <a:off x="3318" y="1434"/>
              <a:ext cx="2316" cy="633"/>
              <a:chOff x="3318" y="1452"/>
              <a:chExt cx="2316" cy="633"/>
            </a:xfrm>
          </p:grpSpPr>
          <p:grpSp>
            <p:nvGrpSpPr>
              <p:cNvPr id="184388" name="Group 68"/>
              <p:cNvGrpSpPr>
                <a:grpSpLocks/>
              </p:cNvGrpSpPr>
              <p:nvPr/>
            </p:nvGrpSpPr>
            <p:grpSpPr bwMode="auto">
              <a:xfrm>
                <a:off x="3318" y="1452"/>
                <a:ext cx="2316" cy="633"/>
                <a:chOff x="3318" y="1476"/>
                <a:chExt cx="2316" cy="633"/>
              </a:xfrm>
            </p:grpSpPr>
            <p:sp>
              <p:nvSpPr>
                <p:cNvPr id="184389" name="Text Box 69"/>
                <p:cNvSpPr txBox="1">
                  <a:spLocks noChangeArrowheads="1"/>
                </p:cNvSpPr>
                <p:nvPr/>
              </p:nvSpPr>
              <p:spPr bwMode="auto">
                <a:xfrm>
                  <a:off x="3318" y="1626"/>
                  <a:ext cx="106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0">
                      <a:solidFill>
                        <a:schemeClr val="tx1"/>
                      </a:solidFill>
                    </a:rPr>
                    <a:t>Revenue =</a:t>
                  </a:r>
                </a:p>
              </p:txBody>
            </p:sp>
            <p:sp>
              <p:nvSpPr>
                <p:cNvPr id="184390" name="Text Box 70"/>
                <p:cNvSpPr txBox="1">
                  <a:spLocks noChangeArrowheads="1"/>
                </p:cNvSpPr>
                <p:nvPr/>
              </p:nvSpPr>
              <p:spPr bwMode="auto">
                <a:xfrm>
                  <a:off x="4242" y="1476"/>
                  <a:ext cx="1392"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800" b="1">
                      <a:solidFill>
                        <a:srgbClr val="0079C1"/>
                      </a:solidFill>
                      <a:latin typeface="Arial" pitchFamily="34" charset="0"/>
                      <a:ea typeface="ＭＳ Ｐゴシック" pitchFamily="34" charset="-128"/>
                    </a:defRPr>
                  </a:lvl1pPr>
                  <a:lvl2pPr marL="800100" indent="-342900">
                    <a:defRPr sz="2800" b="1">
                      <a:solidFill>
                        <a:srgbClr val="0079C1"/>
                      </a:solidFill>
                      <a:latin typeface="Arial" pitchFamily="34" charset="0"/>
                      <a:ea typeface="ＭＳ Ｐゴシック" pitchFamily="34" charset="-128"/>
                    </a:defRPr>
                  </a:lvl2pPr>
                  <a:lvl3pPr marL="1257300" indent="-342900">
                    <a:defRPr sz="2800" b="1">
                      <a:solidFill>
                        <a:srgbClr val="0079C1"/>
                      </a:solidFill>
                      <a:latin typeface="Arial" pitchFamily="34" charset="0"/>
                      <a:ea typeface="ＭＳ Ｐゴシック" pitchFamily="34" charset="-128"/>
                    </a:defRPr>
                  </a:lvl3pPr>
                  <a:lvl4pPr marL="1714500" indent="-342900">
                    <a:defRPr sz="2800" b="1">
                      <a:solidFill>
                        <a:srgbClr val="0079C1"/>
                      </a:solidFill>
                      <a:latin typeface="Arial" pitchFamily="34" charset="0"/>
                      <a:ea typeface="ＭＳ Ｐゴシック" pitchFamily="34" charset="-128"/>
                    </a:defRPr>
                  </a:lvl4pPr>
                  <a:lvl5pPr marL="2171700" indent="-342900">
                    <a:defRPr sz="2800" b="1">
                      <a:solidFill>
                        <a:srgbClr val="0079C1"/>
                      </a:solidFill>
                      <a:latin typeface="Arial" pitchFamily="34" charset="0"/>
                      <a:ea typeface="ＭＳ Ｐゴシック" pitchFamily="34" charset="-128"/>
                    </a:defRPr>
                  </a:lvl5pPr>
                  <a:lvl6pPr marL="2628900" indent="-342900" fontAlgn="base">
                    <a:spcBef>
                      <a:spcPct val="0"/>
                    </a:spcBef>
                    <a:spcAft>
                      <a:spcPct val="0"/>
                    </a:spcAft>
                    <a:defRPr sz="2800" b="1">
                      <a:solidFill>
                        <a:srgbClr val="0079C1"/>
                      </a:solidFill>
                      <a:latin typeface="Arial" pitchFamily="34" charset="0"/>
                      <a:ea typeface="ＭＳ Ｐゴシック" pitchFamily="34" charset="-128"/>
                    </a:defRPr>
                  </a:lvl6pPr>
                  <a:lvl7pPr marL="3086100" indent="-342900" fontAlgn="base">
                    <a:spcBef>
                      <a:spcPct val="0"/>
                    </a:spcBef>
                    <a:spcAft>
                      <a:spcPct val="0"/>
                    </a:spcAft>
                    <a:defRPr sz="2800" b="1">
                      <a:solidFill>
                        <a:srgbClr val="0079C1"/>
                      </a:solidFill>
                      <a:latin typeface="Arial" pitchFamily="34" charset="0"/>
                      <a:ea typeface="ＭＳ Ｐゴシック" pitchFamily="34" charset="-128"/>
                    </a:defRPr>
                  </a:lvl7pPr>
                  <a:lvl8pPr marL="3543300" indent="-342900" fontAlgn="base">
                    <a:spcBef>
                      <a:spcPct val="0"/>
                    </a:spcBef>
                    <a:spcAft>
                      <a:spcPct val="0"/>
                    </a:spcAft>
                    <a:defRPr sz="2800" b="1">
                      <a:solidFill>
                        <a:srgbClr val="0079C1"/>
                      </a:solidFill>
                      <a:latin typeface="Arial" pitchFamily="34" charset="0"/>
                      <a:ea typeface="ＭＳ Ｐゴシック" pitchFamily="34" charset="-128"/>
                    </a:defRPr>
                  </a:lvl8pPr>
                  <a:lvl9pPr marL="4000500" indent="-342900" fontAlgn="base">
                    <a:spcBef>
                      <a:spcPct val="0"/>
                    </a:spcBef>
                    <a:spcAft>
                      <a:spcPct val="0"/>
                    </a:spcAft>
                    <a:defRPr sz="2800" b="1">
                      <a:solidFill>
                        <a:srgbClr val="0079C1"/>
                      </a:solidFill>
                      <a:latin typeface="Arial" pitchFamily="34" charset="0"/>
                      <a:ea typeface="ＭＳ Ｐゴシック" pitchFamily="34" charset="-128"/>
                    </a:defRPr>
                  </a:lvl9pPr>
                </a:lstStyle>
                <a:p>
                  <a:pPr algn="ctr">
                    <a:spcBef>
                      <a:spcPct val="50000"/>
                    </a:spcBef>
                  </a:pPr>
                  <a:r>
                    <a:rPr lang="en-GB" sz="2400" b="0">
                      <a:solidFill>
                        <a:schemeClr val="tx2"/>
                      </a:solidFill>
                    </a:rPr>
                    <a:t>(a)</a:t>
                  </a:r>
                  <a:r>
                    <a:rPr lang="en-GB" sz="2400" b="0">
                      <a:solidFill>
                        <a:schemeClr val="tx1"/>
                      </a:solidFill>
                    </a:rPr>
                    <a:t> × </a:t>
                  </a:r>
                  <a:r>
                    <a:rPr lang="en-GB" sz="2400" b="0">
                      <a:solidFill>
                        <a:schemeClr val="accent1"/>
                      </a:solidFill>
                    </a:rPr>
                    <a:t>(b)</a:t>
                  </a:r>
                  <a:r>
                    <a:rPr lang="en-GB" sz="2400" b="0">
                      <a:solidFill>
                        <a:schemeClr val="tx1"/>
                      </a:solidFill>
                    </a:rPr>
                    <a:t> × </a:t>
                  </a:r>
                  <a:r>
                    <a:rPr lang="en-GB" sz="2400" b="0">
                      <a:solidFill>
                        <a:schemeClr val="accent2"/>
                      </a:solidFill>
                    </a:rPr>
                    <a:t>(c)</a:t>
                  </a:r>
                </a:p>
                <a:p>
                  <a:pPr algn="ctr">
                    <a:spcBef>
                      <a:spcPct val="50000"/>
                    </a:spcBef>
                  </a:pPr>
                  <a:r>
                    <a:rPr lang="en-GB" sz="2400" b="0">
                      <a:solidFill>
                        <a:schemeClr val="tx1"/>
                      </a:solidFill>
                    </a:rPr>
                    <a:t>100</a:t>
                  </a:r>
                </a:p>
              </p:txBody>
            </p:sp>
          </p:grpSp>
          <p:sp>
            <p:nvSpPr>
              <p:cNvPr id="184391" name="Line 71"/>
              <p:cNvSpPr>
                <a:spLocks noChangeShapeType="1"/>
              </p:cNvSpPr>
              <p:nvPr/>
            </p:nvSpPr>
            <p:spPr bwMode="auto">
              <a:xfrm>
                <a:off x="4362" y="1782"/>
                <a:ext cx="11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84392" name="Rectangle 72"/>
            <p:cNvSpPr>
              <a:spLocks noChangeArrowheads="1"/>
            </p:cNvSpPr>
            <p:nvPr/>
          </p:nvSpPr>
          <p:spPr bwMode="auto">
            <a:xfrm>
              <a:off x="3330" y="1398"/>
              <a:ext cx="2280" cy="684"/>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DEA28C9-EBA3-49F4-B63F-BE5FA7BFFD63}" type="slidenum">
              <a:rPr lang="en-US"/>
              <a:pPr/>
              <a:t>45</a:t>
            </a:fld>
            <a:endParaRPr lang="en-US"/>
          </a:p>
        </p:txBody>
      </p:sp>
      <p:sp>
        <p:nvSpPr>
          <p:cNvPr id="185346" name="Rectangle 2"/>
          <p:cNvSpPr>
            <a:spLocks noGrp="1" noChangeArrowheads="1"/>
          </p:cNvSpPr>
          <p:nvPr>
            <p:ph type="title"/>
          </p:nvPr>
        </p:nvSpPr>
        <p:spPr/>
        <p:txBody>
          <a:bodyPr/>
          <a:lstStyle/>
          <a:p>
            <a:r>
              <a:rPr lang="en-GB">
                <a:effectLst>
                  <a:outerShdw blurRad="38100" dist="38100" dir="2700000" algn="tl">
                    <a:srgbClr val="C0C0C0"/>
                  </a:outerShdw>
                </a:effectLst>
              </a:rPr>
              <a:t>IECR (4) – NPV Test</a:t>
            </a:r>
            <a:endParaRPr lang="en-US">
              <a:effectLst>
                <a:outerShdw blurRad="38100" dist="38100" dir="2700000" algn="tl">
                  <a:srgbClr val="C0C0C0"/>
                </a:outerShdw>
              </a:effectLst>
            </a:endParaRPr>
          </a:p>
        </p:txBody>
      </p:sp>
      <p:sp>
        <p:nvSpPr>
          <p:cNvPr id="185347" name="Rectangle 3"/>
          <p:cNvSpPr>
            <a:spLocks noGrp="1" noChangeArrowheads="1"/>
          </p:cNvSpPr>
          <p:nvPr>
            <p:ph type="body" idx="1"/>
          </p:nvPr>
        </p:nvSpPr>
        <p:spPr/>
        <p:txBody>
          <a:bodyPr/>
          <a:lstStyle/>
          <a:p>
            <a:pPr>
              <a:lnSpc>
                <a:spcPct val="80000"/>
              </a:lnSpc>
            </a:pPr>
            <a:r>
              <a:rPr lang="en-US"/>
              <a:t>Test if the net present value (NPV) of the future revenue from release of the identified trigger level is greater than 50% of the value of the project required to physically provide the trigger level capacity.</a:t>
            </a:r>
          </a:p>
          <a:p>
            <a:pPr>
              <a:lnSpc>
                <a:spcPct val="80000"/>
              </a:lnSpc>
            </a:pPr>
            <a:r>
              <a:rPr lang="en-US"/>
              <a:t>NPV is calculated over 32 quarters (including the release quarter) as defined in the IECR methodology statement.</a:t>
            </a:r>
          </a:p>
          <a:p>
            <a:pPr>
              <a:lnSpc>
                <a:spcPct val="80000"/>
              </a:lnSpc>
            </a:pPr>
            <a:r>
              <a:rPr lang="en-US"/>
              <a:t>If the test fails, then the provisional allocations, associated clearing prices and revenues for the next lowest price step (in the example 120GWh @ </a:t>
            </a:r>
            <a:r>
              <a:rPr lang="en-GB"/>
              <a:t>P</a:t>
            </a:r>
            <a:r>
              <a:rPr lang="en-GB" baseline="-25000"/>
              <a:t>2</a:t>
            </a:r>
            <a:r>
              <a:rPr lang="en-US"/>
              <a:t>) are calculated and subjected to the NPV test.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lide Number Placeholder 5"/>
          <p:cNvSpPr>
            <a:spLocks noGrp="1"/>
          </p:cNvSpPr>
          <p:nvPr>
            <p:ph type="sldNum" sz="quarter" idx="12"/>
          </p:nvPr>
        </p:nvSpPr>
        <p:spPr/>
        <p:txBody>
          <a:bodyPr/>
          <a:lstStyle/>
          <a:p>
            <a:fld id="{AE41C747-B9E3-4342-A58D-4D686EA06E44}" type="slidenum">
              <a:rPr lang="en-US"/>
              <a:pPr/>
              <a:t>46</a:t>
            </a:fld>
            <a:endParaRPr lang="en-US"/>
          </a:p>
        </p:txBody>
      </p:sp>
      <p:sp>
        <p:nvSpPr>
          <p:cNvPr id="186370" name="Rectangle 2"/>
          <p:cNvSpPr>
            <a:spLocks noGrp="1" noChangeArrowheads="1"/>
          </p:cNvSpPr>
          <p:nvPr>
            <p:ph type="title"/>
          </p:nvPr>
        </p:nvSpPr>
        <p:spPr/>
        <p:txBody>
          <a:bodyPr/>
          <a:lstStyle/>
          <a:p>
            <a:r>
              <a:rPr lang="en-GB">
                <a:effectLst>
                  <a:outerShdw blurRad="38100" dist="38100" dir="2700000" algn="tl">
                    <a:srgbClr val="C0C0C0"/>
                  </a:outerShdw>
                </a:effectLst>
              </a:rPr>
              <a:t>IECR (4) – NPV Test</a:t>
            </a:r>
            <a:endParaRPr lang="en-US">
              <a:effectLst>
                <a:outerShdw blurRad="38100" dist="38100" dir="2700000" algn="tl">
                  <a:srgbClr val="C0C0C0"/>
                </a:outerShdw>
              </a:effectLst>
            </a:endParaRPr>
          </a:p>
        </p:txBody>
      </p:sp>
      <p:sp>
        <p:nvSpPr>
          <p:cNvPr id="186371" name="Rectangle 3"/>
          <p:cNvSpPr>
            <a:spLocks noGrp="1" noChangeArrowheads="1"/>
          </p:cNvSpPr>
          <p:nvPr>
            <p:ph type="body" idx="1"/>
          </p:nvPr>
        </p:nvSpPr>
        <p:spPr/>
        <p:txBody>
          <a:bodyPr/>
          <a:lstStyle/>
          <a:p>
            <a:pPr>
              <a:lnSpc>
                <a:spcPct val="80000"/>
              </a:lnSpc>
            </a:pPr>
            <a:r>
              <a:rPr lang="en-GB"/>
              <a:t>From the example:</a:t>
            </a:r>
          </a:p>
          <a:p>
            <a:pPr>
              <a:lnSpc>
                <a:spcPct val="80000"/>
              </a:lnSpc>
            </a:pPr>
            <a:endParaRPr lang="en-GB"/>
          </a:p>
          <a:p>
            <a:pPr>
              <a:lnSpc>
                <a:spcPct val="80000"/>
              </a:lnSpc>
            </a:pPr>
            <a:endParaRPr lang="en-GB" sz="2000"/>
          </a:p>
          <a:p>
            <a:pPr>
              <a:lnSpc>
                <a:spcPct val="80000"/>
              </a:lnSpc>
            </a:pPr>
            <a:endParaRPr lang="en-GB" sz="2000"/>
          </a:p>
          <a:p>
            <a:pPr>
              <a:lnSpc>
                <a:spcPct val="80000"/>
              </a:lnSpc>
            </a:pPr>
            <a:endParaRPr lang="en-GB" sz="2000"/>
          </a:p>
          <a:p>
            <a:pPr>
              <a:lnSpc>
                <a:spcPct val="80000"/>
              </a:lnSpc>
            </a:pPr>
            <a:endParaRPr lang="en-GB" sz="2000"/>
          </a:p>
          <a:p>
            <a:pPr>
              <a:lnSpc>
                <a:spcPct val="80000"/>
              </a:lnSpc>
            </a:pPr>
            <a:r>
              <a:rPr lang="en-GB"/>
              <a:t>NPV of revenues = £6.1m</a:t>
            </a:r>
          </a:p>
          <a:p>
            <a:pPr>
              <a:lnSpc>
                <a:spcPct val="80000"/>
              </a:lnSpc>
            </a:pPr>
            <a:r>
              <a:rPr lang="en-GB"/>
              <a:t>50% of project value to release 30GWh of incremental capacity = £6m </a:t>
            </a:r>
          </a:p>
          <a:p>
            <a:pPr>
              <a:lnSpc>
                <a:spcPct val="80000"/>
              </a:lnSpc>
            </a:pPr>
            <a:r>
              <a:rPr lang="en-GB"/>
              <a:t>Therefore 6.1 &gt; 6 </a:t>
            </a:r>
            <a:r>
              <a:rPr lang="en-GB">
                <a:sym typeface="Wingdings" pitchFamily="2" charset="2"/>
              </a:rPr>
              <a:t> NPV test passed </a:t>
            </a:r>
            <a:r>
              <a:rPr lang="en-GB">
                <a:latin typeface="Arial"/>
              </a:rPr>
              <a:t>ü</a:t>
            </a:r>
            <a:endParaRPr lang="en-GB"/>
          </a:p>
          <a:p>
            <a:pPr lvl="1">
              <a:lnSpc>
                <a:spcPct val="80000"/>
              </a:lnSpc>
              <a:buFont typeface="Wingdings 2" pitchFamily="18" charset="2"/>
              <a:buNone/>
            </a:pPr>
            <a:endParaRPr lang="en-US" sz="2400"/>
          </a:p>
        </p:txBody>
      </p:sp>
      <p:graphicFrame>
        <p:nvGraphicFramePr>
          <p:cNvPr id="186372" name="Group 4"/>
          <p:cNvGraphicFramePr>
            <a:graphicFrameLocks noGrp="1"/>
          </p:cNvGraphicFramePr>
          <p:nvPr/>
        </p:nvGraphicFramePr>
        <p:xfrm>
          <a:off x="406400" y="1828800"/>
          <a:ext cx="8316913" cy="2019301"/>
        </p:xfrm>
        <a:graphic>
          <a:graphicData uri="http://schemas.openxmlformats.org/drawingml/2006/table">
            <a:tbl>
              <a:tblPr/>
              <a:tblGrid>
                <a:gridCol w="4119563"/>
                <a:gridCol w="687387"/>
                <a:gridCol w="695325"/>
                <a:gridCol w="668338"/>
                <a:gridCol w="419100"/>
                <a:gridCol w="687387"/>
                <a:gridCol w="400050"/>
                <a:gridCol w="639763"/>
              </a:tblGrid>
              <a:tr h="606425">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endParaRPr kumimoji="0" lang="en-US" sz="1600" b="1" i="0" u="none" strike="noStrike" cap="none" normalizeH="0" baseline="0" smtClean="0">
                        <a:ln>
                          <a:noFill/>
                        </a:ln>
                        <a:solidFill>
                          <a:schemeClr val="tx2"/>
                        </a:solidFill>
                        <a:effectLst/>
                        <a:latin typeface="Arial,Bold" charset="0"/>
                        <a:ea typeface="ＭＳ Ｐゴシック" pitchFamily="34" charset="-12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Q3</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Q4</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Q5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endParaRPr kumimoji="0" lang="en-US" sz="1600" b="1" i="0" u="none" strike="noStrike" cap="none" normalizeH="0" baseline="0" smtClean="0">
                        <a:ln>
                          <a:noFill/>
                        </a:ln>
                        <a:solidFill>
                          <a:schemeClr val="tx2"/>
                        </a:solidFill>
                        <a:effectLst/>
                        <a:latin typeface="Arial,Bold" charset="0"/>
                        <a:ea typeface="ＭＳ Ｐゴシック" pitchFamily="34"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Q9</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endParaRPr kumimoji="0" lang="en-US" sz="1600" b="1" i="0" u="none" strike="noStrike" cap="none" normalizeH="0" baseline="0" smtClean="0">
                        <a:ln>
                          <a:noFill/>
                        </a:ln>
                        <a:solidFill>
                          <a:schemeClr val="tx2"/>
                        </a:solidFill>
                        <a:effectLst/>
                        <a:latin typeface="Arial,Bold" charset="0"/>
                        <a:ea typeface="ＭＳ Ｐゴシック" pitchFamily="34"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Q34</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4013">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rgbClr val="969696"/>
                          </a:solidFill>
                          <a:effectLst/>
                          <a:latin typeface="Arial,Bold" charset="0"/>
                          <a:ea typeface="ＭＳ Ｐゴシック" pitchFamily="34" charset="-128"/>
                        </a:rPr>
                        <a:t>Capacity to Release (a)</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rgbClr val="969696"/>
                          </a:solidFill>
                          <a:effectLst/>
                          <a:latin typeface="Arial,Bold" charset="0"/>
                          <a:ea typeface="ＭＳ Ｐゴシック" pitchFamily="34" charset="-128"/>
                        </a:rPr>
                        <a:t>30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rgbClr val="969696"/>
                          </a:solidFill>
                          <a:effectLst/>
                          <a:latin typeface="Arial,Bold" charset="0"/>
                          <a:ea typeface="ＭＳ Ｐゴシック" pitchFamily="34" charset="-128"/>
                        </a:rPr>
                        <a:t>30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rgbClr val="969696"/>
                          </a:solidFill>
                          <a:effectLst/>
                          <a:latin typeface="Arial,Bold" charset="0"/>
                          <a:ea typeface="ＭＳ Ｐゴシック" pitchFamily="34" charset="-128"/>
                        </a:rPr>
                        <a:t>30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rgbClr val="969696"/>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rgbClr val="969696"/>
                          </a:solidFill>
                          <a:effectLst/>
                          <a:latin typeface="Arial,Bold" charset="0"/>
                          <a:ea typeface="ＭＳ Ｐゴシック" pitchFamily="34" charset="-128"/>
                        </a:rPr>
                        <a:t>20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rgbClr val="969696"/>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rgbClr val="969696"/>
                          </a:solidFill>
                          <a:effectLst/>
                          <a:latin typeface="Arial,Bold" charset="0"/>
                          <a:ea typeface="ＭＳ Ｐゴシック" pitchFamily="34" charset="-128"/>
                        </a:rPr>
                        <a:t>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425">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rgbClr val="969696"/>
                          </a:solidFill>
                          <a:effectLst/>
                          <a:latin typeface="Arial,Bold" charset="0"/>
                          <a:ea typeface="ＭＳ Ｐゴシック" pitchFamily="34" charset="-128"/>
                        </a:rPr>
                        <a:t>Clearing Price (b)</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rgbClr val="969696"/>
                          </a:solidFill>
                          <a:effectLst/>
                          <a:latin typeface="Arial,Bold" charset="0"/>
                          <a:ea typeface="ＭＳ Ｐゴシック" pitchFamily="34" charset="-128"/>
                        </a:rPr>
                        <a:t>0.04</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rgbClr val="969696"/>
                          </a:solidFill>
                          <a:effectLst/>
                          <a:latin typeface="Arial,Bold" charset="0"/>
                          <a:ea typeface="ＭＳ Ｐゴシック" pitchFamily="34" charset="-128"/>
                        </a:rPr>
                        <a:t>0.04</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rgbClr val="969696"/>
                          </a:solidFill>
                          <a:effectLst/>
                          <a:latin typeface="Arial,Bold" charset="0"/>
                          <a:ea typeface="ＭＳ Ｐゴシック" pitchFamily="34" charset="-128"/>
                        </a:rPr>
                        <a:t>0.02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rgbClr val="969696"/>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rgbClr val="969696"/>
                          </a:solidFill>
                          <a:effectLst/>
                          <a:latin typeface="Arial,Bold" charset="0"/>
                          <a:ea typeface="ＭＳ Ｐゴシック" pitchFamily="34" charset="-128"/>
                        </a:rPr>
                        <a:t>0.02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rgbClr val="969696"/>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rgbClr val="969696"/>
                          </a:solidFill>
                          <a:effectLst/>
                          <a:latin typeface="Arial,Bold" charset="0"/>
                          <a:ea typeface="ＭＳ Ｐゴシック" pitchFamily="34" charset="-128"/>
                        </a:rPr>
                        <a:t>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4013">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rgbClr val="969696"/>
                          </a:solidFill>
                          <a:effectLst/>
                          <a:latin typeface="Arial,Bold" charset="0"/>
                          <a:ea typeface="ＭＳ Ｐゴシック" pitchFamily="34" charset="-128"/>
                        </a:rPr>
                        <a:t>Days per Quarter (c)</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rgbClr val="969696"/>
                          </a:solidFill>
                          <a:effectLst/>
                          <a:latin typeface="Arial,Bold" charset="0"/>
                          <a:ea typeface="ＭＳ Ｐゴシック" pitchFamily="34" charset="-128"/>
                        </a:rPr>
                        <a:t>92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rgbClr val="969696"/>
                          </a:solidFill>
                          <a:effectLst/>
                          <a:latin typeface="Arial,Bold" charset="0"/>
                          <a:ea typeface="ＭＳ Ｐゴシック" pitchFamily="34" charset="-128"/>
                        </a:rPr>
                        <a:t>91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rgbClr val="969696"/>
                          </a:solidFill>
                          <a:effectLst/>
                          <a:latin typeface="Arial,Bold" charset="0"/>
                          <a:ea typeface="ＭＳ Ｐゴシック" pitchFamily="34" charset="-128"/>
                        </a:rPr>
                        <a:t>91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rgbClr val="969696"/>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rgbClr val="969696"/>
                          </a:solidFill>
                          <a:effectLst/>
                          <a:latin typeface="Arial,Bold" charset="0"/>
                          <a:ea typeface="ＭＳ Ｐゴシック" pitchFamily="34" charset="-128"/>
                        </a:rPr>
                        <a:t>91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rgbClr val="969696"/>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rgbClr val="969696"/>
                          </a:solidFill>
                          <a:effectLst/>
                          <a:latin typeface="Arial,Bold" charset="0"/>
                          <a:ea typeface="ＭＳ Ｐゴシック" pitchFamily="34" charset="-128"/>
                        </a:rPr>
                        <a:t>91</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425">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Incremental Revenue</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1.10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1.09</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0.55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0.36</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6429" name="Rectangle 61"/>
          <p:cNvSpPr>
            <a:spLocks noChangeArrowheads="1"/>
          </p:cNvSpPr>
          <p:nvPr/>
        </p:nvSpPr>
        <p:spPr bwMode="auto">
          <a:xfrm>
            <a:off x="4519613" y="3476625"/>
            <a:ext cx="4192587" cy="360363"/>
          </a:xfrm>
          <a:prstGeom prst="rect">
            <a:avLst/>
          </a:prstGeom>
          <a:noFill/>
          <a:ln w="31750" algn="ctr">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6430" name="AutoShape 62"/>
          <p:cNvSpPr>
            <a:spLocks noChangeArrowheads="1"/>
          </p:cNvSpPr>
          <p:nvPr/>
        </p:nvSpPr>
        <p:spPr bwMode="auto">
          <a:xfrm rot="5400000">
            <a:off x="4425156" y="3423444"/>
            <a:ext cx="827088" cy="838200"/>
          </a:xfrm>
          <a:custGeom>
            <a:avLst/>
            <a:gdLst>
              <a:gd name="G0" fmla="+- 0 0 0"/>
              <a:gd name="G1" fmla="+- -5919240 0 0"/>
              <a:gd name="G2" fmla="+- 0 0 -5919240"/>
              <a:gd name="G3" fmla="+- 10800 0 0"/>
              <a:gd name="G4" fmla="+- 0 0 0"/>
              <a:gd name="T0" fmla="*/ 360 256 1"/>
              <a:gd name="T1" fmla="*/ 0 256 1"/>
              <a:gd name="G5" fmla="+- G2 T0 T1"/>
              <a:gd name="G6" fmla="?: G2 G2 G5"/>
              <a:gd name="G7" fmla="+- 0 0 G6"/>
              <a:gd name="G8" fmla="+- 5400 0 0"/>
              <a:gd name="G9" fmla="+- 0 0 -591924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5919240"/>
              <a:gd name="G36" fmla="sin G34 -5919240"/>
              <a:gd name="G37" fmla="+/ -591924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8415 w 21600"/>
              <a:gd name="T5" fmla="*/ 3141 h 21600"/>
              <a:gd name="T6" fmla="*/ 10754 w 21600"/>
              <a:gd name="T7" fmla="*/ 2700 h 21600"/>
              <a:gd name="T8" fmla="*/ 14607 w 21600"/>
              <a:gd name="T9" fmla="*/ 697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789" y="5399"/>
                  <a:pt x="10779" y="5400"/>
                  <a:pt x="10769" y="5400"/>
                </a:cubicBezTo>
                <a:lnTo>
                  <a:pt x="10739" y="0"/>
                </a:lnTo>
                <a:cubicBezTo>
                  <a:pt x="10759" y="0"/>
                  <a:pt x="1077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31750" algn="ctr">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6431" name="Rectangle 63"/>
          <p:cNvSpPr>
            <a:spLocks noChangeArrowheads="1"/>
          </p:cNvSpPr>
          <p:nvPr/>
        </p:nvSpPr>
        <p:spPr bwMode="auto">
          <a:xfrm>
            <a:off x="5089525" y="3800475"/>
            <a:ext cx="168275" cy="57150"/>
          </a:xfrm>
          <a:prstGeom prst="rect">
            <a:avLst/>
          </a:prstGeom>
          <a:solidFill>
            <a:schemeClr val="bg1"/>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3220655-07BB-4724-AE5E-1E6FE3A610B5}" type="slidenum">
              <a:rPr lang="en-US"/>
              <a:pPr/>
              <a:t>47</a:t>
            </a:fld>
            <a:endParaRPr lang="en-US"/>
          </a:p>
        </p:txBody>
      </p:sp>
      <p:sp>
        <p:nvSpPr>
          <p:cNvPr id="187394" name="Rectangle 2"/>
          <p:cNvSpPr>
            <a:spLocks noGrp="1" noChangeArrowheads="1"/>
          </p:cNvSpPr>
          <p:nvPr>
            <p:ph type="title"/>
          </p:nvPr>
        </p:nvSpPr>
        <p:spPr/>
        <p:txBody>
          <a:bodyPr/>
          <a:lstStyle/>
          <a:p>
            <a:r>
              <a:rPr lang="en-GB">
                <a:effectLst>
                  <a:outerShdw blurRad="38100" dist="38100" dir="2700000" algn="tl">
                    <a:srgbClr val="C0C0C0"/>
                  </a:outerShdw>
                </a:effectLst>
              </a:rPr>
              <a:t>IECR (4) – NPV Test</a:t>
            </a:r>
            <a:endParaRPr lang="en-US">
              <a:effectLst>
                <a:outerShdw blurRad="38100" dist="38100" dir="2700000" algn="tl">
                  <a:srgbClr val="C0C0C0"/>
                </a:outerShdw>
              </a:effectLst>
            </a:endParaRPr>
          </a:p>
        </p:txBody>
      </p:sp>
      <p:sp>
        <p:nvSpPr>
          <p:cNvPr id="187395" name="Rectangle 3"/>
          <p:cNvSpPr>
            <a:spLocks noGrp="1" noChangeArrowheads="1"/>
          </p:cNvSpPr>
          <p:nvPr>
            <p:ph type="body" idx="1"/>
          </p:nvPr>
        </p:nvSpPr>
        <p:spPr/>
        <p:txBody>
          <a:bodyPr/>
          <a:lstStyle/>
          <a:p>
            <a:pPr>
              <a:lnSpc>
                <a:spcPct val="80000"/>
              </a:lnSpc>
            </a:pPr>
            <a:r>
              <a:rPr lang="en-GB"/>
              <a:t>If no trigger levels are found or none of those that are found pass the NPV test, then the next quarter is subjected to the entire process and the cycle will continue until every step of every quarter has been tested for an incremental signal.</a:t>
            </a: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ctrTitle"/>
          </p:nvPr>
        </p:nvSpPr>
        <p:spPr/>
        <p:txBody>
          <a:bodyPr/>
          <a:lstStyle/>
          <a:p>
            <a:r>
              <a:rPr lang="en-US"/>
              <a:t>Section 4</a:t>
            </a:r>
          </a:p>
        </p:txBody>
      </p:sp>
      <p:pic>
        <p:nvPicPr>
          <p:cNvPr id="199683" name="Picture 15" descr="Pic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962275"/>
            <a:ext cx="2211388"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4" name="Rectangle 4"/>
          <p:cNvSpPr>
            <a:spLocks noGrp="1" noChangeArrowheads="1"/>
          </p:cNvSpPr>
          <p:nvPr>
            <p:ph type="subTitle" idx="1"/>
          </p:nvPr>
        </p:nvSpPr>
        <p:spPr/>
        <p:txBody>
          <a:bodyPr/>
          <a:lstStyle/>
          <a:p>
            <a:r>
              <a:rPr lang="en-GB" sz="2200" b="1"/>
              <a:t>The IECR Model</a:t>
            </a:r>
            <a:endParaRPr lang="en-US" sz="2200" b="1"/>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CEE4B66-5FF1-48EA-AA97-272320152451}" type="slidenum">
              <a:rPr lang="en-US"/>
              <a:pPr/>
              <a:t>49</a:t>
            </a:fld>
            <a:endParaRPr lang="en-US"/>
          </a:p>
        </p:txBody>
      </p:sp>
      <p:sp>
        <p:nvSpPr>
          <p:cNvPr id="188418" name="Rectangle 2"/>
          <p:cNvSpPr>
            <a:spLocks noGrp="1" noChangeArrowheads="1"/>
          </p:cNvSpPr>
          <p:nvPr>
            <p:ph type="title"/>
          </p:nvPr>
        </p:nvSpPr>
        <p:spPr/>
        <p:txBody>
          <a:bodyPr/>
          <a:lstStyle/>
          <a:p>
            <a:r>
              <a:rPr lang="en-GB">
                <a:effectLst>
                  <a:outerShdw blurRad="38100" dist="38100" dir="2700000" algn="tl">
                    <a:srgbClr val="C0C0C0"/>
                  </a:outerShdw>
                </a:effectLst>
              </a:rPr>
              <a:t>Basic IECR Model Process</a:t>
            </a:r>
            <a:endParaRPr lang="en-US">
              <a:effectLst>
                <a:outerShdw blurRad="38100" dist="38100" dir="2700000" algn="tl">
                  <a:srgbClr val="C0C0C0"/>
                </a:outerShdw>
              </a:effectLst>
            </a:endParaRPr>
          </a:p>
        </p:txBody>
      </p:sp>
      <p:sp>
        <p:nvSpPr>
          <p:cNvPr id="188419" name="Rectangle 3"/>
          <p:cNvSpPr>
            <a:spLocks noGrp="1" noChangeArrowheads="1"/>
          </p:cNvSpPr>
          <p:nvPr>
            <p:ph type="body" idx="1"/>
          </p:nvPr>
        </p:nvSpPr>
        <p:spPr/>
        <p:txBody>
          <a:bodyPr/>
          <a:lstStyle/>
          <a:p>
            <a:pPr>
              <a:lnSpc>
                <a:spcPct val="80000"/>
              </a:lnSpc>
            </a:pPr>
            <a:r>
              <a:rPr lang="en-GB"/>
              <a:t>Identify if demand exists for incremental capacity at an ASEP.</a:t>
            </a:r>
          </a:p>
          <a:p>
            <a:pPr>
              <a:lnSpc>
                <a:spcPct val="80000"/>
              </a:lnSpc>
            </a:pPr>
            <a:r>
              <a:rPr lang="en-GB"/>
              <a:t>Compare the Net Present Value (NPV) of the revenue associated with the incremental capacity to the estimated value of the investment required.</a:t>
            </a:r>
          </a:p>
          <a:p>
            <a:pPr>
              <a:lnSpc>
                <a:spcPct val="80000"/>
              </a:lnSpc>
            </a:pPr>
            <a:r>
              <a:rPr lang="en-GB"/>
              <a:t>If the NPV of the revenue associated with the incremental capacity is more than half the project value (required investment), National Grid will seek approval to designate the incremental capacity as obligated incremental entry capacity, as defined by the Licence.</a:t>
            </a:r>
          </a:p>
          <a:p>
            <a:pPr lvl="1">
              <a:lnSpc>
                <a:spcPct val="80000"/>
              </a:lnSpc>
              <a:buFont typeface="Wingdings 2" pitchFamily="18" charset="2"/>
              <a:buNone/>
            </a:pP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1D9E537-3663-4ABA-89B1-F52D294B0BB8}" type="slidenum">
              <a:rPr lang="en-US"/>
              <a:pPr/>
              <a:t>5</a:t>
            </a:fld>
            <a:endParaRPr lang="en-US"/>
          </a:p>
        </p:txBody>
      </p:sp>
      <p:sp>
        <p:nvSpPr>
          <p:cNvPr id="136194" name="Rectangle 2"/>
          <p:cNvSpPr>
            <a:spLocks noGrp="1" noChangeArrowheads="1"/>
          </p:cNvSpPr>
          <p:nvPr>
            <p:ph type="title"/>
          </p:nvPr>
        </p:nvSpPr>
        <p:spPr/>
        <p:txBody>
          <a:bodyPr/>
          <a:lstStyle/>
          <a:p>
            <a:r>
              <a:rPr lang="en-US"/>
              <a:t>Introduction</a:t>
            </a:r>
          </a:p>
        </p:txBody>
      </p:sp>
      <p:sp>
        <p:nvSpPr>
          <p:cNvPr id="136195" name="Rectangle 3"/>
          <p:cNvSpPr>
            <a:spLocks noGrp="1" noChangeArrowheads="1"/>
          </p:cNvSpPr>
          <p:nvPr>
            <p:ph type="body" idx="1"/>
          </p:nvPr>
        </p:nvSpPr>
        <p:spPr/>
        <p:txBody>
          <a:bodyPr/>
          <a:lstStyle/>
          <a:p>
            <a:pPr>
              <a:lnSpc>
                <a:spcPct val="125000"/>
              </a:lnSpc>
            </a:pPr>
            <a:r>
              <a:rPr lang="en-GB" dirty="0"/>
              <a:t>In line with current UNC obligations National Grid plans to complete the </a:t>
            </a:r>
            <a:r>
              <a:rPr lang="en-GB" dirty="0" smtClean="0"/>
              <a:t>2016 </a:t>
            </a:r>
            <a:r>
              <a:rPr lang="en-GB" dirty="0"/>
              <a:t>QSEC auction (bidding) by the end of March </a:t>
            </a:r>
            <a:r>
              <a:rPr lang="en-GB" dirty="0" smtClean="0"/>
              <a:t>2016</a:t>
            </a:r>
            <a:endParaRPr lang="en-GB" dirty="0"/>
          </a:p>
          <a:p>
            <a:pPr>
              <a:lnSpc>
                <a:spcPct val="125000"/>
              </a:lnSpc>
            </a:pPr>
            <a:r>
              <a:rPr lang="en-GB" dirty="0"/>
              <a:t>Invitation letter issued a minimum of twenty eight calendar days before the first annual QSEC invitation date (first bid window)</a:t>
            </a:r>
          </a:p>
          <a:p>
            <a:pPr>
              <a:lnSpc>
                <a:spcPct val="125000"/>
              </a:lnSpc>
            </a:pPr>
            <a:endParaRPr lang="en-GB" b="1" dirty="0"/>
          </a:p>
          <a:p>
            <a:pPr lvl="1"/>
            <a:endParaRPr lang="en-GB" dirty="0"/>
          </a:p>
          <a:p>
            <a:pPr lvl="1"/>
            <a:endParaRPr lang="en-GB" dirty="0"/>
          </a:p>
          <a:p>
            <a:pPr lvl="1">
              <a:buFont typeface="Wingdings 2" pitchFamily="18" charset="2"/>
              <a:buNone/>
            </a:pPr>
            <a:endParaRPr lang="en-US" sz="2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602457C-6C47-46C8-BBEE-F6610EA351A9}" type="slidenum">
              <a:rPr lang="en-US"/>
              <a:pPr/>
              <a:t>50</a:t>
            </a:fld>
            <a:endParaRPr lang="en-US"/>
          </a:p>
        </p:txBody>
      </p:sp>
      <p:sp>
        <p:nvSpPr>
          <p:cNvPr id="189442" name="Rectangle 2"/>
          <p:cNvSpPr>
            <a:spLocks noGrp="1" noChangeArrowheads="1"/>
          </p:cNvSpPr>
          <p:nvPr>
            <p:ph type="title"/>
          </p:nvPr>
        </p:nvSpPr>
        <p:spPr/>
        <p:txBody>
          <a:bodyPr/>
          <a:lstStyle/>
          <a:p>
            <a:r>
              <a:rPr lang="en-GB" dirty="0">
                <a:effectLst>
                  <a:outerShdw blurRad="38100" dist="38100" dir="2700000" algn="tl">
                    <a:srgbClr val="C0C0C0"/>
                  </a:outerShdw>
                </a:effectLst>
              </a:rPr>
              <a:t>Changes in </a:t>
            </a:r>
            <a:r>
              <a:rPr lang="en-GB" dirty="0" smtClean="0">
                <a:effectLst>
                  <a:outerShdw blurRad="38100" dist="38100" dir="2700000" algn="tl">
                    <a:srgbClr val="C0C0C0"/>
                  </a:outerShdw>
                </a:effectLst>
              </a:rPr>
              <a:t>2016</a:t>
            </a:r>
            <a:endParaRPr lang="en-US" dirty="0">
              <a:effectLst>
                <a:outerShdw blurRad="38100" dist="38100" dir="2700000" algn="tl">
                  <a:srgbClr val="C0C0C0"/>
                </a:outerShdw>
              </a:effectLst>
            </a:endParaRPr>
          </a:p>
        </p:txBody>
      </p:sp>
      <p:sp>
        <p:nvSpPr>
          <p:cNvPr id="189443" name="Rectangle 3"/>
          <p:cNvSpPr>
            <a:spLocks noGrp="1" noChangeArrowheads="1"/>
          </p:cNvSpPr>
          <p:nvPr>
            <p:ph type="body" idx="1"/>
          </p:nvPr>
        </p:nvSpPr>
        <p:spPr/>
        <p:txBody>
          <a:bodyPr/>
          <a:lstStyle/>
          <a:p>
            <a:pPr>
              <a:lnSpc>
                <a:spcPct val="80000"/>
              </a:lnSpc>
            </a:pPr>
            <a:r>
              <a:rPr lang="en-GB" dirty="0"/>
              <a:t>No major model process changes for </a:t>
            </a:r>
            <a:r>
              <a:rPr lang="en-GB" dirty="0" smtClean="0"/>
              <a:t>2016.</a:t>
            </a:r>
            <a:endParaRPr lang="en-GB" dirty="0"/>
          </a:p>
          <a:p>
            <a:pPr>
              <a:lnSpc>
                <a:spcPct val="80000"/>
              </a:lnSpc>
            </a:pPr>
            <a:r>
              <a:rPr lang="en-GB" dirty="0" smtClean="0"/>
              <a:t>When published, the version for 2016 will be:</a:t>
            </a:r>
          </a:p>
          <a:p>
            <a:pPr lvl="1">
              <a:lnSpc>
                <a:spcPct val="80000"/>
              </a:lnSpc>
            </a:pPr>
            <a:r>
              <a:rPr lang="en-GB" dirty="0" smtClean="0"/>
              <a:t>Updated </a:t>
            </a:r>
            <a:r>
              <a:rPr lang="en-GB" dirty="0"/>
              <a:t>for new baselines and price steps.</a:t>
            </a:r>
          </a:p>
          <a:p>
            <a:pPr lvl="1">
              <a:lnSpc>
                <a:spcPct val="80000"/>
              </a:lnSpc>
            </a:pPr>
            <a:r>
              <a:rPr lang="en-GB" dirty="0"/>
              <a:t>Updated with latest sold quantities.</a:t>
            </a:r>
          </a:p>
          <a:p>
            <a:pPr>
              <a:lnSpc>
                <a:spcPct val="80000"/>
              </a:lnSpc>
            </a:pPr>
            <a:r>
              <a:rPr lang="en-GB" dirty="0"/>
              <a:t>All latest data loaded into the model has been audited to ensure accuracy and consistency.</a:t>
            </a:r>
          </a:p>
          <a:p>
            <a:pPr>
              <a:lnSpc>
                <a:spcPct val="80000"/>
              </a:lnSpc>
            </a:pPr>
            <a:endParaRPr lang="en-GB" dirty="0"/>
          </a:p>
          <a:p>
            <a:pPr>
              <a:lnSpc>
                <a:spcPct val="80000"/>
              </a:lnSpc>
            </a:pPr>
            <a:endParaRPr lang="en-GB" dirty="0"/>
          </a:p>
          <a:p>
            <a:pPr>
              <a:lnSpc>
                <a:spcPct val="80000"/>
              </a:lnSpc>
            </a:pPr>
            <a:endParaRPr lang="en-GB" dirty="0"/>
          </a:p>
          <a:p>
            <a:pPr>
              <a:lnSpc>
                <a:spcPct val="80000"/>
              </a:lnSpc>
            </a:pPr>
            <a:endParaRPr lang="en-GB" dirty="0"/>
          </a:p>
          <a:p>
            <a:pPr>
              <a:lnSpc>
                <a:spcPct val="80000"/>
              </a:lnSpc>
              <a:buFont typeface="Wingdings 2" pitchFamily="18" charset="2"/>
              <a:buNone/>
            </a:pPr>
            <a:r>
              <a:rPr lang="en-GB" sz="1600" dirty="0"/>
              <a:t>(NOTE: IECR Methodology Statement recently amended to correct the NPV test example in Appendix 2.)</a:t>
            </a:r>
            <a:endParaRPr lang="en-US" sz="16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83D8324-8EEF-430B-8F2A-F9F96D79A76C}" type="slidenum">
              <a:rPr lang="en-US"/>
              <a:pPr/>
              <a:t>51</a:t>
            </a:fld>
            <a:endParaRPr lang="en-US"/>
          </a:p>
        </p:txBody>
      </p:sp>
      <p:sp>
        <p:nvSpPr>
          <p:cNvPr id="190466" name="Rectangle 2"/>
          <p:cNvSpPr>
            <a:spLocks noGrp="1" noChangeArrowheads="1"/>
          </p:cNvSpPr>
          <p:nvPr>
            <p:ph type="title"/>
          </p:nvPr>
        </p:nvSpPr>
        <p:spPr/>
        <p:txBody>
          <a:bodyPr/>
          <a:lstStyle/>
          <a:p>
            <a:r>
              <a:rPr lang="en-GB">
                <a:effectLst>
                  <a:outerShdw blurRad="38100" dist="38100" dir="2700000" algn="tl">
                    <a:srgbClr val="C0C0C0"/>
                  </a:outerShdw>
                </a:effectLst>
              </a:rPr>
              <a:t>Limitations Of Current Model</a:t>
            </a:r>
            <a:endParaRPr lang="en-US">
              <a:effectLst>
                <a:outerShdw blurRad="38100" dist="38100" dir="2700000" algn="tl">
                  <a:srgbClr val="C0C0C0"/>
                </a:outerShdw>
              </a:effectLst>
            </a:endParaRPr>
          </a:p>
        </p:txBody>
      </p:sp>
      <p:sp>
        <p:nvSpPr>
          <p:cNvPr id="190467" name="Rectangle 3"/>
          <p:cNvSpPr>
            <a:spLocks noGrp="1" noChangeArrowheads="1"/>
          </p:cNvSpPr>
          <p:nvPr>
            <p:ph type="body" idx="1"/>
          </p:nvPr>
        </p:nvSpPr>
        <p:spPr/>
        <p:txBody>
          <a:bodyPr/>
          <a:lstStyle/>
          <a:p>
            <a:pPr>
              <a:lnSpc>
                <a:spcPct val="80000"/>
              </a:lnSpc>
            </a:pPr>
            <a:r>
              <a:rPr lang="en-GB"/>
              <a:t>Minimum Bids</a:t>
            </a:r>
          </a:p>
          <a:p>
            <a:pPr lvl="1">
              <a:lnSpc>
                <a:spcPct val="80000"/>
              </a:lnSpc>
            </a:pPr>
            <a:r>
              <a:rPr lang="en-GB"/>
              <a:t>The model does not automatically deal with pro-rated bids that fall below the minimum bid</a:t>
            </a:r>
          </a:p>
          <a:p>
            <a:pPr lvl="1">
              <a:lnSpc>
                <a:spcPct val="80000"/>
              </a:lnSpc>
            </a:pPr>
            <a:r>
              <a:rPr lang="en-GB"/>
              <a:t>These need to be removed manually</a:t>
            </a: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ctrTitle"/>
          </p:nvPr>
        </p:nvSpPr>
        <p:spPr/>
        <p:txBody>
          <a:bodyPr/>
          <a:lstStyle/>
          <a:p>
            <a:r>
              <a:rPr lang="en-US"/>
              <a:t>How to use the IECR Model</a:t>
            </a:r>
          </a:p>
        </p:txBody>
      </p:sp>
      <p:sp>
        <p:nvSpPr>
          <p:cNvPr id="201731" name="Rectangle 3"/>
          <p:cNvSpPr>
            <a:spLocks noGrp="1" noChangeArrowheads="1"/>
          </p:cNvSpPr>
          <p:nvPr>
            <p:ph type="subTitle" idx="1"/>
          </p:nvPr>
        </p:nvSpPr>
        <p:spPr/>
        <p:txBody>
          <a:bodyPr/>
          <a:lstStyle/>
          <a:p>
            <a:r>
              <a:rPr lang="en-US"/>
              <a:t>Part A: What the Model Does</a:t>
            </a:r>
          </a:p>
          <a:p>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3"/>
          <p:cNvSpPr>
            <a:spLocks noGrp="1"/>
          </p:cNvSpPr>
          <p:nvPr>
            <p:ph type="sldNum" sz="quarter" idx="12"/>
          </p:nvPr>
        </p:nvSpPr>
        <p:spPr/>
        <p:txBody>
          <a:bodyPr/>
          <a:lstStyle/>
          <a:p>
            <a:fld id="{B402EE04-FB39-40EF-98C6-5E1B57D2F5EC}" type="slidenum">
              <a:rPr lang="en-US"/>
              <a:pPr/>
              <a:t>53</a:t>
            </a:fld>
            <a:endParaRPr lang="en-US"/>
          </a:p>
        </p:txBody>
      </p:sp>
      <p:sp>
        <p:nvSpPr>
          <p:cNvPr id="235524" name="Rectangle 4"/>
          <p:cNvSpPr>
            <a:spLocks noChangeArrowheads="1"/>
          </p:cNvSpPr>
          <p:nvPr/>
        </p:nvSpPr>
        <p:spPr bwMode="auto">
          <a:xfrm>
            <a:off x="6659563" y="6353175"/>
            <a:ext cx="2484437" cy="504825"/>
          </a:xfrm>
          <a:prstGeom prst="rect">
            <a:avLst/>
          </a:prstGeom>
          <a:solidFill>
            <a:schemeClr val="bg1"/>
          </a:solidFill>
          <a:ln>
            <a:noFill/>
          </a:ln>
          <a:effectLst/>
          <a:extLs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rIns="54000" anchor="ctr"/>
          <a:lstStyle/>
          <a:p>
            <a:endParaRPr lang="en-GB"/>
          </a:p>
        </p:txBody>
      </p:sp>
      <p:sp>
        <p:nvSpPr>
          <p:cNvPr id="235525" name="Rectangle 5"/>
          <p:cNvSpPr>
            <a:spLocks noChangeArrowheads="1"/>
          </p:cNvSpPr>
          <p:nvPr/>
        </p:nvSpPr>
        <p:spPr bwMode="auto">
          <a:xfrm>
            <a:off x="342900" y="488950"/>
            <a:ext cx="85471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a:effectLst>
                  <a:outerShdw blurRad="38100" dist="38100" dir="2700000" algn="tl">
                    <a:srgbClr val="C0C0C0"/>
                  </a:outerShdw>
                </a:effectLst>
              </a:rPr>
              <a:t>IECR Model: High Level Process</a:t>
            </a:r>
            <a:br>
              <a:rPr lang="en-GB">
                <a:effectLst>
                  <a:outerShdw blurRad="38100" dist="38100" dir="2700000" algn="tl">
                    <a:srgbClr val="C0C0C0"/>
                  </a:outerShdw>
                </a:effectLst>
              </a:rPr>
            </a:br>
            <a:r>
              <a:rPr lang="en-GB">
                <a:effectLst>
                  <a:outerShdw blurRad="38100" dist="38100" dir="2700000" algn="tl">
                    <a:srgbClr val="C0C0C0"/>
                  </a:outerShdw>
                </a:effectLst>
              </a:rPr>
              <a:t>Flow</a:t>
            </a:r>
          </a:p>
        </p:txBody>
      </p:sp>
      <p:sp>
        <p:nvSpPr>
          <p:cNvPr id="235526" name="AutoShape 6"/>
          <p:cNvSpPr>
            <a:spLocks noChangeArrowheads="1"/>
          </p:cNvSpPr>
          <p:nvPr/>
        </p:nvSpPr>
        <p:spPr bwMode="auto">
          <a:xfrm>
            <a:off x="395288" y="1528763"/>
            <a:ext cx="1671637" cy="944562"/>
          </a:xfrm>
          <a:prstGeom prst="roundRect">
            <a:avLst>
              <a:gd name="adj" fmla="val 16667"/>
            </a:avLst>
          </a:prstGeom>
          <a:noFill/>
          <a:ln w="254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pPr algn="ctr"/>
            <a:r>
              <a:rPr lang="en-GB" sz="1800" b="0">
                <a:solidFill>
                  <a:schemeClr val="tx1"/>
                </a:solidFill>
              </a:rPr>
              <a:t>Start at Quarter 1</a:t>
            </a:r>
          </a:p>
        </p:txBody>
      </p:sp>
      <p:sp>
        <p:nvSpPr>
          <p:cNvPr id="235527" name="AutoShape 7"/>
          <p:cNvSpPr>
            <a:spLocks noChangeArrowheads="1"/>
          </p:cNvSpPr>
          <p:nvPr/>
        </p:nvSpPr>
        <p:spPr bwMode="auto">
          <a:xfrm>
            <a:off x="2484438" y="1528763"/>
            <a:ext cx="1727200" cy="944562"/>
          </a:xfrm>
          <a:prstGeom prst="roundRect">
            <a:avLst>
              <a:gd name="adj" fmla="val 16667"/>
            </a:avLst>
          </a:prstGeom>
          <a:noFill/>
          <a:ln w="254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pPr algn="ctr"/>
            <a:r>
              <a:rPr lang="en-GB" sz="1800" b="0">
                <a:solidFill>
                  <a:schemeClr val="tx1"/>
                </a:solidFill>
              </a:rPr>
              <a:t>Go to highest price step</a:t>
            </a:r>
          </a:p>
        </p:txBody>
      </p:sp>
      <p:sp>
        <p:nvSpPr>
          <p:cNvPr id="235528" name="AutoShape 8"/>
          <p:cNvSpPr>
            <a:spLocks noChangeArrowheads="1"/>
          </p:cNvSpPr>
          <p:nvPr/>
        </p:nvSpPr>
        <p:spPr bwMode="auto">
          <a:xfrm>
            <a:off x="2484438" y="2960688"/>
            <a:ext cx="1727200" cy="944562"/>
          </a:xfrm>
          <a:prstGeom prst="roundRect">
            <a:avLst>
              <a:gd name="adj" fmla="val 16667"/>
            </a:avLst>
          </a:prstGeom>
          <a:noFill/>
          <a:ln w="254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pPr algn="ctr"/>
            <a:r>
              <a:rPr lang="en-GB" sz="1800" b="0" dirty="0">
                <a:solidFill>
                  <a:schemeClr val="tx1"/>
                </a:solidFill>
              </a:rPr>
              <a:t>Compare demand with supply</a:t>
            </a:r>
          </a:p>
        </p:txBody>
      </p:sp>
      <p:sp>
        <p:nvSpPr>
          <p:cNvPr id="235529" name="AutoShape 9"/>
          <p:cNvSpPr>
            <a:spLocks noChangeArrowheads="1"/>
          </p:cNvSpPr>
          <p:nvPr/>
        </p:nvSpPr>
        <p:spPr bwMode="auto">
          <a:xfrm>
            <a:off x="2484438" y="5634038"/>
            <a:ext cx="1727200" cy="944562"/>
          </a:xfrm>
          <a:prstGeom prst="roundRect">
            <a:avLst>
              <a:gd name="adj" fmla="val 16667"/>
            </a:avLst>
          </a:prstGeom>
          <a:noFill/>
          <a:ln w="254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pPr algn="ctr"/>
            <a:r>
              <a:rPr lang="en-GB" sz="1800" b="0">
                <a:solidFill>
                  <a:schemeClr val="tx1"/>
                </a:solidFill>
              </a:rPr>
              <a:t>Go to next price step down</a:t>
            </a:r>
          </a:p>
        </p:txBody>
      </p:sp>
      <p:sp>
        <p:nvSpPr>
          <p:cNvPr id="235530" name="AutoShape 10"/>
          <p:cNvSpPr>
            <a:spLocks noChangeArrowheads="1"/>
          </p:cNvSpPr>
          <p:nvPr/>
        </p:nvSpPr>
        <p:spPr bwMode="auto">
          <a:xfrm>
            <a:off x="4787900" y="4265613"/>
            <a:ext cx="1733550" cy="944562"/>
          </a:xfrm>
          <a:prstGeom prst="roundRect">
            <a:avLst>
              <a:gd name="adj" fmla="val 16667"/>
            </a:avLst>
          </a:prstGeom>
          <a:noFill/>
          <a:ln w="254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pPr algn="ctr"/>
            <a:r>
              <a:rPr lang="en-GB" sz="1800" b="0">
                <a:solidFill>
                  <a:schemeClr val="tx1"/>
                </a:solidFill>
              </a:rPr>
              <a:t>Compare NPV to 50% project value</a:t>
            </a:r>
          </a:p>
        </p:txBody>
      </p:sp>
      <p:sp>
        <p:nvSpPr>
          <p:cNvPr id="235531" name="AutoShape 11"/>
          <p:cNvSpPr>
            <a:spLocks noChangeArrowheads="1"/>
          </p:cNvSpPr>
          <p:nvPr/>
        </p:nvSpPr>
        <p:spPr bwMode="auto">
          <a:xfrm>
            <a:off x="7092950" y="2960688"/>
            <a:ext cx="1733550" cy="944562"/>
          </a:xfrm>
          <a:prstGeom prst="roundRect">
            <a:avLst>
              <a:gd name="adj" fmla="val 16667"/>
            </a:avLst>
          </a:prstGeom>
          <a:noFill/>
          <a:ln w="254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pPr algn="ctr"/>
            <a:r>
              <a:rPr lang="en-GB" sz="1800" b="0">
                <a:solidFill>
                  <a:schemeClr val="tx1"/>
                </a:solidFill>
              </a:rPr>
              <a:t>Record price signal &amp; Incremental</a:t>
            </a:r>
          </a:p>
        </p:txBody>
      </p:sp>
      <p:sp>
        <p:nvSpPr>
          <p:cNvPr id="235532" name="AutoShape 12"/>
          <p:cNvSpPr>
            <a:spLocks noChangeArrowheads="1"/>
          </p:cNvSpPr>
          <p:nvPr/>
        </p:nvSpPr>
        <p:spPr bwMode="auto">
          <a:xfrm>
            <a:off x="7092950" y="1528763"/>
            <a:ext cx="1733550" cy="944562"/>
          </a:xfrm>
          <a:prstGeom prst="roundRect">
            <a:avLst>
              <a:gd name="adj" fmla="val 16667"/>
            </a:avLst>
          </a:prstGeom>
          <a:noFill/>
          <a:ln w="254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pPr algn="ctr"/>
            <a:r>
              <a:rPr lang="en-GB" sz="1800" b="0">
                <a:solidFill>
                  <a:schemeClr val="tx1"/>
                </a:solidFill>
              </a:rPr>
              <a:t>Move to next quarter</a:t>
            </a:r>
          </a:p>
        </p:txBody>
      </p:sp>
      <p:sp>
        <p:nvSpPr>
          <p:cNvPr id="235533" name="AutoShape 13"/>
          <p:cNvSpPr>
            <a:spLocks noChangeArrowheads="1"/>
          </p:cNvSpPr>
          <p:nvPr/>
        </p:nvSpPr>
        <p:spPr bwMode="auto">
          <a:xfrm>
            <a:off x="7092950" y="5634038"/>
            <a:ext cx="1733550" cy="944562"/>
          </a:xfrm>
          <a:prstGeom prst="roundRect">
            <a:avLst>
              <a:gd name="adj" fmla="val 16667"/>
            </a:avLst>
          </a:prstGeom>
          <a:noFill/>
          <a:ln w="254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pPr algn="ctr"/>
            <a:r>
              <a:rPr lang="en-GB" sz="1800" b="0">
                <a:solidFill>
                  <a:schemeClr val="tx1"/>
                </a:solidFill>
              </a:rPr>
              <a:t>Record demand signal</a:t>
            </a:r>
          </a:p>
        </p:txBody>
      </p:sp>
      <p:sp>
        <p:nvSpPr>
          <p:cNvPr id="235534" name="AutoShape 14"/>
          <p:cNvSpPr>
            <a:spLocks noChangeArrowheads="1"/>
          </p:cNvSpPr>
          <p:nvPr/>
        </p:nvSpPr>
        <p:spPr bwMode="auto">
          <a:xfrm>
            <a:off x="2255838" y="4329113"/>
            <a:ext cx="2184400" cy="881062"/>
          </a:xfrm>
          <a:prstGeom prst="flowChartDecision">
            <a:avLst/>
          </a:prstGeom>
          <a:noFill/>
          <a:ln w="254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pPr algn="ctr"/>
            <a:r>
              <a:rPr lang="en-GB" sz="1800" b="0">
                <a:solidFill>
                  <a:schemeClr val="tx1"/>
                </a:solidFill>
              </a:rPr>
              <a:t>Demand Signal?</a:t>
            </a:r>
          </a:p>
        </p:txBody>
      </p:sp>
      <p:sp>
        <p:nvSpPr>
          <p:cNvPr id="235535" name="Line 15"/>
          <p:cNvSpPr>
            <a:spLocks noChangeShapeType="1"/>
          </p:cNvSpPr>
          <p:nvPr/>
        </p:nvSpPr>
        <p:spPr bwMode="auto">
          <a:xfrm>
            <a:off x="3348038" y="2473325"/>
            <a:ext cx="0" cy="48736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235536" name="Line 16"/>
          <p:cNvSpPr>
            <a:spLocks noChangeShapeType="1"/>
          </p:cNvSpPr>
          <p:nvPr/>
        </p:nvSpPr>
        <p:spPr bwMode="auto">
          <a:xfrm>
            <a:off x="2066925" y="1960563"/>
            <a:ext cx="41751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235537" name="Line 17"/>
          <p:cNvSpPr>
            <a:spLocks noChangeShapeType="1"/>
          </p:cNvSpPr>
          <p:nvPr/>
        </p:nvSpPr>
        <p:spPr bwMode="auto">
          <a:xfrm>
            <a:off x="3348038" y="3913188"/>
            <a:ext cx="0" cy="4238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235538" name="Line 18"/>
          <p:cNvSpPr>
            <a:spLocks noChangeShapeType="1"/>
          </p:cNvSpPr>
          <p:nvPr/>
        </p:nvSpPr>
        <p:spPr bwMode="auto">
          <a:xfrm>
            <a:off x="3348038" y="5202238"/>
            <a:ext cx="0" cy="4238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235539" name="Line 19"/>
          <p:cNvSpPr>
            <a:spLocks noChangeShapeType="1"/>
          </p:cNvSpPr>
          <p:nvPr/>
        </p:nvSpPr>
        <p:spPr bwMode="auto">
          <a:xfrm>
            <a:off x="7956550" y="2473325"/>
            <a:ext cx="0" cy="48736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235540" name="Line 20"/>
          <p:cNvSpPr>
            <a:spLocks noChangeShapeType="1"/>
          </p:cNvSpPr>
          <p:nvPr/>
        </p:nvSpPr>
        <p:spPr bwMode="auto">
          <a:xfrm>
            <a:off x="7956550" y="3905250"/>
            <a:ext cx="0" cy="42386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235541" name="Line 21"/>
          <p:cNvSpPr>
            <a:spLocks noChangeShapeType="1"/>
          </p:cNvSpPr>
          <p:nvPr/>
        </p:nvSpPr>
        <p:spPr bwMode="auto">
          <a:xfrm>
            <a:off x="7956550" y="5202238"/>
            <a:ext cx="0" cy="4238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235542" name="Line 22"/>
          <p:cNvSpPr>
            <a:spLocks noChangeShapeType="1"/>
          </p:cNvSpPr>
          <p:nvPr/>
        </p:nvSpPr>
        <p:spPr bwMode="auto">
          <a:xfrm>
            <a:off x="4440238" y="4768850"/>
            <a:ext cx="34766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235543" name="Line 23"/>
          <p:cNvSpPr>
            <a:spLocks noChangeShapeType="1"/>
          </p:cNvSpPr>
          <p:nvPr/>
        </p:nvSpPr>
        <p:spPr bwMode="auto">
          <a:xfrm>
            <a:off x="6521450" y="47688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235544" name="AutoShape 24"/>
          <p:cNvSpPr>
            <a:spLocks noChangeArrowheads="1"/>
          </p:cNvSpPr>
          <p:nvPr/>
        </p:nvSpPr>
        <p:spPr bwMode="auto">
          <a:xfrm>
            <a:off x="6864350" y="4329113"/>
            <a:ext cx="2184400" cy="881062"/>
          </a:xfrm>
          <a:prstGeom prst="flowChartDecision">
            <a:avLst/>
          </a:prstGeom>
          <a:noFill/>
          <a:ln w="254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pPr algn="ctr"/>
            <a:r>
              <a:rPr lang="en-GB" sz="1800" b="0">
                <a:solidFill>
                  <a:schemeClr val="tx1"/>
                </a:solidFill>
              </a:rPr>
              <a:t>Price Signal?</a:t>
            </a:r>
          </a:p>
        </p:txBody>
      </p:sp>
      <p:sp>
        <p:nvSpPr>
          <p:cNvPr id="235545" name="Line 25"/>
          <p:cNvSpPr>
            <a:spLocks noChangeShapeType="1"/>
          </p:cNvSpPr>
          <p:nvPr/>
        </p:nvSpPr>
        <p:spPr bwMode="auto">
          <a:xfrm>
            <a:off x="4211638" y="6137275"/>
            <a:ext cx="28813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235546" name="Line 26"/>
          <p:cNvSpPr>
            <a:spLocks noChangeShapeType="1"/>
          </p:cNvSpPr>
          <p:nvPr/>
        </p:nvSpPr>
        <p:spPr bwMode="auto">
          <a:xfrm>
            <a:off x="4211638" y="1960563"/>
            <a:ext cx="28813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235547" name="Line 27"/>
          <p:cNvSpPr>
            <a:spLocks noChangeShapeType="1"/>
          </p:cNvSpPr>
          <p:nvPr/>
        </p:nvSpPr>
        <p:spPr bwMode="auto">
          <a:xfrm flipH="1">
            <a:off x="1476375" y="6137275"/>
            <a:ext cx="10080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235548" name="Line 28"/>
          <p:cNvSpPr>
            <a:spLocks noChangeShapeType="1"/>
          </p:cNvSpPr>
          <p:nvPr/>
        </p:nvSpPr>
        <p:spPr bwMode="auto">
          <a:xfrm flipV="1">
            <a:off x="1476375" y="3402013"/>
            <a:ext cx="0" cy="27352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235549" name="Line 29"/>
          <p:cNvSpPr>
            <a:spLocks noChangeShapeType="1"/>
          </p:cNvSpPr>
          <p:nvPr/>
        </p:nvSpPr>
        <p:spPr bwMode="auto">
          <a:xfrm>
            <a:off x="1476375" y="3402013"/>
            <a:ext cx="10080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235550" name="Line 30"/>
          <p:cNvSpPr>
            <a:spLocks noChangeShapeType="1"/>
          </p:cNvSpPr>
          <p:nvPr/>
        </p:nvSpPr>
        <p:spPr bwMode="auto">
          <a:xfrm flipH="1">
            <a:off x="3348038" y="2466975"/>
            <a:ext cx="0" cy="142875"/>
          </a:xfrm>
          <a:prstGeom prst="line">
            <a:avLst/>
          </a:prstGeom>
          <a:noFill/>
          <a:ln w="2540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235551" name="Line 31"/>
          <p:cNvSpPr>
            <a:spLocks noChangeShapeType="1"/>
          </p:cNvSpPr>
          <p:nvPr/>
        </p:nvSpPr>
        <p:spPr bwMode="auto">
          <a:xfrm>
            <a:off x="3348038" y="3905250"/>
            <a:ext cx="0" cy="144463"/>
          </a:xfrm>
          <a:prstGeom prst="line">
            <a:avLst/>
          </a:prstGeom>
          <a:noFill/>
          <a:ln w="2540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235552" name="Line 32"/>
          <p:cNvSpPr>
            <a:spLocks noChangeShapeType="1"/>
          </p:cNvSpPr>
          <p:nvPr/>
        </p:nvSpPr>
        <p:spPr bwMode="auto">
          <a:xfrm flipH="1">
            <a:off x="3348038" y="5210175"/>
            <a:ext cx="0" cy="134938"/>
          </a:xfrm>
          <a:prstGeom prst="line">
            <a:avLst/>
          </a:prstGeom>
          <a:noFill/>
          <a:ln w="2540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235553" name="Line 33"/>
          <p:cNvSpPr>
            <a:spLocks noChangeShapeType="1"/>
          </p:cNvSpPr>
          <p:nvPr/>
        </p:nvSpPr>
        <p:spPr bwMode="auto">
          <a:xfrm flipH="1">
            <a:off x="2339975" y="6137275"/>
            <a:ext cx="144463" cy="0"/>
          </a:xfrm>
          <a:prstGeom prst="line">
            <a:avLst/>
          </a:prstGeom>
          <a:noFill/>
          <a:ln w="2540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235554" name="Line 34"/>
          <p:cNvSpPr>
            <a:spLocks noChangeShapeType="1"/>
          </p:cNvSpPr>
          <p:nvPr/>
        </p:nvSpPr>
        <p:spPr bwMode="auto">
          <a:xfrm flipH="1" flipV="1">
            <a:off x="1476375" y="5984875"/>
            <a:ext cx="0" cy="152400"/>
          </a:xfrm>
          <a:prstGeom prst="line">
            <a:avLst/>
          </a:prstGeom>
          <a:noFill/>
          <a:ln w="2540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235555" name="Line 35"/>
          <p:cNvSpPr>
            <a:spLocks noChangeShapeType="1"/>
          </p:cNvSpPr>
          <p:nvPr/>
        </p:nvSpPr>
        <p:spPr bwMode="auto">
          <a:xfrm>
            <a:off x="1470025" y="3392488"/>
            <a:ext cx="149225" cy="0"/>
          </a:xfrm>
          <a:prstGeom prst="line">
            <a:avLst/>
          </a:prstGeom>
          <a:noFill/>
          <a:ln w="2540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235556" name="Line 36"/>
          <p:cNvSpPr>
            <a:spLocks noChangeShapeType="1"/>
          </p:cNvSpPr>
          <p:nvPr/>
        </p:nvSpPr>
        <p:spPr bwMode="auto">
          <a:xfrm>
            <a:off x="2066925" y="1960563"/>
            <a:ext cx="144463" cy="0"/>
          </a:xfrm>
          <a:prstGeom prst="line">
            <a:avLst/>
          </a:prstGeom>
          <a:noFill/>
          <a:ln w="2540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235557" name="Text Box 37"/>
          <p:cNvSpPr txBox="1">
            <a:spLocks noChangeArrowheads="1"/>
          </p:cNvSpPr>
          <p:nvPr/>
        </p:nvSpPr>
        <p:spPr bwMode="auto">
          <a:xfrm>
            <a:off x="3276600" y="5160963"/>
            <a:ext cx="8651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spAutoFit/>
          </a:bodyPr>
          <a:lstStyle/>
          <a:p>
            <a:pPr algn="ctr">
              <a:spcBef>
                <a:spcPct val="50000"/>
              </a:spcBef>
            </a:pPr>
            <a:r>
              <a:rPr lang="en-GB" sz="1800" b="0">
                <a:solidFill>
                  <a:schemeClr val="tx1"/>
                </a:solidFill>
              </a:rPr>
              <a:t>NO</a:t>
            </a:r>
          </a:p>
        </p:txBody>
      </p:sp>
      <p:sp>
        <p:nvSpPr>
          <p:cNvPr id="235558" name="Text Box 38"/>
          <p:cNvSpPr txBox="1">
            <a:spLocks noChangeArrowheads="1"/>
          </p:cNvSpPr>
          <p:nvPr/>
        </p:nvSpPr>
        <p:spPr bwMode="auto">
          <a:xfrm>
            <a:off x="3995738" y="4329113"/>
            <a:ext cx="8651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spAutoFit/>
          </a:bodyPr>
          <a:lstStyle/>
          <a:p>
            <a:pPr algn="ctr">
              <a:spcBef>
                <a:spcPct val="50000"/>
              </a:spcBef>
            </a:pPr>
            <a:r>
              <a:rPr lang="en-GB" sz="1800" b="0">
                <a:solidFill>
                  <a:schemeClr val="tx1"/>
                </a:solidFill>
              </a:rPr>
              <a:t>YES</a:t>
            </a:r>
          </a:p>
        </p:txBody>
      </p:sp>
      <p:sp>
        <p:nvSpPr>
          <p:cNvPr id="235559" name="Text Box 39"/>
          <p:cNvSpPr txBox="1">
            <a:spLocks noChangeArrowheads="1"/>
          </p:cNvSpPr>
          <p:nvPr/>
        </p:nvSpPr>
        <p:spPr bwMode="auto">
          <a:xfrm>
            <a:off x="7883525" y="3970338"/>
            <a:ext cx="8651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spAutoFit/>
          </a:bodyPr>
          <a:lstStyle/>
          <a:p>
            <a:pPr algn="ctr">
              <a:spcBef>
                <a:spcPct val="50000"/>
              </a:spcBef>
            </a:pPr>
            <a:r>
              <a:rPr lang="en-GB" sz="1800" b="0">
                <a:solidFill>
                  <a:schemeClr val="tx1"/>
                </a:solidFill>
              </a:rPr>
              <a:t>YES</a:t>
            </a:r>
          </a:p>
        </p:txBody>
      </p:sp>
      <p:sp>
        <p:nvSpPr>
          <p:cNvPr id="235560" name="Text Box 40"/>
          <p:cNvSpPr txBox="1">
            <a:spLocks noChangeArrowheads="1"/>
          </p:cNvSpPr>
          <p:nvPr/>
        </p:nvSpPr>
        <p:spPr bwMode="auto">
          <a:xfrm>
            <a:off x="7812088" y="5202238"/>
            <a:ext cx="8651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spAutoFit/>
          </a:bodyPr>
          <a:lstStyle/>
          <a:p>
            <a:pPr algn="ctr">
              <a:spcBef>
                <a:spcPct val="50000"/>
              </a:spcBef>
            </a:pPr>
            <a:r>
              <a:rPr lang="en-GB" sz="1800" b="0">
                <a:solidFill>
                  <a:schemeClr val="tx1"/>
                </a:solidFill>
              </a:rPr>
              <a:t>NO</a:t>
            </a:r>
          </a:p>
        </p:txBody>
      </p:sp>
      <p:sp>
        <p:nvSpPr>
          <p:cNvPr id="235561" name="Line 41"/>
          <p:cNvSpPr>
            <a:spLocks noChangeShapeType="1"/>
          </p:cNvSpPr>
          <p:nvPr/>
        </p:nvSpPr>
        <p:spPr bwMode="auto">
          <a:xfrm>
            <a:off x="4440238" y="4768850"/>
            <a:ext cx="131762" cy="0"/>
          </a:xfrm>
          <a:prstGeom prst="line">
            <a:avLst/>
          </a:prstGeom>
          <a:noFill/>
          <a:ln w="2540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235562" name="Line 42"/>
          <p:cNvSpPr>
            <a:spLocks noChangeShapeType="1"/>
          </p:cNvSpPr>
          <p:nvPr/>
        </p:nvSpPr>
        <p:spPr bwMode="auto">
          <a:xfrm>
            <a:off x="6527800" y="4768850"/>
            <a:ext cx="131763" cy="0"/>
          </a:xfrm>
          <a:prstGeom prst="line">
            <a:avLst/>
          </a:prstGeom>
          <a:noFill/>
          <a:ln w="2540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235563" name="Line 43"/>
          <p:cNvSpPr>
            <a:spLocks noChangeShapeType="1"/>
          </p:cNvSpPr>
          <p:nvPr/>
        </p:nvSpPr>
        <p:spPr bwMode="auto">
          <a:xfrm flipH="1">
            <a:off x="7956550" y="5202238"/>
            <a:ext cx="0" cy="134937"/>
          </a:xfrm>
          <a:prstGeom prst="line">
            <a:avLst/>
          </a:prstGeom>
          <a:noFill/>
          <a:ln w="2540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235564" name="Line 44"/>
          <p:cNvSpPr>
            <a:spLocks noChangeShapeType="1"/>
          </p:cNvSpPr>
          <p:nvPr/>
        </p:nvSpPr>
        <p:spPr bwMode="auto">
          <a:xfrm flipH="1">
            <a:off x="6948488" y="6137275"/>
            <a:ext cx="144462" cy="0"/>
          </a:xfrm>
          <a:prstGeom prst="line">
            <a:avLst/>
          </a:prstGeom>
          <a:noFill/>
          <a:ln w="2540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235565" name="Line 45"/>
          <p:cNvSpPr>
            <a:spLocks noChangeShapeType="1"/>
          </p:cNvSpPr>
          <p:nvPr/>
        </p:nvSpPr>
        <p:spPr bwMode="auto">
          <a:xfrm flipH="1" flipV="1">
            <a:off x="7956550" y="4202113"/>
            <a:ext cx="0" cy="127000"/>
          </a:xfrm>
          <a:prstGeom prst="line">
            <a:avLst/>
          </a:prstGeom>
          <a:noFill/>
          <a:ln w="2540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235566" name="Line 46"/>
          <p:cNvSpPr>
            <a:spLocks noChangeShapeType="1"/>
          </p:cNvSpPr>
          <p:nvPr/>
        </p:nvSpPr>
        <p:spPr bwMode="auto">
          <a:xfrm flipH="1" flipV="1">
            <a:off x="7956550" y="2833688"/>
            <a:ext cx="0" cy="127000"/>
          </a:xfrm>
          <a:prstGeom prst="line">
            <a:avLst/>
          </a:prstGeom>
          <a:noFill/>
          <a:ln w="2540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235567" name="Line 47"/>
          <p:cNvSpPr>
            <a:spLocks noChangeShapeType="1"/>
          </p:cNvSpPr>
          <p:nvPr/>
        </p:nvSpPr>
        <p:spPr bwMode="auto">
          <a:xfrm flipH="1">
            <a:off x="6948488" y="1960563"/>
            <a:ext cx="144462" cy="0"/>
          </a:xfrm>
          <a:prstGeom prst="line">
            <a:avLst/>
          </a:prstGeom>
          <a:noFill/>
          <a:ln w="2540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mph" presetSubtype="1" nodeType="clickEffect">
                                  <p:stCondLst>
                                    <p:cond delay="0"/>
                                  </p:stCondLst>
                                  <p:endCondLst>
                                    <p:cond evt="onNext" delay="0">
                                      <p:tgtEl>
                                        <p:sldTgt/>
                                      </p:tgtEl>
                                    </p:cond>
                                  </p:endCondLst>
                                  <p:childTnLst>
                                    <p:set>
                                      <p:cBhvr>
                                        <p:cTn id="6" dur="indefinite"/>
                                        <p:tgtEl>
                                          <p:spTgt spid="235526"/>
                                        </p:tgtEl>
                                        <p:attrNameLst>
                                          <p:attrName>fillcolor</p:attrName>
                                        </p:attrNameLst>
                                      </p:cBhvr>
                                      <p:to>
                                        <p:clrVal>
                                          <a:schemeClr val="tx2"/>
                                        </p:clrVal>
                                      </p:to>
                                    </p:set>
                                    <p:set>
                                      <p:cBhvr>
                                        <p:cTn id="7" dur="indefinite"/>
                                        <p:tgtEl>
                                          <p:spTgt spid="235526"/>
                                        </p:tgtEl>
                                        <p:attrNameLst>
                                          <p:attrName>fill.type</p:attrName>
                                        </p:attrNameLst>
                                      </p:cBhvr>
                                      <p:to>
                                        <p:strVal val="solid"/>
                                      </p:to>
                                    </p:set>
                                    <p:set>
                                      <p:cBhvr>
                                        <p:cTn id="8" dur="indefinite"/>
                                        <p:tgtEl>
                                          <p:spTgt spid="235526"/>
                                        </p:tgtEl>
                                        <p:attrNameLst>
                                          <p:attrName>fill.on</p:attrName>
                                        </p:attrNameLst>
                                      </p:cBhvr>
                                      <p:to>
                                        <p:strVal val="true"/>
                                      </p:to>
                                    </p:set>
                                  </p:childTnLst>
                                </p:cTn>
                              </p:par>
                            </p:childTnLst>
                          </p:cTn>
                        </p:par>
                        <p:par>
                          <p:cTn id="9" fill="hold" nodeType="afterGroup">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235556"/>
                                        </p:tgtEl>
                                        <p:attrNameLst>
                                          <p:attrName>style.visibility</p:attrName>
                                        </p:attrNameLst>
                                      </p:cBhvr>
                                      <p:to>
                                        <p:strVal val="visible"/>
                                      </p:to>
                                    </p:set>
                                  </p:childTnLst>
                                </p:cTn>
                              </p:par>
                              <p:par>
                                <p:cTn id="12" presetID="7" presetClass="emph" presetSubtype="1" nodeType="withEffect">
                                  <p:stCondLst>
                                    <p:cond delay="0"/>
                                  </p:stCondLst>
                                  <p:endCondLst>
                                    <p:cond evt="onNext" delay="0">
                                      <p:tgtEl>
                                        <p:sldTgt/>
                                      </p:tgtEl>
                                    </p:cond>
                                  </p:endCondLst>
                                  <p:childTnLst>
                                    <p:set>
                                      <p:cBhvr>
                                        <p:cTn id="13" dur="indefinite"/>
                                        <p:tgtEl>
                                          <p:spTgt spid="235536"/>
                                        </p:tgtEl>
                                        <p:attrNameLst>
                                          <p:attrName>stroke.color</p:attrName>
                                        </p:attrNameLst>
                                      </p:cBhvr>
                                      <p:to>
                                        <p:clrVal>
                                          <a:schemeClr val="tx2"/>
                                        </p:clrVal>
                                      </p:to>
                                    </p:set>
                                    <p:set>
                                      <p:cBhvr>
                                        <p:cTn id="14" dur="indefinite"/>
                                        <p:tgtEl>
                                          <p:spTgt spid="235536"/>
                                        </p:tgtEl>
                                        <p:attrNameLst>
                                          <p:attrName>stroke.on</p:attrName>
                                        </p:attrNameLst>
                                      </p:cBhvr>
                                      <p:to>
                                        <p:strVal val="true"/>
                                      </p:to>
                                    </p:set>
                                  </p:childTnLst>
                                </p:cTn>
                              </p:par>
                              <p:par>
                                <p:cTn id="15" presetID="63" presetClass="path" presetSubtype="0" accel="50000" decel="50000" fill="hold" grpId="1" nodeType="withEffect">
                                  <p:stCondLst>
                                    <p:cond delay="0"/>
                                  </p:stCondLst>
                                  <p:childTnLst>
                                    <p:animMotion origin="layout" path="M -4.16667E-6 3.33333E-6 L 0.03785 3.33333E-6 " pathEditMode="relative" rAng="0" ptsTypes="AA">
                                      <p:cBhvr>
                                        <p:cTn id="16" dur="1000" fill="hold"/>
                                        <p:tgtEl>
                                          <p:spTgt spid="235556"/>
                                        </p:tgtEl>
                                        <p:attrNameLst>
                                          <p:attrName>ppt_x</p:attrName>
                                          <p:attrName>ppt_y</p:attrName>
                                        </p:attrNameLst>
                                      </p:cBhvr>
                                      <p:rCtr x="1892" y="0"/>
                                    </p:animMotion>
                                  </p:childTnLst>
                                  <p:subTnLst>
                                    <p:set>
                                      <p:cBhvr override="childStyle">
                                        <p:cTn dur="1" fill="hold" display="0" masterRel="sameClick" afterEffect="1">
                                          <p:stCondLst>
                                            <p:cond evt="end" delay="0">
                                              <p:tn val="15"/>
                                            </p:cond>
                                          </p:stCondLst>
                                        </p:cTn>
                                        <p:tgtEl>
                                          <p:spTgt spid="235556"/>
                                        </p:tgtEl>
                                        <p:attrNameLst>
                                          <p:attrName>style.visibility</p:attrName>
                                        </p:attrNameLst>
                                      </p:cBhvr>
                                      <p:to>
                                        <p:strVal val="hidden"/>
                                      </p:to>
                                    </p:set>
                                  </p:subTnLst>
                                </p:cTn>
                              </p:par>
                            </p:childTnLst>
                          </p:cTn>
                        </p:par>
                        <p:par>
                          <p:cTn id="17" fill="hold" nodeType="afterGroup">
                            <p:stCondLst>
                              <p:cond delay="1000"/>
                            </p:stCondLst>
                            <p:childTnLst>
                              <p:par>
                                <p:cTn id="18" presetID="1" presetClass="emph" presetSubtype="1" nodeType="afterEffect">
                                  <p:stCondLst>
                                    <p:cond delay="0"/>
                                  </p:stCondLst>
                                  <p:endCondLst>
                                    <p:cond evt="onNext" delay="0">
                                      <p:tgtEl>
                                        <p:sldTgt/>
                                      </p:tgtEl>
                                    </p:cond>
                                  </p:endCondLst>
                                  <p:childTnLst>
                                    <p:set>
                                      <p:cBhvr>
                                        <p:cTn id="19" dur="indefinite"/>
                                        <p:tgtEl>
                                          <p:spTgt spid="235527"/>
                                        </p:tgtEl>
                                        <p:attrNameLst>
                                          <p:attrName>fillcolor</p:attrName>
                                        </p:attrNameLst>
                                      </p:cBhvr>
                                      <p:to>
                                        <p:clrVal>
                                          <a:schemeClr val="tx2"/>
                                        </p:clrVal>
                                      </p:to>
                                    </p:set>
                                    <p:set>
                                      <p:cBhvr>
                                        <p:cTn id="20" dur="indefinite"/>
                                        <p:tgtEl>
                                          <p:spTgt spid="235527"/>
                                        </p:tgtEl>
                                        <p:attrNameLst>
                                          <p:attrName>fill.type</p:attrName>
                                        </p:attrNameLst>
                                      </p:cBhvr>
                                      <p:to>
                                        <p:strVal val="solid"/>
                                      </p:to>
                                    </p:set>
                                    <p:set>
                                      <p:cBhvr>
                                        <p:cTn id="21" dur="indefinite"/>
                                        <p:tgtEl>
                                          <p:spTgt spid="235527"/>
                                        </p:tgtEl>
                                        <p:attrNameLst>
                                          <p:attrName>fill.on</p:attrName>
                                        </p:attrNameLst>
                                      </p:cBhvr>
                                      <p:to>
                                        <p:strVal val="tru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35550"/>
                                        </p:tgtEl>
                                        <p:attrNameLst>
                                          <p:attrName>style.visibility</p:attrName>
                                        </p:attrNameLst>
                                      </p:cBhvr>
                                      <p:to>
                                        <p:strVal val="visible"/>
                                      </p:to>
                                    </p:set>
                                  </p:childTnLst>
                                </p:cTn>
                              </p:par>
                              <p:par>
                                <p:cTn id="26" presetID="7" presetClass="emph" presetSubtype="1" nodeType="withEffect">
                                  <p:stCondLst>
                                    <p:cond delay="0"/>
                                  </p:stCondLst>
                                  <p:endCondLst>
                                    <p:cond evt="onNext" delay="0">
                                      <p:tgtEl>
                                        <p:sldTgt/>
                                      </p:tgtEl>
                                    </p:cond>
                                  </p:endCondLst>
                                  <p:childTnLst>
                                    <p:set>
                                      <p:cBhvr>
                                        <p:cTn id="27" dur="indefinite"/>
                                        <p:tgtEl>
                                          <p:spTgt spid="235535"/>
                                        </p:tgtEl>
                                        <p:attrNameLst>
                                          <p:attrName>stroke.color</p:attrName>
                                        </p:attrNameLst>
                                      </p:cBhvr>
                                      <p:to>
                                        <p:clrVal>
                                          <a:schemeClr val="tx2"/>
                                        </p:clrVal>
                                      </p:to>
                                    </p:set>
                                    <p:set>
                                      <p:cBhvr>
                                        <p:cTn id="28" dur="indefinite"/>
                                        <p:tgtEl>
                                          <p:spTgt spid="235535"/>
                                        </p:tgtEl>
                                        <p:attrNameLst>
                                          <p:attrName>stroke.on</p:attrName>
                                        </p:attrNameLst>
                                      </p:cBhvr>
                                      <p:to>
                                        <p:strVal val="true"/>
                                      </p:to>
                                    </p:set>
                                  </p:childTnLst>
                                  <p:subTnLst>
                                    <p:animClr clrSpc="rgb" dir="cw">
                                      <p:cBhvr override="childStyle">
                                        <p:cTn dur="1" fill="hold" display="0" masterRel="nextClick" afterEffect="1"/>
                                        <p:tgtEl>
                                          <p:spTgt spid="235535"/>
                                        </p:tgtEl>
                                        <p:attrNameLst>
                                          <p:attrName>ppt_c</p:attrName>
                                        </p:attrNameLst>
                                      </p:cBhvr>
                                      <p:to>
                                        <a:schemeClr val="tx1"/>
                                      </p:to>
                                    </p:animClr>
                                  </p:subTnLst>
                                </p:cTn>
                              </p:par>
                              <p:par>
                                <p:cTn id="29" presetID="63" presetClass="path" presetSubtype="0" accel="50000" decel="50000" fill="hold" grpId="1" nodeType="withEffect">
                                  <p:stCondLst>
                                    <p:cond delay="0"/>
                                  </p:stCondLst>
                                  <p:childTnLst>
                                    <p:animMotion origin="layout" path="M 4.16667E-6 -0.00024 L 4.16667E-6 0.06273 " pathEditMode="relative" rAng="0" ptsTypes="AA">
                                      <p:cBhvr>
                                        <p:cTn id="30" dur="1000" fill="hold"/>
                                        <p:tgtEl>
                                          <p:spTgt spid="235550"/>
                                        </p:tgtEl>
                                        <p:attrNameLst>
                                          <p:attrName>ppt_x</p:attrName>
                                          <p:attrName>ppt_y</p:attrName>
                                        </p:attrNameLst>
                                      </p:cBhvr>
                                      <p:rCtr x="0" y="3148"/>
                                    </p:animMotion>
                                  </p:childTnLst>
                                  <p:subTnLst>
                                    <p:set>
                                      <p:cBhvr override="childStyle">
                                        <p:cTn dur="1" fill="hold" display="0" masterRel="sameClick" afterEffect="1">
                                          <p:stCondLst>
                                            <p:cond evt="end" delay="0">
                                              <p:tn val="29"/>
                                            </p:cond>
                                          </p:stCondLst>
                                        </p:cTn>
                                        <p:tgtEl>
                                          <p:spTgt spid="235550"/>
                                        </p:tgtEl>
                                        <p:attrNameLst>
                                          <p:attrName>style.visibility</p:attrName>
                                        </p:attrNameLst>
                                      </p:cBhvr>
                                      <p:to>
                                        <p:strVal val="hidden"/>
                                      </p:to>
                                    </p:set>
                                  </p:subTnLst>
                                </p:cTn>
                              </p:par>
                            </p:childTnLst>
                          </p:cTn>
                        </p:par>
                        <p:par>
                          <p:cTn id="31" fill="hold" nodeType="afterGroup">
                            <p:stCondLst>
                              <p:cond delay="1000"/>
                            </p:stCondLst>
                            <p:childTnLst>
                              <p:par>
                                <p:cTn id="32" presetID="1" presetClass="emph" presetSubtype="1" nodeType="afterEffect">
                                  <p:stCondLst>
                                    <p:cond delay="0"/>
                                  </p:stCondLst>
                                  <p:endCondLst>
                                    <p:cond evt="onNext" delay="0">
                                      <p:tgtEl>
                                        <p:sldTgt/>
                                      </p:tgtEl>
                                    </p:cond>
                                  </p:endCondLst>
                                  <p:childTnLst>
                                    <p:set>
                                      <p:cBhvr>
                                        <p:cTn id="33" dur="indefinite"/>
                                        <p:tgtEl>
                                          <p:spTgt spid="235528"/>
                                        </p:tgtEl>
                                        <p:attrNameLst>
                                          <p:attrName>fillcolor</p:attrName>
                                        </p:attrNameLst>
                                      </p:cBhvr>
                                      <p:to>
                                        <p:clrVal>
                                          <a:schemeClr val="tx2"/>
                                        </p:clrVal>
                                      </p:to>
                                    </p:set>
                                    <p:set>
                                      <p:cBhvr>
                                        <p:cTn id="34" dur="indefinite"/>
                                        <p:tgtEl>
                                          <p:spTgt spid="235528"/>
                                        </p:tgtEl>
                                        <p:attrNameLst>
                                          <p:attrName>fill.type</p:attrName>
                                        </p:attrNameLst>
                                      </p:cBhvr>
                                      <p:to>
                                        <p:strVal val="solid"/>
                                      </p:to>
                                    </p:set>
                                    <p:set>
                                      <p:cBhvr>
                                        <p:cTn id="35" dur="indefinite"/>
                                        <p:tgtEl>
                                          <p:spTgt spid="235528"/>
                                        </p:tgtEl>
                                        <p:attrNameLst>
                                          <p:attrName>fill.on</p:attrName>
                                        </p:attrNameLst>
                                      </p:cBhvr>
                                      <p:to>
                                        <p:strVal val="tru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35551"/>
                                        </p:tgtEl>
                                        <p:attrNameLst>
                                          <p:attrName>style.visibility</p:attrName>
                                        </p:attrNameLst>
                                      </p:cBhvr>
                                      <p:to>
                                        <p:strVal val="visible"/>
                                      </p:to>
                                    </p:set>
                                  </p:childTnLst>
                                </p:cTn>
                              </p:par>
                              <p:par>
                                <p:cTn id="40" presetID="7" presetClass="emph" presetSubtype="1" nodeType="withEffect">
                                  <p:stCondLst>
                                    <p:cond delay="0"/>
                                  </p:stCondLst>
                                  <p:endCondLst>
                                    <p:cond evt="onNext" delay="0">
                                      <p:tgtEl>
                                        <p:sldTgt/>
                                      </p:tgtEl>
                                    </p:cond>
                                  </p:endCondLst>
                                  <p:childTnLst>
                                    <p:set>
                                      <p:cBhvr>
                                        <p:cTn id="41" dur="indefinite"/>
                                        <p:tgtEl>
                                          <p:spTgt spid="235537"/>
                                        </p:tgtEl>
                                        <p:attrNameLst>
                                          <p:attrName>stroke.color</p:attrName>
                                        </p:attrNameLst>
                                      </p:cBhvr>
                                      <p:to>
                                        <p:clrVal>
                                          <a:schemeClr val="tx2"/>
                                        </p:clrVal>
                                      </p:to>
                                    </p:set>
                                    <p:set>
                                      <p:cBhvr>
                                        <p:cTn id="42" dur="indefinite"/>
                                        <p:tgtEl>
                                          <p:spTgt spid="235537"/>
                                        </p:tgtEl>
                                        <p:attrNameLst>
                                          <p:attrName>stroke.on</p:attrName>
                                        </p:attrNameLst>
                                      </p:cBhvr>
                                      <p:to>
                                        <p:strVal val="true"/>
                                      </p:to>
                                    </p:set>
                                  </p:childTnLst>
                                </p:cTn>
                              </p:par>
                              <p:par>
                                <p:cTn id="43" presetID="63" presetClass="path" presetSubtype="0" accel="50000" decel="50000" fill="hold" grpId="1" nodeType="withEffect">
                                  <p:stCondLst>
                                    <p:cond delay="0"/>
                                  </p:stCondLst>
                                  <p:childTnLst>
                                    <p:animMotion origin="layout" path="M 4.16667E-6 0.00023 L 4.16667E-6 0.05254 " pathEditMode="relative" rAng="0" ptsTypes="AA">
                                      <p:cBhvr>
                                        <p:cTn id="44" dur="1000" fill="hold"/>
                                        <p:tgtEl>
                                          <p:spTgt spid="235551"/>
                                        </p:tgtEl>
                                        <p:attrNameLst>
                                          <p:attrName>ppt_x</p:attrName>
                                          <p:attrName>ppt_y</p:attrName>
                                        </p:attrNameLst>
                                      </p:cBhvr>
                                      <p:rCtr x="0" y="2616"/>
                                    </p:animMotion>
                                  </p:childTnLst>
                                  <p:subTnLst>
                                    <p:set>
                                      <p:cBhvr override="childStyle">
                                        <p:cTn dur="1" fill="hold" display="0" masterRel="sameClick" afterEffect="1">
                                          <p:stCondLst>
                                            <p:cond evt="end" delay="0">
                                              <p:tn val="43"/>
                                            </p:cond>
                                          </p:stCondLst>
                                        </p:cTn>
                                        <p:tgtEl>
                                          <p:spTgt spid="235551"/>
                                        </p:tgtEl>
                                        <p:attrNameLst>
                                          <p:attrName>style.visibility</p:attrName>
                                        </p:attrNameLst>
                                      </p:cBhvr>
                                      <p:to>
                                        <p:strVal val="hidden"/>
                                      </p:to>
                                    </p:set>
                                  </p:subTnLst>
                                </p:cTn>
                              </p:par>
                            </p:childTnLst>
                          </p:cTn>
                        </p:par>
                        <p:par>
                          <p:cTn id="45" fill="hold" nodeType="afterGroup">
                            <p:stCondLst>
                              <p:cond delay="1000"/>
                            </p:stCondLst>
                            <p:childTnLst>
                              <p:par>
                                <p:cTn id="46" presetID="1" presetClass="emph" presetSubtype="1" nodeType="afterEffect">
                                  <p:stCondLst>
                                    <p:cond delay="0"/>
                                  </p:stCondLst>
                                  <p:childTnLst>
                                    <p:set>
                                      <p:cBhvr>
                                        <p:cTn id="47" dur="indefinite"/>
                                        <p:tgtEl>
                                          <p:spTgt spid="235534"/>
                                        </p:tgtEl>
                                        <p:attrNameLst>
                                          <p:attrName>fillcolor</p:attrName>
                                        </p:attrNameLst>
                                      </p:cBhvr>
                                      <p:to>
                                        <p:clrVal>
                                          <a:srgbClr val="FF0000"/>
                                        </p:clrVal>
                                      </p:to>
                                    </p:set>
                                    <p:set>
                                      <p:cBhvr>
                                        <p:cTn id="48" dur="indefinite"/>
                                        <p:tgtEl>
                                          <p:spTgt spid="235534"/>
                                        </p:tgtEl>
                                        <p:attrNameLst>
                                          <p:attrName>fill.type</p:attrName>
                                        </p:attrNameLst>
                                      </p:cBhvr>
                                      <p:to>
                                        <p:strVal val="solid"/>
                                      </p:to>
                                    </p:set>
                                    <p:set>
                                      <p:cBhvr>
                                        <p:cTn id="49" dur="indefinite"/>
                                        <p:tgtEl>
                                          <p:spTgt spid="235534"/>
                                        </p:tgtEl>
                                        <p:attrNameLst>
                                          <p:attrName>fill.on</p:attrName>
                                        </p:attrNameLst>
                                      </p:cBhvr>
                                      <p:to>
                                        <p:strVal val="tru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35552"/>
                                        </p:tgtEl>
                                        <p:attrNameLst>
                                          <p:attrName>style.visibility</p:attrName>
                                        </p:attrNameLst>
                                      </p:cBhvr>
                                      <p:to>
                                        <p:strVal val="visible"/>
                                      </p:to>
                                    </p:set>
                                  </p:childTnLst>
                                </p:cTn>
                              </p:par>
                              <p:par>
                                <p:cTn id="54" presetID="7" presetClass="emph" presetSubtype="1" nodeType="withEffect">
                                  <p:stCondLst>
                                    <p:cond delay="0"/>
                                  </p:stCondLst>
                                  <p:endCondLst>
                                    <p:cond evt="onNext" delay="0">
                                      <p:tgtEl>
                                        <p:sldTgt/>
                                      </p:tgtEl>
                                    </p:cond>
                                  </p:endCondLst>
                                  <p:childTnLst>
                                    <p:set>
                                      <p:cBhvr>
                                        <p:cTn id="55" dur="indefinite"/>
                                        <p:tgtEl>
                                          <p:spTgt spid="235538"/>
                                        </p:tgtEl>
                                        <p:attrNameLst>
                                          <p:attrName>stroke.color</p:attrName>
                                        </p:attrNameLst>
                                      </p:cBhvr>
                                      <p:to>
                                        <p:clrVal>
                                          <a:schemeClr val="tx2"/>
                                        </p:clrVal>
                                      </p:to>
                                    </p:set>
                                    <p:set>
                                      <p:cBhvr>
                                        <p:cTn id="56" dur="indefinite"/>
                                        <p:tgtEl>
                                          <p:spTgt spid="235538"/>
                                        </p:tgtEl>
                                        <p:attrNameLst>
                                          <p:attrName>stroke.on</p:attrName>
                                        </p:attrNameLst>
                                      </p:cBhvr>
                                      <p:to>
                                        <p:strVal val="true"/>
                                      </p:to>
                                    </p:set>
                                  </p:childTnLst>
                                  <p:subTnLst>
                                    <p:animClr clrSpc="rgb" dir="cw">
                                      <p:cBhvr override="childStyle">
                                        <p:cTn dur="1" fill="hold" display="0" masterRel="nextClick" afterEffect="1"/>
                                        <p:tgtEl>
                                          <p:spTgt spid="235538"/>
                                        </p:tgtEl>
                                        <p:attrNameLst>
                                          <p:attrName>ppt_c</p:attrName>
                                        </p:attrNameLst>
                                      </p:cBhvr>
                                      <p:to>
                                        <a:schemeClr val="tx1"/>
                                      </p:to>
                                    </p:animClr>
                                  </p:subTnLst>
                                </p:cTn>
                              </p:par>
                              <p:par>
                                <p:cTn id="57" presetID="63" presetClass="path" presetSubtype="0" accel="50000" decel="50000" fill="hold" grpId="1" nodeType="withEffect">
                                  <p:stCondLst>
                                    <p:cond delay="0"/>
                                  </p:stCondLst>
                                  <p:childTnLst>
                                    <p:animMotion origin="layout" path="M -0.00017 -3.86074E-6 L -0.00017 0.05228 " pathEditMode="relative" rAng="0" ptsTypes="AA">
                                      <p:cBhvr>
                                        <p:cTn id="58" dur="1000" fill="hold"/>
                                        <p:tgtEl>
                                          <p:spTgt spid="235552"/>
                                        </p:tgtEl>
                                        <p:attrNameLst>
                                          <p:attrName>ppt_x</p:attrName>
                                          <p:attrName>ppt_y</p:attrName>
                                        </p:attrNameLst>
                                      </p:cBhvr>
                                      <p:rCtr x="0" y="2614"/>
                                    </p:animMotion>
                                  </p:childTnLst>
                                  <p:subTnLst>
                                    <p:set>
                                      <p:cBhvr override="childStyle">
                                        <p:cTn dur="1" fill="hold" display="0" masterRel="sameClick" afterEffect="1">
                                          <p:stCondLst>
                                            <p:cond evt="end" delay="0">
                                              <p:tn val="57"/>
                                            </p:cond>
                                          </p:stCondLst>
                                        </p:cTn>
                                        <p:tgtEl>
                                          <p:spTgt spid="235552"/>
                                        </p:tgtEl>
                                        <p:attrNameLst>
                                          <p:attrName>style.visibility</p:attrName>
                                        </p:attrNameLst>
                                      </p:cBhvr>
                                      <p:to>
                                        <p:strVal val="hidden"/>
                                      </p:to>
                                    </p:set>
                                  </p:subTnLst>
                                </p:cTn>
                              </p:par>
                            </p:childTnLst>
                          </p:cTn>
                        </p:par>
                        <p:par>
                          <p:cTn id="59" fill="hold" nodeType="afterGroup">
                            <p:stCondLst>
                              <p:cond delay="1000"/>
                            </p:stCondLst>
                            <p:childTnLst>
                              <p:par>
                                <p:cTn id="60" presetID="1" presetClass="emph" presetSubtype="1" nodeType="afterEffect">
                                  <p:stCondLst>
                                    <p:cond delay="0"/>
                                  </p:stCondLst>
                                  <p:endCondLst>
                                    <p:cond evt="onNext" delay="0">
                                      <p:tgtEl>
                                        <p:sldTgt/>
                                      </p:tgtEl>
                                    </p:cond>
                                  </p:endCondLst>
                                  <p:childTnLst>
                                    <p:set>
                                      <p:cBhvr>
                                        <p:cTn id="61" dur="indefinite"/>
                                        <p:tgtEl>
                                          <p:spTgt spid="235529"/>
                                        </p:tgtEl>
                                        <p:attrNameLst>
                                          <p:attrName>fillcolor</p:attrName>
                                        </p:attrNameLst>
                                      </p:cBhvr>
                                      <p:to>
                                        <p:clrVal>
                                          <a:schemeClr val="tx2"/>
                                        </p:clrVal>
                                      </p:to>
                                    </p:set>
                                    <p:set>
                                      <p:cBhvr>
                                        <p:cTn id="62" dur="indefinite"/>
                                        <p:tgtEl>
                                          <p:spTgt spid="235529"/>
                                        </p:tgtEl>
                                        <p:attrNameLst>
                                          <p:attrName>fill.type</p:attrName>
                                        </p:attrNameLst>
                                      </p:cBhvr>
                                      <p:to>
                                        <p:strVal val="solid"/>
                                      </p:to>
                                    </p:set>
                                    <p:set>
                                      <p:cBhvr>
                                        <p:cTn id="63" dur="indefinite"/>
                                        <p:tgtEl>
                                          <p:spTgt spid="235529"/>
                                        </p:tgtEl>
                                        <p:attrNameLst>
                                          <p:attrName>fill.on</p:attrName>
                                        </p:attrNameLst>
                                      </p:cBhvr>
                                      <p:to>
                                        <p:strVal val="tru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35553"/>
                                        </p:tgtEl>
                                        <p:attrNameLst>
                                          <p:attrName>style.visibility</p:attrName>
                                        </p:attrNameLst>
                                      </p:cBhvr>
                                      <p:to>
                                        <p:strVal val="visible"/>
                                      </p:to>
                                    </p:set>
                                  </p:childTnLst>
                                </p:cTn>
                              </p:par>
                              <p:par>
                                <p:cTn id="68" presetID="7" presetClass="emph" presetSubtype="1" nodeType="withEffect">
                                  <p:stCondLst>
                                    <p:cond delay="0"/>
                                  </p:stCondLst>
                                  <p:childTnLst>
                                    <p:set>
                                      <p:cBhvr>
                                        <p:cTn id="69" dur="1000"/>
                                        <p:tgtEl>
                                          <p:spTgt spid="235547"/>
                                        </p:tgtEl>
                                        <p:attrNameLst>
                                          <p:attrName>stroke.color</p:attrName>
                                        </p:attrNameLst>
                                      </p:cBhvr>
                                      <p:to>
                                        <p:clrVal>
                                          <a:schemeClr val="tx2"/>
                                        </p:clrVal>
                                      </p:to>
                                    </p:set>
                                    <p:set>
                                      <p:cBhvr>
                                        <p:cTn id="70" dur="1000"/>
                                        <p:tgtEl>
                                          <p:spTgt spid="235547"/>
                                        </p:tgtEl>
                                        <p:attrNameLst>
                                          <p:attrName>stroke.on</p:attrName>
                                        </p:attrNameLst>
                                      </p:cBhvr>
                                      <p:to>
                                        <p:strVal val="true"/>
                                      </p:to>
                                    </p:set>
                                  </p:childTnLst>
                                  <p:subTnLst>
                                    <p:animClr clrSpc="rgb" dir="cw">
                                      <p:cBhvr override="childStyle">
                                        <p:cTn dur="1" fill="hold" display="0" masterRel="nextClick" afterEffect="1"/>
                                        <p:tgtEl>
                                          <p:spTgt spid="235547"/>
                                        </p:tgtEl>
                                        <p:attrNameLst>
                                          <p:attrName>ppt_c</p:attrName>
                                        </p:attrNameLst>
                                      </p:cBhvr>
                                      <p:to>
                                        <a:schemeClr val="tx1"/>
                                      </p:to>
                                    </p:animClr>
                                  </p:subTnLst>
                                </p:cTn>
                              </p:par>
                              <p:par>
                                <p:cTn id="71" presetID="35" presetClass="path" presetSubtype="0" accel="50000" fill="hold" grpId="1" nodeType="withEffect">
                                  <p:stCondLst>
                                    <p:cond delay="0"/>
                                  </p:stCondLst>
                                  <p:childTnLst>
                                    <p:animMotion origin="layout" path="M 4.72222E-6 2.42887E-7 L -0.10226 2.42887E-7 " pathEditMode="relative" rAng="0" ptsTypes="AA">
                                      <p:cBhvr>
                                        <p:cTn id="72" dur="1000" fill="hold"/>
                                        <p:tgtEl>
                                          <p:spTgt spid="235553"/>
                                        </p:tgtEl>
                                        <p:attrNameLst>
                                          <p:attrName>ppt_x</p:attrName>
                                          <p:attrName>ppt_y</p:attrName>
                                        </p:attrNameLst>
                                      </p:cBhvr>
                                      <p:rCtr x="-5122" y="0"/>
                                    </p:animMotion>
                                  </p:childTnLst>
                                  <p:subTnLst>
                                    <p:set>
                                      <p:cBhvr override="childStyle">
                                        <p:cTn dur="1" fill="hold" display="0" masterRel="sameClick" afterEffect="1">
                                          <p:stCondLst>
                                            <p:cond evt="end" delay="0">
                                              <p:tn val="71"/>
                                            </p:cond>
                                          </p:stCondLst>
                                        </p:cTn>
                                        <p:tgtEl>
                                          <p:spTgt spid="235553"/>
                                        </p:tgtEl>
                                        <p:attrNameLst>
                                          <p:attrName>style.visibility</p:attrName>
                                        </p:attrNameLst>
                                      </p:cBhvr>
                                      <p:to>
                                        <p:strVal val="hidden"/>
                                      </p:to>
                                    </p:set>
                                  </p:subTnLst>
                                </p:cTn>
                              </p:par>
                            </p:childTnLst>
                          </p:cTn>
                        </p:par>
                        <p:par>
                          <p:cTn id="73" fill="hold" nodeType="afterGroup">
                            <p:stCondLst>
                              <p:cond delay="1000"/>
                            </p:stCondLst>
                            <p:childTnLst>
                              <p:par>
                                <p:cTn id="74" presetID="1" presetClass="entr" presetSubtype="0" fill="hold" grpId="0" nodeType="afterEffect">
                                  <p:stCondLst>
                                    <p:cond delay="0"/>
                                  </p:stCondLst>
                                  <p:childTnLst>
                                    <p:set>
                                      <p:cBhvr>
                                        <p:cTn id="75" dur="1" fill="hold">
                                          <p:stCondLst>
                                            <p:cond delay="0"/>
                                          </p:stCondLst>
                                        </p:cTn>
                                        <p:tgtEl>
                                          <p:spTgt spid="235554"/>
                                        </p:tgtEl>
                                        <p:attrNameLst>
                                          <p:attrName>style.visibility</p:attrName>
                                        </p:attrNameLst>
                                      </p:cBhvr>
                                      <p:to>
                                        <p:strVal val="visible"/>
                                      </p:to>
                                    </p:set>
                                  </p:childTnLst>
                                </p:cTn>
                              </p:par>
                              <p:par>
                                <p:cTn id="76" presetID="7" presetClass="emph" presetSubtype="1" nodeType="withEffect">
                                  <p:stCondLst>
                                    <p:cond delay="0"/>
                                  </p:stCondLst>
                                  <p:childTnLst>
                                    <p:set>
                                      <p:cBhvr>
                                        <p:cTn id="77" dur="1000"/>
                                        <p:tgtEl>
                                          <p:spTgt spid="235548"/>
                                        </p:tgtEl>
                                        <p:attrNameLst>
                                          <p:attrName>stroke.color</p:attrName>
                                        </p:attrNameLst>
                                      </p:cBhvr>
                                      <p:to>
                                        <p:clrVal>
                                          <a:schemeClr val="tx2"/>
                                        </p:clrVal>
                                      </p:to>
                                    </p:set>
                                    <p:set>
                                      <p:cBhvr>
                                        <p:cTn id="78" dur="1000"/>
                                        <p:tgtEl>
                                          <p:spTgt spid="235548"/>
                                        </p:tgtEl>
                                        <p:attrNameLst>
                                          <p:attrName>stroke.on</p:attrName>
                                        </p:attrNameLst>
                                      </p:cBhvr>
                                      <p:to>
                                        <p:strVal val="true"/>
                                      </p:to>
                                    </p:set>
                                  </p:childTnLst>
                                  <p:subTnLst>
                                    <p:animClr clrSpc="rgb" dir="cw">
                                      <p:cBhvr override="childStyle">
                                        <p:cTn dur="1" fill="hold" display="0" masterRel="nextClick" afterEffect="1"/>
                                        <p:tgtEl>
                                          <p:spTgt spid="235548"/>
                                        </p:tgtEl>
                                        <p:attrNameLst>
                                          <p:attrName>ppt_c</p:attrName>
                                        </p:attrNameLst>
                                      </p:cBhvr>
                                      <p:to>
                                        <a:schemeClr val="tx1"/>
                                      </p:to>
                                    </p:animClr>
                                  </p:subTnLst>
                                </p:cTn>
                              </p:par>
                              <p:par>
                                <p:cTn id="79" presetID="63" presetClass="path" presetSubtype="0" fill="hold" grpId="1" nodeType="withEffect">
                                  <p:stCondLst>
                                    <p:cond delay="0"/>
                                  </p:stCondLst>
                                  <p:childTnLst>
                                    <p:animMotion origin="layout" path="M 1.66667E-6 3.6433E-6 L 1.66667E-6 -0.38747 " pathEditMode="relative" rAng="0" ptsTypes="AA">
                                      <p:cBhvr>
                                        <p:cTn id="80" dur="1000" fill="hold"/>
                                        <p:tgtEl>
                                          <p:spTgt spid="235554"/>
                                        </p:tgtEl>
                                        <p:attrNameLst>
                                          <p:attrName>ppt_x</p:attrName>
                                          <p:attrName>ppt_y</p:attrName>
                                        </p:attrNameLst>
                                      </p:cBhvr>
                                      <p:rCtr x="0" y="-19385"/>
                                    </p:animMotion>
                                  </p:childTnLst>
                                  <p:subTnLst>
                                    <p:set>
                                      <p:cBhvr override="childStyle">
                                        <p:cTn dur="1" fill="hold" display="0" masterRel="sameClick" afterEffect="1">
                                          <p:stCondLst>
                                            <p:cond evt="end" delay="0">
                                              <p:tn val="79"/>
                                            </p:cond>
                                          </p:stCondLst>
                                        </p:cTn>
                                        <p:tgtEl>
                                          <p:spTgt spid="235554"/>
                                        </p:tgtEl>
                                        <p:attrNameLst>
                                          <p:attrName>style.visibility</p:attrName>
                                        </p:attrNameLst>
                                      </p:cBhvr>
                                      <p:to>
                                        <p:strVal val="hidden"/>
                                      </p:to>
                                    </p:set>
                                  </p:subTnLst>
                                </p:cTn>
                              </p:par>
                            </p:childTnLst>
                          </p:cTn>
                        </p:par>
                        <p:par>
                          <p:cTn id="81" fill="hold" nodeType="afterGroup">
                            <p:stCondLst>
                              <p:cond delay="2000"/>
                            </p:stCondLst>
                            <p:childTnLst>
                              <p:par>
                                <p:cTn id="82" presetID="1" presetClass="entr" presetSubtype="0" fill="hold" grpId="0" nodeType="afterEffect">
                                  <p:stCondLst>
                                    <p:cond delay="0"/>
                                  </p:stCondLst>
                                  <p:childTnLst>
                                    <p:set>
                                      <p:cBhvr>
                                        <p:cTn id="83" dur="1" fill="hold">
                                          <p:stCondLst>
                                            <p:cond delay="0"/>
                                          </p:stCondLst>
                                        </p:cTn>
                                        <p:tgtEl>
                                          <p:spTgt spid="235555"/>
                                        </p:tgtEl>
                                        <p:attrNameLst>
                                          <p:attrName>style.visibility</p:attrName>
                                        </p:attrNameLst>
                                      </p:cBhvr>
                                      <p:to>
                                        <p:strVal val="visible"/>
                                      </p:to>
                                    </p:set>
                                  </p:childTnLst>
                                </p:cTn>
                              </p:par>
                              <p:par>
                                <p:cTn id="84" presetID="7" presetClass="emph" presetSubtype="1" nodeType="withEffect">
                                  <p:stCondLst>
                                    <p:cond delay="0"/>
                                  </p:stCondLst>
                                  <p:childTnLst>
                                    <p:set>
                                      <p:cBhvr>
                                        <p:cTn id="85" dur="1000"/>
                                        <p:tgtEl>
                                          <p:spTgt spid="235549"/>
                                        </p:tgtEl>
                                        <p:attrNameLst>
                                          <p:attrName>stroke.color</p:attrName>
                                        </p:attrNameLst>
                                      </p:cBhvr>
                                      <p:to>
                                        <p:clrVal>
                                          <a:schemeClr val="tx2"/>
                                        </p:clrVal>
                                      </p:to>
                                    </p:set>
                                    <p:set>
                                      <p:cBhvr>
                                        <p:cTn id="86" dur="1000"/>
                                        <p:tgtEl>
                                          <p:spTgt spid="235549"/>
                                        </p:tgtEl>
                                        <p:attrNameLst>
                                          <p:attrName>stroke.on</p:attrName>
                                        </p:attrNameLst>
                                      </p:cBhvr>
                                      <p:to>
                                        <p:strVal val="true"/>
                                      </p:to>
                                    </p:set>
                                  </p:childTnLst>
                                  <p:subTnLst>
                                    <p:animClr clrSpc="rgb" dir="cw">
                                      <p:cBhvr override="childStyle">
                                        <p:cTn dur="1" fill="hold" display="0" masterRel="nextClick" afterEffect="1"/>
                                        <p:tgtEl>
                                          <p:spTgt spid="235549"/>
                                        </p:tgtEl>
                                        <p:attrNameLst>
                                          <p:attrName>ppt_c</p:attrName>
                                        </p:attrNameLst>
                                      </p:cBhvr>
                                      <p:to>
                                        <a:schemeClr val="tx1"/>
                                      </p:to>
                                    </p:animClr>
                                  </p:subTnLst>
                                </p:cTn>
                              </p:par>
                              <p:par>
                                <p:cTn id="87" presetID="63" presetClass="path" presetSubtype="0" decel="50000" fill="hold" grpId="1" nodeType="withEffect">
                                  <p:stCondLst>
                                    <p:cond delay="0"/>
                                  </p:stCondLst>
                                  <p:childTnLst>
                                    <p:animMotion origin="layout" path="M -3.61111E-6 0.00139 L 0.10278 0.00139 " pathEditMode="relative" rAng="0" ptsTypes="AA">
                                      <p:cBhvr>
                                        <p:cTn id="88" dur="1000" fill="hold"/>
                                        <p:tgtEl>
                                          <p:spTgt spid="235555"/>
                                        </p:tgtEl>
                                        <p:attrNameLst>
                                          <p:attrName>ppt_x</p:attrName>
                                          <p:attrName>ppt_y</p:attrName>
                                        </p:attrNameLst>
                                      </p:cBhvr>
                                      <p:rCtr x="5139" y="0"/>
                                    </p:animMotion>
                                  </p:childTnLst>
                                  <p:subTnLst>
                                    <p:set>
                                      <p:cBhvr override="childStyle">
                                        <p:cTn dur="1" fill="hold" display="0" masterRel="sameClick" afterEffect="1">
                                          <p:stCondLst>
                                            <p:cond evt="end" delay="0">
                                              <p:tn val="87"/>
                                            </p:cond>
                                          </p:stCondLst>
                                        </p:cTn>
                                        <p:tgtEl>
                                          <p:spTgt spid="235555"/>
                                        </p:tgtEl>
                                        <p:attrNameLst>
                                          <p:attrName>style.visibility</p:attrName>
                                        </p:attrNameLst>
                                      </p:cBhvr>
                                      <p:to>
                                        <p:strVal val="hidden"/>
                                      </p:to>
                                    </p:set>
                                  </p:subTnLst>
                                </p:cTn>
                              </p:par>
                            </p:childTnLst>
                          </p:cTn>
                        </p:par>
                        <p:par>
                          <p:cTn id="89" fill="hold" nodeType="afterGroup">
                            <p:stCondLst>
                              <p:cond delay="3000"/>
                            </p:stCondLst>
                            <p:childTnLst>
                              <p:par>
                                <p:cTn id="90" presetID="1" presetClass="emph" presetSubtype="1" nodeType="afterEffect">
                                  <p:stCondLst>
                                    <p:cond delay="0"/>
                                  </p:stCondLst>
                                  <p:endCondLst>
                                    <p:cond evt="onNext" delay="0">
                                      <p:tgtEl>
                                        <p:sldTgt/>
                                      </p:tgtEl>
                                    </p:cond>
                                  </p:endCondLst>
                                  <p:childTnLst>
                                    <p:set>
                                      <p:cBhvr>
                                        <p:cTn id="91" dur="indefinite"/>
                                        <p:tgtEl>
                                          <p:spTgt spid="235528"/>
                                        </p:tgtEl>
                                        <p:attrNameLst>
                                          <p:attrName>fillcolor</p:attrName>
                                        </p:attrNameLst>
                                      </p:cBhvr>
                                      <p:to>
                                        <p:clrVal>
                                          <a:schemeClr val="tx2"/>
                                        </p:clrVal>
                                      </p:to>
                                    </p:set>
                                    <p:set>
                                      <p:cBhvr>
                                        <p:cTn id="92" dur="indefinite"/>
                                        <p:tgtEl>
                                          <p:spTgt spid="235528"/>
                                        </p:tgtEl>
                                        <p:attrNameLst>
                                          <p:attrName>fill.type</p:attrName>
                                        </p:attrNameLst>
                                      </p:cBhvr>
                                      <p:to>
                                        <p:strVal val="solid"/>
                                      </p:to>
                                    </p:set>
                                    <p:set>
                                      <p:cBhvr>
                                        <p:cTn id="93" dur="indefinite"/>
                                        <p:tgtEl>
                                          <p:spTgt spid="235528"/>
                                        </p:tgtEl>
                                        <p:attrNameLst>
                                          <p:attrName>fill.on</p:attrName>
                                        </p:attrNameLst>
                                      </p:cBhvr>
                                      <p:to>
                                        <p:strVal val="true"/>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ntr" presetSubtype="0" fill="hold" grpId="2" nodeType="clickEffect">
                                  <p:stCondLst>
                                    <p:cond delay="0"/>
                                  </p:stCondLst>
                                  <p:childTnLst>
                                    <p:set>
                                      <p:cBhvr>
                                        <p:cTn id="97" dur="1" fill="hold">
                                          <p:stCondLst>
                                            <p:cond delay="0"/>
                                          </p:stCondLst>
                                        </p:cTn>
                                        <p:tgtEl>
                                          <p:spTgt spid="235551"/>
                                        </p:tgtEl>
                                        <p:attrNameLst>
                                          <p:attrName>style.visibility</p:attrName>
                                        </p:attrNameLst>
                                      </p:cBhvr>
                                      <p:to>
                                        <p:strVal val="visible"/>
                                      </p:to>
                                    </p:set>
                                  </p:childTnLst>
                                </p:cTn>
                              </p:par>
                              <p:par>
                                <p:cTn id="98" presetID="7" presetClass="emph" presetSubtype="1" nodeType="withEffect">
                                  <p:stCondLst>
                                    <p:cond delay="0"/>
                                  </p:stCondLst>
                                  <p:endCondLst>
                                    <p:cond evt="onNext" delay="0">
                                      <p:tgtEl>
                                        <p:sldTgt/>
                                      </p:tgtEl>
                                    </p:cond>
                                  </p:endCondLst>
                                  <p:childTnLst>
                                    <p:set>
                                      <p:cBhvr>
                                        <p:cTn id="99" dur="indefinite"/>
                                        <p:tgtEl>
                                          <p:spTgt spid="235537"/>
                                        </p:tgtEl>
                                        <p:attrNameLst>
                                          <p:attrName>stroke.color</p:attrName>
                                        </p:attrNameLst>
                                      </p:cBhvr>
                                      <p:to>
                                        <p:clrVal>
                                          <a:schemeClr val="tx2"/>
                                        </p:clrVal>
                                      </p:to>
                                    </p:set>
                                    <p:set>
                                      <p:cBhvr>
                                        <p:cTn id="100" dur="indefinite"/>
                                        <p:tgtEl>
                                          <p:spTgt spid="235537"/>
                                        </p:tgtEl>
                                        <p:attrNameLst>
                                          <p:attrName>stroke.on</p:attrName>
                                        </p:attrNameLst>
                                      </p:cBhvr>
                                      <p:to>
                                        <p:strVal val="true"/>
                                      </p:to>
                                    </p:set>
                                  </p:childTnLst>
                                  <p:subTnLst>
                                    <p:animClr clrSpc="rgb" dir="cw">
                                      <p:cBhvr override="childStyle">
                                        <p:cTn dur="1" fill="hold" display="0" masterRel="nextClick" afterEffect="1"/>
                                        <p:tgtEl>
                                          <p:spTgt spid="235537"/>
                                        </p:tgtEl>
                                        <p:attrNameLst>
                                          <p:attrName>ppt_c</p:attrName>
                                        </p:attrNameLst>
                                      </p:cBhvr>
                                      <p:to>
                                        <a:schemeClr val="tx1"/>
                                      </p:to>
                                    </p:animClr>
                                  </p:subTnLst>
                                </p:cTn>
                              </p:par>
                              <p:par>
                                <p:cTn id="101" presetID="42" presetClass="path" presetSubtype="0" accel="50000" decel="50000" fill="hold" grpId="3" nodeType="withEffect">
                                  <p:stCondLst>
                                    <p:cond delay="0"/>
                                  </p:stCondLst>
                                  <p:childTnLst>
                                    <p:animMotion origin="layout" path="M 4.16667E-6 1.85185E-6 L 4.16667E-6 0.05254 " pathEditMode="relative" rAng="0" ptsTypes="AA">
                                      <p:cBhvr>
                                        <p:cTn id="102" dur="1000" fill="hold"/>
                                        <p:tgtEl>
                                          <p:spTgt spid="235551"/>
                                        </p:tgtEl>
                                        <p:attrNameLst>
                                          <p:attrName>ppt_x</p:attrName>
                                          <p:attrName>ppt_y</p:attrName>
                                        </p:attrNameLst>
                                      </p:cBhvr>
                                      <p:rCtr x="0" y="2616"/>
                                    </p:animMotion>
                                  </p:childTnLst>
                                  <p:subTnLst>
                                    <p:set>
                                      <p:cBhvr override="childStyle">
                                        <p:cTn dur="1" fill="hold" display="0" masterRel="sameClick" afterEffect="1">
                                          <p:stCondLst>
                                            <p:cond evt="end" delay="0">
                                              <p:tn val="101"/>
                                            </p:cond>
                                          </p:stCondLst>
                                        </p:cTn>
                                        <p:tgtEl>
                                          <p:spTgt spid="235551"/>
                                        </p:tgtEl>
                                        <p:attrNameLst>
                                          <p:attrName>style.visibility</p:attrName>
                                        </p:attrNameLst>
                                      </p:cBhvr>
                                      <p:to>
                                        <p:strVal val="hidden"/>
                                      </p:to>
                                    </p:set>
                                  </p:subTnLst>
                                </p:cTn>
                              </p:par>
                            </p:childTnLst>
                          </p:cTn>
                        </p:par>
                        <p:par>
                          <p:cTn id="103" fill="hold" nodeType="afterGroup">
                            <p:stCondLst>
                              <p:cond delay="1000"/>
                            </p:stCondLst>
                            <p:childTnLst>
                              <p:par>
                                <p:cTn id="104" presetID="1" presetClass="emph" presetSubtype="2" fill="hold" nodeType="afterEffect">
                                  <p:stCondLst>
                                    <p:cond delay="0"/>
                                  </p:stCondLst>
                                  <p:childTnLst>
                                    <p:animClr clrSpc="rgb" dir="cw">
                                      <p:cBhvr>
                                        <p:cTn id="105" dur="2000" fill="hold"/>
                                        <p:tgtEl>
                                          <p:spTgt spid="235534"/>
                                        </p:tgtEl>
                                        <p:attrNameLst>
                                          <p:attrName>fillcolor</p:attrName>
                                        </p:attrNameLst>
                                      </p:cBhvr>
                                      <p:to>
                                        <a:schemeClr val="accent2"/>
                                      </p:to>
                                    </p:animClr>
                                    <p:set>
                                      <p:cBhvr>
                                        <p:cTn id="106" dur="2000" fill="hold"/>
                                        <p:tgtEl>
                                          <p:spTgt spid="235534"/>
                                        </p:tgtEl>
                                        <p:attrNameLst>
                                          <p:attrName>fill.type</p:attrName>
                                        </p:attrNameLst>
                                      </p:cBhvr>
                                      <p:to>
                                        <p:strVal val="solid"/>
                                      </p:to>
                                    </p:set>
                                    <p:set>
                                      <p:cBhvr>
                                        <p:cTn id="107" dur="2000" fill="hold"/>
                                        <p:tgtEl>
                                          <p:spTgt spid="235534"/>
                                        </p:tgtEl>
                                        <p:attrNameLst>
                                          <p:attrName>fill.on</p:attrName>
                                        </p:attrNameLst>
                                      </p:cBhvr>
                                      <p:to>
                                        <p:strVal val="true"/>
                                      </p:to>
                                    </p:se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235561"/>
                                        </p:tgtEl>
                                        <p:attrNameLst>
                                          <p:attrName>style.visibility</p:attrName>
                                        </p:attrNameLst>
                                      </p:cBhvr>
                                      <p:to>
                                        <p:strVal val="visible"/>
                                      </p:to>
                                    </p:set>
                                  </p:childTnLst>
                                </p:cTn>
                              </p:par>
                              <p:par>
                                <p:cTn id="112" presetID="7" presetClass="emph" presetSubtype="1" nodeType="withEffect">
                                  <p:stCondLst>
                                    <p:cond delay="0"/>
                                  </p:stCondLst>
                                  <p:endCondLst>
                                    <p:cond evt="onNext" delay="0">
                                      <p:tgtEl>
                                        <p:sldTgt/>
                                      </p:tgtEl>
                                    </p:cond>
                                  </p:endCondLst>
                                  <p:childTnLst>
                                    <p:set>
                                      <p:cBhvr>
                                        <p:cTn id="113" dur="indefinite"/>
                                        <p:tgtEl>
                                          <p:spTgt spid="235542"/>
                                        </p:tgtEl>
                                        <p:attrNameLst>
                                          <p:attrName>stroke.color</p:attrName>
                                        </p:attrNameLst>
                                      </p:cBhvr>
                                      <p:to>
                                        <p:clrVal>
                                          <a:schemeClr val="tx2"/>
                                        </p:clrVal>
                                      </p:to>
                                    </p:set>
                                    <p:set>
                                      <p:cBhvr>
                                        <p:cTn id="114" dur="indefinite"/>
                                        <p:tgtEl>
                                          <p:spTgt spid="235542"/>
                                        </p:tgtEl>
                                        <p:attrNameLst>
                                          <p:attrName>stroke.on</p:attrName>
                                        </p:attrNameLst>
                                      </p:cBhvr>
                                      <p:to>
                                        <p:strVal val="true"/>
                                      </p:to>
                                    </p:set>
                                  </p:childTnLst>
                                </p:cTn>
                              </p:par>
                              <p:par>
                                <p:cTn id="115" presetID="63" presetClass="path" presetSubtype="0" accel="50000" decel="50000" fill="hold" grpId="1" nodeType="withEffect">
                                  <p:stCondLst>
                                    <p:cond delay="0"/>
                                  </p:stCondLst>
                                  <p:childTnLst>
                                    <p:animMotion origin="layout" path="M -0.00018 2.59259E-6 L 0.0309 2.59259E-6 " pathEditMode="relative" rAng="0" ptsTypes="AA">
                                      <p:cBhvr>
                                        <p:cTn id="116" dur="1000" fill="hold"/>
                                        <p:tgtEl>
                                          <p:spTgt spid="235561"/>
                                        </p:tgtEl>
                                        <p:attrNameLst>
                                          <p:attrName>ppt_x</p:attrName>
                                          <p:attrName>ppt_y</p:attrName>
                                        </p:attrNameLst>
                                      </p:cBhvr>
                                      <p:rCtr x="1545" y="0"/>
                                    </p:animMotion>
                                  </p:childTnLst>
                                  <p:subTnLst>
                                    <p:set>
                                      <p:cBhvr override="childStyle">
                                        <p:cTn dur="1" fill="hold" display="0" masterRel="sameClick" afterEffect="1">
                                          <p:stCondLst>
                                            <p:cond evt="end" delay="0">
                                              <p:tn val="115"/>
                                            </p:cond>
                                          </p:stCondLst>
                                        </p:cTn>
                                        <p:tgtEl>
                                          <p:spTgt spid="235561"/>
                                        </p:tgtEl>
                                        <p:attrNameLst>
                                          <p:attrName>style.visibility</p:attrName>
                                        </p:attrNameLst>
                                      </p:cBhvr>
                                      <p:to>
                                        <p:strVal val="hidden"/>
                                      </p:to>
                                    </p:set>
                                  </p:subTnLst>
                                </p:cTn>
                              </p:par>
                            </p:childTnLst>
                          </p:cTn>
                        </p:par>
                        <p:par>
                          <p:cTn id="117" fill="hold" nodeType="afterGroup">
                            <p:stCondLst>
                              <p:cond delay="1000"/>
                            </p:stCondLst>
                            <p:childTnLst>
                              <p:par>
                                <p:cTn id="118" presetID="1" presetClass="emph" presetSubtype="1" nodeType="afterEffect">
                                  <p:stCondLst>
                                    <p:cond delay="0"/>
                                  </p:stCondLst>
                                  <p:endCondLst>
                                    <p:cond evt="onNext" delay="0">
                                      <p:tgtEl>
                                        <p:sldTgt/>
                                      </p:tgtEl>
                                    </p:cond>
                                  </p:endCondLst>
                                  <p:childTnLst>
                                    <p:set>
                                      <p:cBhvr>
                                        <p:cTn id="119" dur="indefinite"/>
                                        <p:tgtEl>
                                          <p:spTgt spid="235530"/>
                                        </p:tgtEl>
                                        <p:attrNameLst>
                                          <p:attrName>fillcolor</p:attrName>
                                        </p:attrNameLst>
                                      </p:cBhvr>
                                      <p:to>
                                        <p:clrVal>
                                          <a:schemeClr val="tx2"/>
                                        </p:clrVal>
                                      </p:to>
                                    </p:set>
                                    <p:set>
                                      <p:cBhvr>
                                        <p:cTn id="120" dur="indefinite"/>
                                        <p:tgtEl>
                                          <p:spTgt spid="235530"/>
                                        </p:tgtEl>
                                        <p:attrNameLst>
                                          <p:attrName>fill.type</p:attrName>
                                        </p:attrNameLst>
                                      </p:cBhvr>
                                      <p:to>
                                        <p:strVal val="solid"/>
                                      </p:to>
                                    </p:set>
                                    <p:set>
                                      <p:cBhvr>
                                        <p:cTn id="121" dur="indefinite"/>
                                        <p:tgtEl>
                                          <p:spTgt spid="235530"/>
                                        </p:tgtEl>
                                        <p:attrNameLst>
                                          <p:attrName>fill.on</p:attrName>
                                        </p:attrNameLst>
                                      </p:cBhvr>
                                      <p:to>
                                        <p:strVal val="true"/>
                                      </p:to>
                                    </p:se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235562"/>
                                        </p:tgtEl>
                                        <p:attrNameLst>
                                          <p:attrName>style.visibility</p:attrName>
                                        </p:attrNameLst>
                                      </p:cBhvr>
                                      <p:to>
                                        <p:strVal val="visible"/>
                                      </p:to>
                                    </p:set>
                                  </p:childTnLst>
                                </p:cTn>
                              </p:par>
                              <p:par>
                                <p:cTn id="126" presetID="7" presetClass="emph" presetSubtype="1" nodeType="withEffect">
                                  <p:stCondLst>
                                    <p:cond delay="0"/>
                                  </p:stCondLst>
                                  <p:endCondLst>
                                    <p:cond evt="onNext" delay="0">
                                      <p:tgtEl>
                                        <p:sldTgt/>
                                      </p:tgtEl>
                                    </p:cond>
                                  </p:endCondLst>
                                  <p:childTnLst>
                                    <p:set>
                                      <p:cBhvr>
                                        <p:cTn id="127" dur="indefinite"/>
                                        <p:tgtEl>
                                          <p:spTgt spid="235543"/>
                                        </p:tgtEl>
                                        <p:attrNameLst>
                                          <p:attrName>stroke.color</p:attrName>
                                        </p:attrNameLst>
                                      </p:cBhvr>
                                      <p:to>
                                        <p:clrVal>
                                          <a:schemeClr val="tx2"/>
                                        </p:clrVal>
                                      </p:to>
                                    </p:set>
                                    <p:set>
                                      <p:cBhvr>
                                        <p:cTn id="128" dur="indefinite"/>
                                        <p:tgtEl>
                                          <p:spTgt spid="235543"/>
                                        </p:tgtEl>
                                        <p:attrNameLst>
                                          <p:attrName>stroke.on</p:attrName>
                                        </p:attrNameLst>
                                      </p:cBhvr>
                                      <p:to>
                                        <p:strVal val="true"/>
                                      </p:to>
                                    </p:set>
                                  </p:childTnLst>
                                </p:cTn>
                              </p:par>
                              <p:par>
                                <p:cTn id="129" presetID="63" presetClass="path" presetSubtype="0" accel="50000" decel="50000" fill="hold" grpId="1" nodeType="withEffect">
                                  <p:stCondLst>
                                    <p:cond delay="0"/>
                                  </p:stCondLst>
                                  <p:childTnLst>
                                    <p:animMotion origin="layout" path="M -0.00018 2.59259E-6 L 0.0309 2.59259E-6 " pathEditMode="relative" rAng="0" ptsTypes="AA">
                                      <p:cBhvr>
                                        <p:cTn id="130" dur="1000" fill="hold"/>
                                        <p:tgtEl>
                                          <p:spTgt spid="235562"/>
                                        </p:tgtEl>
                                        <p:attrNameLst>
                                          <p:attrName>ppt_x</p:attrName>
                                          <p:attrName>ppt_y</p:attrName>
                                        </p:attrNameLst>
                                      </p:cBhvr>
                                      <p:rCtr x="1545" y="0"/>
                                    </p:animMotion>
                                  </p:childTnLst>
                                  <p:subTnLst>
                                    <p:set>
                                      <p:cBhvr override="childStyle">
                                        <p:cTn dur="1" fill="hold" display="0" masterRel="sameClick" afterEffect="1">
                                          <p:stCondLst>
                                            <p:cond evt="end" delay="0">
                                              <p:tn val="129"/>
                                            </p:cond>
                                          </p:stCondLst>
                                        </p:cTn>
                                        <p:tgtEl>
                                          <p:spTgt spid="235562"/>
                                        </p:tgtEl>
                                        <p:attrNameLst>
                                          <p:attrName>style.visibility</p:attrName>
                                        </p:attrNameLst>
                                      </p:cBhvr>
                                      <p:to>
                                        <p:strVal val="hidden"/>
                                      </p:to>
                                    </p:set>
                                  </p:subTnLst>
                                </p:cTn>
                              </p:par>
                            </p:childTnLst>
                          </p:cTn>
                        </p:par>
                        <p:par>
                          <p:cTn id="131" fill="hold" nodeType="afterGroup">
                            <p:stCondLst>
                              <p:cond delay="1000"/>
                            </p:stCondLst>
                            <p:childTnLst>
                              <p:par>
                                <p:cTn id="132" presetID="1" presetClass="emph" presetSubtype="1" nodeType="afterEffect">
                                  <p:stCondLst>
                                    <p:cond delay="0"/>
                                  </p:stCondLst>
                                  <p:childTnLst>
                                    <p:set>
                                      <p:cBhvr>
                                        <p:cTn id="133" dur="indefinite"/>
                                        <p:tgtEl>
                                          <p:spTgt spid="235544"/>
                                        </p:tgtEl>
                                        <p:attrNameLst>
                                          <p:attrName>fillcolor</p:attrName>
                                        </p:attrNameLst>
                                      </p:cBhvr>
                                      <p:to>
                                        <p:clrVal>
                                          <a:srgbClr val="FF0000"/>
                                        </p:clrVal>
                                      </p:to>
                                    </p:set>
                                    <p:set>
                                      <p:cBhvr>
                                        <p:cTn id="134" dur="indefinite"/>
                                        <p:tgtEl>
                                          <p:spTgt spid="235544"/>
                                        </p:tgtEl>
                                        <p:attrNameLst>
                                          <p:attrName>fill.type</p:attrName>
                                        </p:attrNameLst>
                                      </p:cBhvr>
                                      <p:to>
                                        <p:strVal val="solid"/>
                                      </p:to>
                                    </p:set>
                                    <p:set>
                                      <p:cBhvr>
                                        <p:cTn id="135" dur="indefinite"/>
                                        <p:tgtEl>
                                          <p:spTgt spid="235544"/>
                                        </p:tgtEl>
                                        <p:attrNameLst>
                                          <p:attrName>fill.on</p:attrName>
                                        </p:attrNameLst>
                                      </p:cBhvr>
                                      <p:to>
                                        <p:strVal val="true"/>
                                      </p:to>
                                    </p:se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235563"/>
                                        </p:tgtEl>
                                        <p:attrNameLst>
                                          <p:attrName>style.visibility</p:attrName>
                                        </p:attrNameLst>
                                      </p:cBhvr>
                                      <p:to>
                                        <p:strVal val="visible"/>
                                      </p:to>
                                    </p:set>
                                  </p:childTnLst>
                                </p:cTn>
                              </p:par>
                              <p:par>
                                <p:cTn id="140" presetID="7" presetClass="emph" presetSubtype="1" nodeType="withEffect">
                                  <p:stCondLst>
                                    <p:cond delay="0"/>
                                  </p:stCondLst>
                                  <p:endCondLst>
                                    <p:cond evt="onNext" delay="0">
                                      <p:tgtEl>
                                        <p:sldTgt/>
                                      </p:tgtEl>
                                    </p:cond>
                                  </p:endCondLst>
                                  <p:childTnLst>
                                    <p:set>
                                      <p:cBhvr>
                                        <p:cTn id="141" dur="indefinite"/>
                                        <p:tgtEl>
                                          <p:spTgt spid="235541"/>
                                        </p:tgtEl>
                                        <p:attrNameLst>
                                          <p:attrName>stroke.color</p:attrName>
                                        </p:attrNameLst>
                                      </p:cBhvr>
                                      <p:to>
                                        <p:clrVal>
                                          <a:schemeClr val="tx2"/>
                                        </p:clrVal>
                                      </p:to>
                                    </p:set>
                                    <p:set>
                                      <p:cBhvr>
                                        <p:cTn id="142" dur="indefinite"/>
                                        <p:tgtEl>
                                          <p:spTgt spid="235541"/>
                                        </p:tgtEl>
                                        <p:attrNameLst>
                                          <p:attrName>stroke.on</p:attrName>
                                        </p:attrNameLst>
                                      </p:cBhvr>
                                      <p:to>
                                        <p:strVal val="true"/>
                                      </p:to>
                                    </p:set>
                                  </p:childTnLst>
                                </p:cTn>
                              </p:par>
                              <p:par>
                                <p:cTn id="143" presetID="63" presetClass="path" presetSubtype="0" accel="50000" decel="50000" fill="hold" grpId="1" nodeType="withEffect">
                                  <p:stCondLst>
                                    <p:cond delay="0"/>
                                  </p:stCondLst>
                                  <p:childTnLst>
                                    <p:animMotion origin="layout" path="M 1.11111E-6 -4.07407E-6 L 1.11111E-6 0.05232 " pathEditMode="relative" rAng="0" ptsTypes="AA">
                                      <p:cBhvr>
                                        <p:cTn id="144" dur="1000" fill="hold"/>
                                        <p:tgtEl>
                                          <p:spTgt spid="235563"/>
                                        </p:tgtEl>
                                        <p:attrNameLst>
                                          <p:attrName>ppt_x</p:attrName>
                                          <p:attrName>ppt_y</p:attrName>
                                        </p:attrNameLst>
                                      </p:cBhvr>
                                      <p:rCtr x="0" y="2616"/>
                                    </p:animMotion>
                                  </p:childTnLst>
                                  <p:subTnLst>
                                    <p:set>
                                      <p:cBhvr override="childStyle">
                                        <p:cTn dur="1" fill="hold" display="0" masterRel="sameClick" afterEffect="1">
                                          <p:stCondLst>
                                            <p:cond evt="end" delay="0">
                                              <p:tn val="143"/>
                                            </p:cond>
                                          </p:stCondLst>
                                        </p:cTn>
                                        <p:tgtEl>
                                          <p:spTgt spid="235563"/>
                                        </p:tgtEl>
                                        <p:attrNameLst>
                                          <p:attrName>style.visibility</p:attrName>
                                        </p:attrNameLst>
                                      </p:cBhvr>
                                      <p:to>
                                        <p:strVal val="hidden"/>
                                      </p:to>
                                    </p:set>
                                  </p:subTnLst>
                                </p:cTn>
                              </p:par>
                            </p:childTnLst>
                          </p:cTn>
                        </p:par>
                        <p:par>
                          <p:cTn id="145" fill="hold" nodeType="afterGroup">
                            <p:stCondLst>
                              <p:cond delay="1000"/>
                            </p:stCondLst>
                            <p:childTnLst>
                              <p:par>
                                <p:cTn id="146" presetID="1" presetClass="emph" presetSubtype="1" nodeType="afterEffect">
                                  <p:stCondLst>
                                    <p:cond delay="0"/>
                                  </p:stCondLst>
                                  <p:endCondLst>
                                    <p:cond evt="onNext" delay="0">
                                      <p:tgtEl>
                                        <p:sldTgt/>
                                      </p:tgtEl>
                                    </p:cond>
                                  </p:endCondLst>
                                  <p:childTnLst>
                                    <p:set>
                                      <p:cBhvr>
                                        <p:cTn id="147" dur="indefinite"/>
                                        <p:tgtEl>
                                          <p:spTgt spid="235533"/>
                                        </p:tgtEl>
                                        <p:attrNameLst>
                                          <p:attrName>fillcolor</p:attrName>
                                        </p:attrNameLst>
                                      </p:cBhvr>
                                      <p:to>
                                        <p:clrVal>
                                          <a:schemeClr val="tx2"/>
                                        </p:clrVal>
                                      </p:to>
                                    </p:set>
                                    <p:set>
                                      <p:cBhvr>
                                        <p:cTn id="148" dur="indefinite"/>
                                        <p:tgtEl>
                                          <p:spTgt spid="235533"/>
                                        </p:tgtEl>
                                        <p:attrNameLst>
                                          <p:attrName>fill.type</p:attrName>
                                        </p:attrNameLst>
                                      </p:cBhvr>
                                      <p:to>
                                        <p:strVal val="solid"/>
                                      </p:to>
                                    </p:set>
                                    <p:set>
                                      <p:cBhvr>
                                        <p:cTn id="149" dur="indefinite"/>
                                        <p:tgtEl>
                                          <p:spTgt spid="235533"/>
                                        </p:tgtEl>
                                        <p:attrNameLst>
                                          <p:attrName>fill.on</p:attrName>
                                        </p:attrNameLst>
                                      </p:cBhvr>
                                      <p:to>
                                        <p:strVal val="true"/>
                                      </p:to>
                                    </p:se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1" presetClass="entr" presetSubtype="0" fill="hold" grpId="0" nodeType="clickEffect">
                                  <p:stCondLst>
                                    <p:cond delay="0"/>
                                  </p:stCondLst>
                                  <p:childTnLst>
                                    <p:set>
                                      <p:cBhvr>
                                        <p:cTn id="153" dur="1" fill="hold">
                                          <p:stCondLst>
                                            <p:cond delay="0"/>
                                          </p:stCondLst>
                                        </p:cTn>
                                        <p:tgtEl>
                                          <p:spTgt spid="235564"/>
                                        </p:tgtEl>
                                        <p:attrNameLst>
                                          <p:attrName>style.visibility</p:attrName>
                                        </p:attrNameLst>
                                      </p:cBhvr>
                                      <p:to>
                                        <p:strVal val="visible"/>
                                      </p:to>
                                    </p:set>
                                  </p:childTnLst>
                                </p:cTn>
                              </p:par>
                              <p:par>
                                <p:cTn id="154" presetID="7" presetClass="emph" presetSubtype="1" nodeType="withEffect">
                                  <p:stCondLst>
                                    <p:cond delay="0"/>
                                  </p:stCondLst>
                                  <p:endCondLst>
                                    <p:cond evt="onNext" delay="0">
                                      <p:tgtEl>
                                        <p:sldTgt/>
                                      </p:tgtEl>
                                    </p:cond>
                                  </p:endCondLst>
                                  <p:childTnLst>
                                    <p:set>
                                      <p:cBhvr>
                                        <p:cTn id="155" dur="indefinite"/>
                                        <p:tgtEl>
                                          <p:spTgt spid="235545"/>
                                        </p:tgtEl>
                                        <p:attrNameLst>
                                          <p:attrName>stroke.color</p:attrName>
                                        </p:attrNameLst>
                                      </p:cBhvr>
                                      <p:to>
                                        <p:clrVal>
                                          <a:schemeClr val="tx2"/>
                                        </p:clrVal>
                                      </p:to>
                                    </p:set>
                                    <p:set>
                                      <p:cBhvr>
                                        <p:cTn id="156" dur="indefinite"/>
                                        <p:tgtEl>
                                          <p:spTgt spid="235545"/>
                                        </p:tgtEl>
                                        <p:attrNameLst>
                                          <p:attrName>stroke.on</p:attrName>
                                        </p:attrNameLst>
                                      </p:cBhvr>
                                      <p:to>
                                        <p:strVal val="true"/>
                                      </p:to>
                                    </p:set>
                                  </p:childTnLst>
                                </p:cTn>
                              </p:par>
                              <p:par>
                                <p:cTn id="157" presetID="35" presetClass="path" presetSubtype="0" accel="50000" fill="hold" grpId="1" nodeType="withEffect">
                                  <p:stCondLst>
                                    <p:cond delay="0"/>
                                  </p:stCondLst>
                                  <p:childTnLst>
                                    <p:animMotion origin="layout" path="M 1.66667E-6 -4.44444E-6 L -0.30712 -4.44444E-6 " pathEditMode="relative" rAng="0" ptsTypes="AA">
                                      <p:cBhvr>
                                        <p:cTn id="158" dur="1000" fill="hold"/>
                                        <p:tgtEl>
                                          <p:spTgt spid="235564"/>
                                        </p:tgtEl>
                                        <p:attrNameLst>
                                          <p:attrName>ppt_x</p:attrName>
                                          <p:attrName>ppt_y</p:attrName>
                                        </p:attrNameLst>
                                      </p:cBhvr>
                                      <p:rCtr x="-15365" y="0"/>
                                    </p:animMotion>
                                  </p:childTnLst>
                                  <p:subTnLst>
                                    <p:set>
                                      <p:cBhvr override="childStyle">
                                        <p:cTn dur="1" fill="hold" display="0" masterRel="sameClick" afterEffect="1">
                                          <p:stCondLst>
                                            <p:cond evt="end" delay="0">
                                              <p:tn val="157"/>
                                            </p:cond>
                                          </p:stCondLst>
                                        </p:cTn>
                                        <p:tgtEl>
                                          <p:spTgt spid="235564"/>
                                        </p:tgtEl>
                                        <p:attrNameLst>
                                          <p:attrName>style.visibility</p:attrName>
                                        </p:attrNameLst>
                                      </p:cBhvr>
                                      <p:to>
                                        <p:strVal val="hidden"/>
                                      </p:to>
                                    </p:set>
                                  </p:subTnLst>
                                </p:cTn>
                              </p:par>
                            </p:childTnLst>
                          </p:cTn>
                        </p:par>
                        <p:par>
                          <p:cTn id="159" fill="hold" nodeType="afterGroup">
                            <p:stCondLst>
                              <p:cond delay="1000"/>
                            </p:stCondLst>
                            <p:childTnLst>
                              <p:par>
                                <p:cTn id="160" presetID="1" presetClass="emph" presetSubtype="1" nodeType="afterEffect">
                                  <p:stCondLst>
                                    <p:cond delay="0"/>
                                  </p:stCondLst>
                                  <p:endCondLst>
                                    <p:cond evt="onNext" delay="0">
                                      <p:tgtEl>
                                        <p:sldTgt/>
                                      </p:tgtEl>
                                    </p:cond>
                                  </p:endCondLst>
                                  <p:childTnLst>
                                    <p:set>
                                      <p:cBhvr>
                                        <p:cTn id="161" dur="indefinite"/>
                                        <p:tgtEl>
                                          <p:spTgt spid="235529"/>
                                        </p:tgtEl>
                                        <p:attrNameLst>
                                          <p:attrName>fillcolor</p:attrName>
                                        </p:attrNameLst>
                                      </p:cBhvr>
                                      <p:to>
                                        <p:clrVal>
                                          <a:schemeClr val="tx2"/>
                                        </p:clrVal>
                                      </p:to>
                                    </p:set>
                                    <p:set>
                                      <p:cBhvr>
                                        <p:cTn id="162" dur="indefinite"/>
                                        <p:tgtEl>
                                          <p:spTgt spid="235529"/>
                                        </p:tgtEl>
                                        <p:attrNameLst>
                                          <p:attrName>fill.type</p:attrName>
                                        </p:attrNameLst>
                                      </p:cBhvr>
                                      <p:to>
                                        <p:strVal val="solid"/>
                                      </p:to>
                                    </p:set>
                                    <p:set>
                                      <p:cBhvr>
                                        <p:cTn id="163" dur="indefinite"/>
                                        <p:tgtEl>
                                          <p:spTgt spid="235529"/>
                                        </p:tgtEl>
                                        <p:attrNameLst>
                                          <p:attrName>fill.on</p:attrName>
                                        </p:attrNameLst>
                                      </p:cBhvr>
                                      <p:to>
                                        <p:strVal val="true"/>
                                      </p:to>
                                    </p:set>
                                  </p:childTnLst>
                                </p:cTn>
                              </p:par>
                            </p:childTnLst>
                          </p:cTn>
                        </p:par>
                      </p:childTnLst>
                    </p:cTn>
                  </p:par>
                  <p:par>
                    <p:cTn id="164" fill="hold" nodeType="clickPar">
                      <p:stCondLst>
                        <p:cond delay="indefinite"/>
                      </p:stCondLst>
                      <p:childTnLst>
                        <p:par>
                          <p:cTn id="165" fill="hold" nodeType="withGroup">
                            <p:stCondLst>
                              <p:cond delay="0"/>
                            </p:stCondLst>
                            <p:childTnLst>
                              <p:par>
                                <p:cTn id="166" presetID="1" presetClass="emph" presetSubtype="2" fill="hold" nodeType="clickEffect">
                                  <p:stCondLst>
                                    <p:cond delay="0"/>
                                  </p:stCondLst>
                                  <p:childTnLst>
                                    <p:animClr clrSpc="rgb" dir="cw">
                                      <p:cBhvr>
                                        <p:cTn id="167" dur="2000" fill="hold"/>
                                        <p:tgtEl>
                                          <p:spTgt spid="235544"/>
                                        </p:tgtEl>
                                        <p:attrNameLst>
                                          <p:attrName>fillcolor</p:attrName>
                                        </p:attrNameLst>
                                      </p:cBhvr>
                                      <p:to>
                                        <a:schemeClr val="accent2"/>
                                      </p:to>
                                    </p:animClr>
                                    <p:set>
                                      <p:cBhvr>
                                        <p:cTn id="168" dur="2000" fill="hold"/>
                                        <p:tgtEl>
                                          <p:spTgt spid="235544"/>
                                        </p:tgtEl>
                                        <p:attrNameLst>
                                          <p:attrName>fill.type</p:attrName>
                                        </p:attrNameLst>
                                      </p:cBhvr>
                                      <p:to>
                                        <p:strVal val="solid"/>
                                      </p:to>
                                    </p:set>
                                    <p:set>
                                      <p:cBhvr>
                                        <p:cTn id="169" dur="2000" fill="hold"/>
                                        <p:tgtEl>
                                          <p:spTgt spid="235544"/>
                                        </p:tgtEl>
                                        <p:attrNameLst>
                                          <p:attrName>fill.on</p:attrName>
                                        </p:attrNameLst>
                                      </p:cBhvr>
                                      <p:to>
                                        <p:strVal val="true"/>
                                      </p:to>
                                    </p:se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1" presetClass="entr" presetSubtype="0" fill="hold" grpId="0" nodeType="clickEffect">
                                  <p:stCondLst>
                                    <p:cond delay="0"/>
                                  </p:stCondLst>
                                  <p:childTnLst>
                                    <p:set>
                                      <p:cBhvr>
                                        <p:cTn id="173" dur="1" fill="hold">
                                          <p:stCondLst>
                                            <p:cond delay="0"/>
                                          </p:stCondLst>
                                        </p:cTn>
                                        <p:tgtEl>
                                          <p:spTgt spid="235565"/>
                                        </p:tgtEl>
                                        <p:attrNameLst>
                                          <p:attrName>style.visibility</p:attrName>
                                        </p:attrNameLst>
                                      </p:cBhvr>
                                      <p:to>
                                        <p:strVal val="visible"/>
                                      </p:to>
                                    </p:set>
                                  </p:childTnLst>
                                </p:cTn>
                              </p:par>
                              <p:par>
                                <p:cTn id="174" presetID="7" presetClass="emph" presetSubtype="1" nodeType="withEffect">
                                  <p:stCondLst>
                                    <p:cond delay="0"/>
                                  </p:stCondLst>
                                  <p:endCondLst>
                                    <p:cond evt="onNext" delay="0">
                                      <p:tgtEl>
                                        <p:sldTgt/>
                                      </p:tgtEl>
                                    </p:cond>
                                  </p:endCondLst>
                                  <p:childTnLst>
                                    <p:set>
                                      <p:cBhvr>
                                        <p:cTn id="175" dur="indefinite"/>
                                        <p:tgtEl>
                                          <p:spTgt spid="235540"/>
                                        </p:tgtEl>
                                        <p:attrNameLst>
                                          <p:attrName>stroke.color</p:attrName>
                                        </p:attrNameLst>
                                      </p:cBhvr>
                                      <p:to>
                                        <p:clrVal>
                                          <a:schemeClr val="tx2"/>
                                        </p:clrVal>
                                      </p:to>
                                    </p:set>
                                    <p:set>
                                      <p:cBhvr>
                                        <p:cTn id="176" dur="indefinite"/>
                                        <p:tgtEl>
                                          <p:spTgt spid="235540"/>
                                        </p:tgtEl>
                                        <p:attrNameLst>
                                          <p:attrName>stroke.on</p:attrName>
                                        </p:attrNameLst>
                                      </p:cBhvr>
                                      <p:to>
                                        <p:strVal val="true"/>
                                      </p:to>
                                    </p:set>
                                  </p:childTnLst>
                                </p:cTn>
                              </p:par>
                              <p:par>
                                <p:cTn id="177" presetID="63" presetClass="path" presetSubtype="0" accel="50000" decel="50000" fill="hold" grpId="1" nodeType="withEffect">
                                  <p:stCondLst>
                                    <p:cond delay="0"/>
                                  </p:stCondLst>
                                  <p:childTnLst>
                                    <p:animMotion origin="layout" path="M 1.11111E-6 0.0044 L 1.11111E-6 -0.05255 " pathEditMode="relative" rAng="0" ptsTypes="AA">
                                      <p:cBhvr>
                                        <p:cTn id="178" dur="1000" fill="hold"/>
                                        <p:tgtEl>
                                          <p:spTgt spid="235565"/>
                                        </p:tgtEl>
                                        <p:attrNameLst>
                                          <p:attrName>ppt_x</p:attrName>
                                          <p:attrName>ppt_y</p:attrName>
                                        </p:attrNameLst>
                                      </p:cBhvr>
                                      <p:rCtr x="0" y="-2847"/>
                                    </p:animMotion>
                                  </p:childTnLst>
                                  <p:subTnLst>
                                    <p:set>
                                      <p:cBhvr override="childStyle">
                                        <p:cTn dur="1" fill="hold" display="0" masterRel="sameClick" afterEffect="1">
                                          <p:stCondLst>
                                            <p:cond evt="end" delay="0">
                                              <p:tn val="177"/>
                                            </p:cond>
                                          </p:stCondLst>
                                        </p:cTn>
                                        <p:tgtEl>
                                          <p:spTgt spid="235565"/>
                                        </p:tgtEl>
                                        <p:attrNameLst>
                                          <p:attrName>style.visibility</p:attrName>
                                        </p:attrNameLst>
                                      </p:cBhvr>
                                      <p:to>
                                        <p:strVal val="hidden"/>
                                      </p:to>
                                    </p:set>
                                  </p:subTnLst>
                                </p:cTn>
                              </p:par>
                            </p:childTnLst>
                          </p:cTn>
                        </p:par>
                        <p:par>
                          <p:cTn id="179" fill="hold" nodeType="afterGroup">
                            <p:stCondLst>
                              <p:cond delay="1000"/>
                            </p:stCondLst>
                            <p:childTnLst>
                              <p:par>
                                <p:cTn id="180" presetID="1" presetClass="emph" presetSubtype="1" nodeType="afterEffect">
                                  <p:stCondLst>
                                    <p:cond delay="0"/>
                                  </p:stCondLst>
                                  <p:endCondLst>
                                    <p:cond evt="onNext" delay="0">
                                      <p:tgtEl>
                                        <p:sldTgt/>
                                      </p:tgtEl>
                                    </p:cond>
                                  </p:endCondLst>
                                  <p:childTnLst>
                                    <p:set>
                                      <p:cBhvr>
                                        <p:cTn id="181" dur="indefinite"/>
                                        <p:tgtEl>
                                          <p:spTgt spid="235531"/>
                                        </p:tgtEl>
                                        <p:attrNameLst>
                                          <p:attrName>fillcolor</p:attrName>
                                        </p:attrNameLst>
                                      </p:cBhvr>
                                      <p:to>
                                        <p:clrVal>
                                          <a:schemeClr val="tx2"/>
                                        </p:clrVal>
                                      </p:to>
                                    </p:set>
                                    <p:set>
                                      <p:cBhvr>
                                        <p:cTn id="182" dur="indefinite"/>
                                        <p:tgtEl>
                                          <p:spTgt spid="235531"/>
                                        </p:tgtEl>
                                        <p:attrNameLst>
                                          <p:attrName>fill.type</p:attrName>
                                        </p:attrNameLst>
                                      </p:cBhvr>
                                      <p:to>
                                        <p:strVal val="solid"/>
                                      </p:to>
                                    </p:set>
                                    <p:set>
                                      <p:cBhvr>
                                        <p:cTn id="183" dur="indefinite"/>
                                        <p:tgtEl>
                                          <p:spTgt spid="235531"/>
                                        </p:tgtEl>
                                        <p:attrNameLst>
                                          <p:attrName>fill.on</p:attrName>
                                        </p:attrNameLst>
                                      </p:cBhvr>
                                      <p:to>
                                        <p:strVal val="true"/>
                                      </p:to>
                                    </p:set>
                                  </p:childTnLst>
                                </p:cTn>
                              </p:par>
                              <p:par>
                                <p:cTn id="184" presetID="20" presetClass="emph" presetSubtype="0" nodeType="withEffect">
                                  <p:stCondLst>
                                    <p:cond delay="0"/>
                                  </p:stCondLst>
                                  <p:endCondLst>
                                    <p:cond evt="onNext" delay="0">
                                      <p:tgtEl>
                                        <p:sldTgt/>
                                      </p:tgtEl>
                                    </p:cond>
                                  </p:endCondLst>
                                  <p:iterate type="lt">
                                    <p:tmPct val="10000"/>
                                  </p:iterate>
                                  <p:childTnLst>
                                    <p:set>
                                      <p:cBhvr override="childStyle">
                                        <p:cTn id="185" dur="500" autoRev="1" fill="hold"/>
                                        <p:tgtEl>
                                          <p:spTgt spid="235531"/>
                                        </p:tgtEl>
                                        <p:attrNameLst>
                                          <p:attrName>style.color</p:attrName>
                                        </p:attrNameLst>
                                      </p:cBhvr>
                                      <p:to>
                                        <p:clrVal>
                                          <a:srgbClr val="00FFFF"/>
                                        </p:clrVal>
                                      </p:to>
                                    </p:set>
                                    <p:set>
                                      <p:cBhvr>
                                        <p:cTn id="186" dur="500" autoRev="1" fill="hold"/>
                                        <p:tgtEl>
                                          <p:spTgt spid="235531"/>
                                        </p:tgtEl>
                                        <p:attrNameLst>
                                          <p:attrName>fillcolor</p:attrName>
                                        </p:attrNameLst>
                                      </p:cBhvr>
                                      <p:to>
                                        <p:clrVal>
                                          <a:srgbClr val="00FFFF"/>
                                        </p:clrVal>
                                      </p:to>
                                    </p:set>
                                    <p:set>
                                      <p:cBhvr>
                                        <p:cTn id="187" dur="500" autoRev="1" fill="hold"/>
                                        <p:tgtEl>
                                          <p:spTgt spid="235531"/>
                                        </p:tgtEl>
                                        <p:attrNameLst>
                                          <p:attrName>fill.type</p:attrName>
                                        </p:attrNameLst>
                                      </p:cBhvr>
                                      <p:to>
                                        <p:strVal val="solid"/>
                                      </p:to>
                                    </p:set>
                                  </p:childTnLst>
                                </p:cTn>
                              </p:par>
                            </p:childTnLst>
                          </p:cTn>
                        </p:par>
                      </p:childTnLst>
                    </p:cTn>
                  </p:par>
                  <p:par>
                    <p:cTn id="188" fill="hold" nodeType="clickPar">
                      <p:stCondLst>
                        <p:cond delay="indefinite"/>
                      </p:stCondLst>
                      <p:childTnLst>
                        <p:par>
                          <p:cTn id="189" fill="hold" nodeType="withGroup">
                            <p:stCondLst>
                              <p:cond delay="0"/>
                            </p:stCondLst>
                            <p:childTnLst>
                              <p:par>
                                <p:cTn id="190" presetID="1" presetClass="entr" presetSubtype="0" fill="hold" grpId="0" nodeType="clickEffect">
                                  <p:stCondLst>
                                    <p:cond delay="0"/>
                                  </p:stCondLst>
                                  <p:childTnLst>
                                    <p:set>
                                      <p:cBhvr>
                                        <p:cTn id="191" dur="1" fill="hold">
                                          <p:stCondLst>
                                            <p:cond delay="0"/>
                                          </p:stCondLst>
                                        </p:cTn>
                                        <p:tgtEl>
                                          <p:spTgt spid="235566"/>
                                        </p:tgtEl>
                                        <p:attrNameLst>
                                          <p:attrName>style.visibility</p:attrName>
                                        </p:attrNameLst>
                                      </p:cBhvr>
                                      <p:to>
                                        <p:strVal val="visible"/>
                                      </p:to>
                                    </p:set>
                                  </p:childTnLst>
                                </p:cTn>
                              </p:par>
                              <p:par>
                                <p:cTn id="192" presetID="7" presetClass="emph" presetSubtype="1" nodeType="withEffect">
                                  <p:stCondLst>
                                    <p:cond delay="0"/>
                                  </p:stCondLst>
                                  <p:endCondLst>
                                    <p:cond evt="onNext" delay="0">
                                      <p:tgtEl>
                                        <p:sldTgt/>
                                      </p:tgtEl>
                                    </p:cond>
                                  </p:endCondLst>
                                  <p:childTnLst>
                                    <p:set>
                                      <p:cBhvr>
                                        <p:cTn id="193" dur="indefinite"/>
                                        <p:tgtEl>
                                          <p:spTgt spid="235539"/>
                                        </p:tgtEl>
                                        <p:attrNameLst>
                                          <p:attrName>stroke.color</p:attrName>
                                        </p:attrNameLst>
                                      </p:cBhvr>
                                      <p:to>
                                        <p:clrVal>
                                          <a:schemeClr val="tx2"/>
                                        </p:clrVal>
                                      </p:to>
                                    </p:set>
                                    <p:set>
                                      <p:cBhvr>
                                        <p:cTn id="194" dur="indefinite"/>
                                        <p:tgtEl>
                                          <p:spTgt spid="235539"/>
                                        </p:tgtEl>
                                        <p:attrNameLst>
                                          <p:attrName>stroke.on</p:attrName>
                                        </p:attrNameLst>
                                      </p:cBhvr>
                                      <p:to>
                                        <p:strVal val="true"/>
                                      </p:to>
                                    </p:set>
                                  </p:childTnLst>
                                </p:cTn>
                              </p:par>
                              <p:par>
                                <p:cTn id="195" presetID="63" presetClass="path" presetSubtype="0" accel="50000" decel="50000" fill="hold" grpId="1" nodeType="withEffect">
                                  <p:stCondLst>
                                    <p:cond delay="0"/>
                                  </p:stCondLst>
                                  <p:childTnLst>
                                    <p:animMotion origin="layout" path="M 1.11111E-6 -7.40741E-7 L 1.11111E-6 -0.06296 " pathEditMode="relative" rAng="0" ptsTypes="AA">
                                      <p:cBhvr>
                                        <p:cTn id="196" dur="1000" fill="hold"/>
                                        <p:tgtEl>
                                          <p:spTgt spid="235566"/>
                                        </p:tgtEl>
                                        <p:attrNameLst>
                                          <p:attrName>ppt_x</p:attrName>
                                          <p:attrName>ppt_y</p:attrName>
                                        </p:attrNameLst>
                                      </p:cBhvr>
                                      <p:rCtr x="0" y="-3148"/>
                                    </p:animMotion>
                                  </p:childTnLst>
                                  <p:subTnLst>
                                    <p:set>
                                      <p:cBhvr override="childStyle">
                                        <p:cTn dur="1" fill="hold" display="0" masterRel="sameClick" afterEffect="1">
                                          <p:stCondLst>
                                            <p:cond evt="end" delay="0">
                                              <p:tn val="195"/>
                                            </p:cond>
                                          </p:stCondLst>
                                        </p:cTn>
                                        <p:tgtEl>
                                          <p:spTgt spid="235566"/>
                                        </p:tgtEl>
                                        <p:attrNameLst>
                                          <p:attrName>style.visibility</p:attrName>
                                        </p:attrNameLst>
                                      </p:cBhvr>
                                      <p:to>
                                        <p:strVal val="hidden"/>
                                      </p:to>
                                    </p:set>
                                  </p:subTnLst>
                                </p:cTn>
                              </p:par>
                              <p:par>
                                <p:cTn id="197" presetID="26" presetClass="emph" presetSubtype="0" fill="hold" grpId="0" nodeType="withEffect">
                                  <p:stCondLst>
                                    <p:cond delay="0"/>
                                  </p:stCondLst>
                                  <p:childTnLst>
                                    <p:animEffect transition="out" filter="fade">
                                      <p:cBhvr>
                                        <p:cTn id="198" dur="500" tmFilter="0, 0; .2, .5; .8, .5; 1, 0"/>
                                        <p:tgtEl>
                                          <p:spTgt spid="235532"/>
                                        </p:tgtEl>
                                      </p:cBhvr>
                                    </p:animEffect>
                                    <p:animScale>
                                      <p:cBhvr>
                                        <p:cTn id="199" dur="250" autoRev="1" fill="hold"/>
                                        <p:tgtEl>
                                          <p:spTgt spid="235532"/>
                                        </p:tgtEl>
                                      </p:cBhvr>
                                      <p:by x="105000" y="105000"/>
                                    </p:animScale>
                                  </p:childTnLst>
                                </p:cTn>
                              </p:par>
                              <p:par>
                                <p:cTn id="200" presetID="1" presetClass="emph" presetSubtype="1" nodeType="withEffect">
                                  <p:stCondLst>
                                    <p:cond delay="0"/>
                                  </p:stCondLst>
                                  <p:endCondLst>
                                    <p:cond evt="onNext" delay="0">
                                      <p:tgtEl>
                                        <p:sldTgt/>
                                      </p:tgtEl>
                                    </p:cond>
                                  </p:endCondLst>
                                  <p:childTnLst>
                                    <p:set>
                                      <p:cBhvr>
                                        <p:cTn id="201" dur="indefinite"/>
                                        <p:tgtEl>
                                          <p:spTgt spid="235532"/>
                                        </p:tgtEl>
                                        <p:attrNameLst>
                                          <p:attrName>fillcolor</p:attrName>
                                        </p:attrNameLst>
                                      </p:cBhvr>
                                      <p:to>
                                        <p:clrVal>
                                          <a:schemeClr val="tx2"/>
                                        </p:clrVal>
                                      </p:to>
                                    </p:set>
                                    <p:set>
                                      <p:cBhvr>
                                        <p:cTn id="202" dur="indefinite"/>
                                        <p:tgtEl>
                                          <p:spTgt spid="235532"/>
                                        </p:tgtEl>
                                        <p:attrNameLst>
                                          <p:attrName>fill.type</p:attrName>
                                        </p:attrNameLst>
                                      </p:cBhvr>
                                      <p:to>
                                        <p:strVal val="solid"/>
                                      </p:to>
                                    </p:set>
                                    <p:set>
                                      <p:cBhvr>
                                        <p:cTn id="203" dur="indefinite"/>
                                        <p:tgtEl>
                                          <p:spTgt spid="235532"/>
                                        </p:tgtEl>
                                        <p:attrNameLst>
                                          <p:attrName>fill.on</p:attrName>
                                        </p:attrNameLst>
                                      </p:cBhvr>
                                      <p:to>
                                        <p:strVal val="true"/>
                                      </p:to>
                                    </p:set>
                                  </p:childTnLst>
                                </p:cTn>
                              </p:par>
                              <p:par>
                                <p:cTn id="204" presetID="3" presetClass="emph" presetSubtype="2" fill="hold" grpId="1" nodeType="withEffect">
                                  <p:stCondLst>
                                    <p:cond delay="0"/>
                                  </p:stCondLst>
                                  <p:childTnLst>
                                    <p:animClr clrSpc="rgb" dir="cw">
                                      <p:cBhvr override="childStyle">
                                        <p:cTn id="205" dur="1000" fill="hold"/>
                                        <p:tgtEl>
                                          <p:spTgt spid="235532">
                                            <p:txEl>
                                              <p:charRg st="4294967295" end="4294967295"/>
                                            </p:txEl>
                                          </p:spTgt>
                                        </p:tgtEl>
                                        <p:attrNameLst>
                                          <p:attrName>style.color</p:attrName>
                                        </p:attrNameLst>
                                      </p:cBhvr>
                                      <p:to>
                                        <a:schemeClr val="bg1"/>
                                      </p:to>
                                    </p:animClr>
                                  </p:childTnLst>
                                </p:cTn>
                              </p:par>
                            </p:childTnLst>
                          </p:cTn>
                        </p:par>
                      </p:childTnLst>
                    </p:cTn>
                  </p:par>
                  <p:par>
                    <p:cTn id="206" fill="hold" nodeType="clickPar">
                      <p:stCondLst>
                        <p:cond delay="indefinite"/>
                      </p:stCondLst>
                      <p:childTnLst>
                        <p:par>
                          <p:cTn id="207" fill="hold" nodeType="withGroup">
                            <p:stCondLst>
                              <p:cond delay="0"/>
                            </p:stCondLst>
                            <p:childTnLst>
                              <p:par>
                                <p:cTn id="208" presetID="1" presetClass="entr" presetSubtype="0" fill="hold" grpId="0" nodeType="clickEffect">
                                  <p:stCondLst>
                                    <p:cond delay="0"/>
                                  </p:stCondLst>
                                  <p:childTnLst>
                                    <p:set>
                                      <p:cBhvr>
                                        <p:cTn id="209" dur="1" fill="hold">
                                          <p:stCondLst>
                                            <p:cond delay="0"/>
                                          </p:stCondLst>
                                        </p:cTn>
                                        <p:tgtEl>
                                          <p:spTgt spid="235567"/>
                                        </p:tgtEl>
                                        <p:attrNameLst>
                                          <p:attrName>style.visibility</p:attrName>
                                        </p:attrNameLst>
                                      </p:cBhvr>
                                      <p:to>
                                        <p:strVal val="visible"/>
                                      </p:to>
                                    </p:set>
                                  </p:childTnLst>
                                </p:cTn>
                              </p:par>
                              <p:par>
                                <p:cTn id="210" presetID="3" presetClass="emph" presetSubtype="2" fill="hold" grpId="2" nodeType="withEffect">
                                  <p:stCondLst>
                                    <p:cond delay="0"/>
                                  </p:stCondLst>
                                  <p:childTnLst>
                                    <p:animClr clrSpc="rgb" dir="cw">
                                      <p:cBhvr override="childStyle">
                                        <p:cTn id="211" dur="500" fill="hold"/>
                                        <p:tgtEl>
                                          <p:spTgt spid="235532">
                                            <p:txEl>
                                              <p:charRg st="4294967295" end="4294967295"/>
                                            </p:txEl>
                                          </p:spTgt>
                                        </p:tgtEl>
                                        <p:attrNameLst>
                                          <p:attrName>style.color</p:attrName>
                                        </p:attrNameLst>
                                      </p:cBhvr>
                                      <p:to>
                                        <a:schemeClr val="tx1"/>
                                      </p:to>
                                    </p:animClr>
                                  </p:childTnLst>
                                </p:cTn>
                              </p:par>
                              <p:par>
                                <p:cTn id="212" presetID="35" presetClass="path" presetSubtype="0" accel="50000" fill="hold" grpId="1" nodeType="withEffect">
                                  <p:stCondLst>
                                    <p:cond delay="0"/>
                                  </p:stCondLst>
                                  <p:childTnLst>
                                    <p:animMotion origin="layout" path="M 1.66667E-6 -4.44444E-6 L -0.30712 -4.44444E-6 " pathEditMode="relative" rAng="0" ptsTypes="AA">
                                      <p:cBhvr>
                                        <p:cTn id="213" dur="1000" fill="hold"/>
                                        <p:tgtEl>
                                          <p:spTgt spid="235567"/>
                                        </p:tgtEl>
                                        <p:attrNameLst>
                                          <p:attrName>ppt_x</p:attrName>
                                          <p:attrName>ppt_y</p:attrName>
                                        </p:attrNameLst>
                                      </p:cBhvr>
                                      <p:rCtr x="-15365" y="0"/>
                                    </p:animMotion>
                                  </p:childTnLst>
                                  <p:subTnLst>
                                    <p:set>
                                      <p:cBhvr override="childStyle">
                                        <p:cTn dur="1" fill="hold" display="0" masterRel="sameClick" afterEffect="1">
                                          <p:stCondLst>
                                            <p:cond evt="end" delay="0">
                                              <p:tn val="212"/>
                                            </p:cond>
                                          </p:stCondLst>
                                        </p:cTn>
                                        <p:tgtEl>
                                          <p:spTgt spid="235567"/>
                                        </p:tgtEl>
                                        <p:attrNameLst>
                                          <p:attrName>style.visibility</p:attrName>
                                        </p:attrNameLst>
                                      </p:cBhvr>
                                      <p:to>
                                        <p:strVal val="hidden"/>
                                      </p:to>
                                    </p:set>
                                  </p:subTnLst>
                                </p:cTn>
                              </p:par>
                              <p:par>
                                <p:cTn id="214" presetID="1" presetClass="emph" presetSubtype="1" nodeType="withEffect">
                                  <p:stCondLst>
                                    <p:cond delay="0"/>
                                  </p:stCondLst>
                                  <p:childTnLst>
                                    <p:set>
                                      <p:cBhvr>
                                        <p:cTn id="215" dur="indefinite"/>
                                        <p:tgtEl>
                                          <p:spTgt spid="235527"/>
                                        </p:tgtEl>
                                        <p:attrNameLst>
                                          <p:attrName>fillcolor</p:attrName>
                                        </p:attrNameLst>
                                      </p:cBhvr>
                                      <p:to>
                                        <p:clrVal>
                                          <a:schemeClr val="tx2"/>
                                        </p:clrVal>
                                      </p:to>
                                    </p:set>
                                    <p:set>
                                      <p:cBhvr>
                                        <p:cTn id="216" dur="indefinite"/>
                                        <p:tgtEl>
                                          <p:spTgt spid="235527"/>
                                        </p:tgtEl>
                                        <p:attrNameLst>
                                          <p:attrName>fill.type</p:attrName>
                                        </p:attrNameLst>
                                      </p:cBhvr>
                                      <p:to>
                                        <p:strVal val="solid"/>
                                      </p:to>
                                    </p:set>
                                    <p:set>
                                      <p:cBhvr>
                                        <p:cTn id="217" dur="indefinite"/>
                                        <p:tgtEl>
                                          <p:spTgt spid="23552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2" grpId="0" animBg="1"/>
      <p:bldP spid="235532" grpId="1"/>
      <p:bldP spid="235532" grpId="2"/>
      <p:bldP spid="235550" grpId="0" animBg="1"/>
      <p:bldP spid="235550" grpId="1" animBg="1"/>
      <p:bldP spid="235551" grpId="0" animBg="1"/>
      <p:bldP spid="235551" grpId="1" animBg="1"/>
      <p:bldP spid="235551" grpId="2" animBg="1"/>
      <p:bldP spid="235551" grpId="3" animBg="1"/>
      <p:bldP spid="235552" grpId="0" animBg="1"/>
      <p:bldP spid="235552" grpId="1" animBg="1"/>
      <p:bldP spid="235553" grpId="0" animBg="1"/>
      <p:bldP spid="235553" grpId="1" animBg="1"/>
      <p:bldP spid="235554" grpId="0" animBg="1"/>
      <p:bldP spid="235554" grpId="1" animBg="1"/>
      <p:bldP spid="235555" grpId="0" animBg="1"/>
      <p:bldP spid="235555" grpId="1" animBg="1"/>
      <p:bldP spid="235556" grpId="0" animBg="1"/>
      <p:bldP spid="235556" grpId="1" animBg="1"/>
      <p:bldP spid="235561" grpId="0" animBg="1"/>
      <p:bldP spid="235561" grpId="1" animBg="1"/>
      <p:bldP spid="235562" grpId="0" animBg="1"/>
      <p:bldP spid="235562" grpId="1" animBg="1"/>
      <p:bldP spid="235563" grpId="0" animBg="1"/>
      <p:bldP spid="235563" grpId="1" animBg="1"/>
      <p:bldP spid="235564" grpId="0" animBg="1"/>
      <p:bldP spid="235564" grpId="1" animBg="1"/>
      <p:bldP spid="235565" grpId="0" animBg="1"/>
      <p:bldP spid="235565" grpId="1" animBg="1"/>
      <p:bldP spid="235566" grpId="0" animBg="1"/>
      <p:bldP spid="235566" grpId="1" animBg="1"/>
      <p:bldP spid="235567" grpId="0" animBg="1"/>
      <p:bldP spid="235567"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ctrTitle"/>
          </p:nvPr>
        </p:nvSpPr>
        <p:spPr/>
        <p:txBody>
          <a:bodyPr/>
          <a:lstStyle/>
          <a:p>
            <a:r>
              <a:rPr lang="en-US"/>
              <a:t>How to use the IECR Model</a:t>
            </a:r>
          </a:p>
        </p:txBody>
      </p:sp>
      <p:sp>
        <p:nvSpPr>
          <p:cNvPr id="200707" name="Rectangle 3"/>
          <p:cNvSpPr>
            <a:spLocks noGrp="1" noChangeArrowheads="1"/>
          </p:cNvSpPr>
          <p:nvPr>
            <p:ph type="subTitle" idx="1"/>
          </p:nvPr>
        </p:nvSpPr>
        <p:spPr/>
        <p:txBody>
          <a:bodyPr/>
          <a:lstStyle/>
          <a:p>
            <a:r>
              <a:rPr lang="en-US"/>
              <a:t>Part B: Finding Your Way Around</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EF576C8-6E83-4FC9-9550-190302F67739}" type="slidenum">
              <a:rPr lang="en-US"/>
              <a:pPr/>
              <a:t>55</a:t>
            </a:fld>
            <a:endParaRPr lang="en-US"/>
          </a:p>
        </p:txBody>
      </p:sp>
      <p:sp>
        <p:nvSpPr>
          <p:cNvPr id="193538" name="Rectangle 2"/>
          <p:cNvSpPr>
            <a:spLocks noGrp="1" noChangeArrowheads="1"/>
          </p:cNvSpPr>
          <p:nvPr>
            <p:ph type="title"/>
          </p:nvPr>
        </p:nvSpPr>
        <p:spPr/>
        <p:txBody>
          <a:bodyPr/>
          <a:lstStyle/>
          <a:p>
            <a:r>
              <a:rPr lang="en-GB">
                <a:effectLst>
                  <a:outerShdw blurRad="38100" dist="38100" dir="2700000" algn="tl">
                    <a:srgbClr val="C0C0C0"/>
                  </a:outerShdw>
                </a:effectLst>
              </a:rPr>
              <a:t>Model Worksheets</a:t>
            </a:r>
            <a:endParaRPr lang="en-US">
              <a:effectLst>
                <a:outerShdw blurRad="38100" dist="38100" dir="2700000" algn="tl">
                  <a:srgbClr val="C0C0C0"/>
                </a:outerShdw>
              </a:effectLst>
            </a:endParaRPr>
          </a:p>
        </p:txBody>
      </p:sp>
      <p:sp>
        <p:nvSpPr>
          <p:cNvPr id="193539" name="Rectangle 3"/>
          <p:cNvSpPr>
            <a:spLocks noGrp="1" noChangeArrowheads="1"/>
          </p:cNvSpPr>
          <p:nvPr>
            <p:ph type="body" idx="1"/>
          </p:nvPr>
        </p:nvSpPr>
        <p:spPr/>
        <p:txBody>
          <a:bodyPr/>
          <a:lstStyle/>
          <a:p>
            <a:pPr>
              <a:lnSpc>
                <a:spcPct val="80000"/>
              </a:lnSpc>
            </a:pPr>
            <a:r>
              <a:rPr lang="en-GB"/>
              <a:t>Model Control and Data</a:t>
            </a:r>
          </a:p>
          <a:p>
            <a:pPr lvl="1">
              <a:lnSpc>
                <a:spcPct val="80000"/>
              </a:lnSpc>
            </a:pPr>
            <a:r>
              <a:rPr lang="en-GB"/>
              <a:t>Control</a:t>
            </a:r>
          </a:p>
          <a:p>
            <a:pPr lvl="1">
              <a:lnSpc>
                <a:spcPct val="80000"/>
              </a:lnSpc>
            </a:pPr>
            <a:r>
              <a:rPr lang="en-GB"/>
              <a:t>Auction Result</a:t>
            </a:r>
          </a:p>
          <a:p>
            <a:pPr lvl="1">
              <a:lnSpc>
                <a:spcPct val="80000"/>
              </a:lnSpc>
            </a:pPr>
            <a:r>
              <a:rPr lang="en-GB"/>
              <a:t>Licence Info</a:t>
            </a:r>
          </a:p>
          <a:p>
            <a:pPr>
              <a:lnSpc>
                <a:spcPct val="80000"/>
              </a:lnSpc>
            </a:pPr>
            <a:r>
              <a:rPr lang="en-GB"/>
              <a:t>Model Outputs</a:t>
            </a:r>
          </a:p>
          <a:p>
            <a:pPr lvl="1">
              <a:lnSpc>
                <a:spcPct val="80000"/>
              </a:lnSpc>
            </a:pPr>
            <a:r>
              <a:rPr lang="en-GB"/>
              <a:t>Permanent</a:t>
            </a:r>
          </a:p>
          <a:p>
            <a:pPr lvl="1">
              <a:lnSpc>
                <a:spcPct val="80000"/>
              </a:lnSpc>
            </a:pPr>
            <a:r>
              <a:rPr lang="en-GB"/>
              <a:t>Demand</a:t>
            </a:r>
          </a:p>
          <a:p>
            <a:pPr lvl="1">
              <a:lnSpc>
                <a:spcPct val="80000"/>
              </a:lnSpc>
            </a:pPr>
            <a:r>
              <a:rPr lang="en-GB"/>
              <a:t>Final Demand</a:t>
            </a:r>
          </a:p>
          <a:p>
            <a:pPr lvl="1">
              <a:lnSpc>
                <a:spcPct val="80000"/>
              </a:lnSpc>
              <a:buFont typeface="Wingdings 2" pitchFamily="18" charset="2"/>
              <a:buNone/>
            </a:pP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FDC57D6-ABC5-4650-B268-C0F5F7C3ED9A}" type="slidenum">
              <a:rPr lang="en-US"/>
              <a:pPr/>
              <a:t>56</a:t>
            </a:fld>
            <a:endParaRPr lang="en-US"/>
          </a:p>
        </p:txBody>
      </p:sp>
      <p:sp>
        <p:nvSpPr>
          <p:cNvPr id="203778" name="Rectangle 2"/>
          <p:cNvSpPr>
            <a:spLocks noGrp="1" noChangeArrowheads="1"/>
          </p:cNvSpPr>
          <p:nvPr>
            <p:ph type="title"/>
          </p:nvPr>
        </p:nvSpPr>
        <p:spPr/>
        <p:txBody>
          <a:bodyPr/>
          <a:lstStyle/>
          <a:p>
            <a:r>
              <a:rPr lang="en-GB">
                <a:effectLst>
                  <a:outerShdw blurRad="38100" dist="38100" dir="2700000" algn="tl">
                    <a:srgbClr val="C0C0C0"/>
                  </a:outerShdw>
                </a:effectLst>
              </a:rPr>
              <a:t>Model Worksheets</a:t>
            </a:r>
            <a:endParaRPr lang="en-US">
              <a:effectLst>
                <a:outerShdw blurRad="38100" dist="38100" dir="2700000" algn="tl">
                  <a:srgbClr val="C0C0C0"/>
                </a:outerShdw>
              </a:effectLst>
            </a:endParaRPr>
          </a:p>
        </p:txBody>
      </p:sp>
      <p:sp>
        <p:nvSpPr>
          <p:cNvPr id="203779" name="Rectangle 3"/>
          <p:cNvSpPr>
            <a:spLocks noGrp="1" noChangeArrowheads="1"/>
          </p:cNvSpPr>
          <p:nvPr>
            <p:ph type="body" idx="1"/>
          </p:nvPr>
        </p:nvSpPr>
        <p:spPr/>
        <p:txBody>
          <a:bodyPr/>
          <a:lstStyle/>
          <a:p>
            <a:pPr>
              <a:lnSpc>
                <a:spcPct val="90000"/>
              </a:lnSpc>
            </a:pPr>
            <a:r>
              <a:rPr lang="en-GB"/>
              <a:t>Control</a:t>
            </a:r>
          </a:p>
          <a:p>
            <a:pPr lvl="1">
              <a:lnSpc>
                <a:spcPct val="90000"/>
              </a:lnSpc>
            </a:pPr>
            <a:r>
              <a:rPr lang="en-GB"/>
              <a:t>Main control sheet allows running of the model</a:t>
            </a:r>
          </a:p>
          <a:p>
            <a:pPr lvl="1">
              <a:lnSpc>
                <a:spcPct val="90000"/>
              </a:lnSpc>
            </a:pPr>
            <a:r>
              <a:rPr lang="en-GB"/>
              <a:t>Contains general parameters</a:t>
            </a:r>
          </a:p>
          <a:p>
            <a:pPr lvl="2">
              <a:lnSpc>
                <a:spcPct val="90000"/>
              </a:lnSpc>
            </a:pPr>
            <a:r>
              <a:rPr lang="en-GB"/>
              <a:t>NPV Test parameters</a:t>
            </a:r>
          </a:p>
          <a:p>
            <a:pPr lvl="2">
              <a:lnSpc>
                <a:spcPct val="90000"/>
              </a:lnSpc>
            </a:pPr>
            <a:r>
              <a:rPr lang="en-GB"/>
              <a:t>Baseline Data Tables</a:t>
            </a:r>
          </a:p>
          <a:p>
            <a:pPr>
              <a:lnSpc>
                <a:spcPct val="90000"/>
              </a:lnSpc>
            </a:pPr>
            <a:r>
              <a:rPr lang="en-GB"/>
              <a:t>Auction Results </a:t>
            </a:r>
          </a:p>
          <a:p>
            <a:pPr lvl="1">
              <a:lnSpc>
                <a:spcPct val="90000"/>
              </a:lnSpc>
            </a:pPr>
            <a:r>
              <a:rPr lang="en-GB"/>
              <a:t>Holds aggregate bid stacks by ASEP</a:t>
            </a:r>
          </a:p>
          <a:p>
            <a:pPr>
              <a:lnSpc>
                <a:spcPct val="90000"/>
              </a:lnSpc>
            </a:pPr>
            <a:r>
              <a:rPr lang="en-GB"/>
              <a:t>Licence Information</a:t>
            </a:r>
          </a:p>
          <a:p>
            <a:pPr lvl="1">
              <a:lnSpc>
                <a:spcPct val="90000"/>
              </a:lnSpc>
            </a:pPr>
            <a:r>
              <a:rPr lang="en-GB"/>
              <a:t>Holds capacity data (baseline and incremental)</a:t>
            </a:r>
          </a:p>
          <a:p>
            <a:pPr lvl="1">
              <a:lnSpc>
                <a:spcPct val="90000"/>
              </a:lnSpc>
              <a:buFont typeface="Wingdings 2" pitchFamily="18" charset="2"/>
              <a:buNone/>
            </a:pP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42527C0-E179-434B-8100-EB494774FEAD}" type="slidenum">
              <a:rPr lang="en-US"/>
              <a:pPr/>
              <a:t>57</a:t>
            </a:fld>
            <a:endParaRPr lang="en-US"/>
          </a:p>
        </p:txBody>
      </p:sp>
      <p:sp>
        <p:nvSpPr>
          <p:cNvPr id="204802" name="Rectangle 2"/>
          <p:cNvSpPr>
            <a:spLocks noGrp="1" noChangeArrowheads="1"/>
          </p:cNvSpPr>
          <p:nvPr>
            <p:ph type="title"/>
          </p:nvPr>
        </p:nvSpPr>
        <p:spPr/>
        <p:txBody>
          <a:bodyPr/>
          <a:lstStyle/>
          <a:p>
            <a:r>
              <a:rPr lang="en-GB">
                <a:effectLst>
                  <a:outerShdw blurRad="38100" dist="38100" dir="2700000" algn="tl">
                    <a:srgbClr val="C0C0C0"/>
                  </a:outerShdw>
                </a:effectLst>
              </a:rPr>
              <a:t>Output Worksheets</a:t>
            </a:r>
            <a:endParaRPr lang="en-US">
              <a:effectLst>
                <a:outerShdw blurRad="38100" dist="38100" dir="2700000" algn="tl">
                  <a:srgbClr val="C0C0C0"/>
                </a:outerShdw>
              </a:effectLst>
            </a:endParaRPr>
          </a:p>
        </p:txBody>
      </p:sp>
      <p:sp>
        <p:nvSpPr>
          <p:cNvPr id="204803" name="Rectangle 3"/>
          <p:cNvSpPr>
            <a:spLocks noGrp="1" noChangeArrowheads="1"/>
          </p:cNvSpPr>
          <p:nvPr>
            <p:ph type="body" idx="1"/>
          </p:nvPr>
        </p:nvSpPr>
        <p:spPr>
          <a:xfrm>
            <a:off x="593725" y="1485900"/>
            <a:ext cx="8089900" cy="4914900"/>
          </a:xfrm>
        </p:spPr>
        <p:txBody>
          <a:bodyPr/>
          <a:lstStyle/>
          <a:p>
            <a:pPr>
              <a:lnSpc>
                <a:spcPct val="80000"/>
              </a:lnSpc>
            </a:pPr>
            <a:r>
              <a:rPr lang="en-GB"/>
              <a:t>These worksheets are created when the model is run by the user</a:t>
            </a:r>
          </a:p>
          <a:p>
            <a:pPr>
              <a:lnSpc>
                <a:spcPct val="80000"/>
              </a:lnSpc>
            </a:pPr>
            <a:r>
              <a:rPr lang="en-GB"/>
              <a:t>Permanent</a:t>
            </a:r>
          </a:p>
          <a:p>
            <a:pPr lvl="1">
              <a:lnSpc>
                <a:spcPct val="80000"/>
              </a:lnSpc>
            </a:pPr>
            <a:r>
              <a:rPr lang="en-GB"/>
              <a:t>Lists the quarters for which the NPV test has been passed</a:t>
            </a:r>
          </a:p>
          <a:p>
            <a:pPr>
              <a:lnSpc>
                <a:spcPct val="80000"/>
              </a:lnSpc>
            </a:pPr>
            <a:r>
              <a:rPr lang="en-GB"/>
              <a:t>Demand</a:t>
            </a:r>
          </a:p>
          <a:p>
            <a:pPr lvl="1">
              <a:lnSpc>
                <a:spcPct val="80000"/>
              </a:lnSpc>
            </a:pPr>
            <a:r>
              <a:rPr lang="en-GB"/>
              <a:t>Lists the quarters and steps for which demand exceeds supply (trigger levels), but the NPV test has not been passed</a:t>
            </a:r>
          </a:p>
          <a:p>
            <a:pPr>
              <a:lnSpc>
                <a:spcPct val="80000"/>
              </a:lnSpc>
            </a:pPr>
            <a:r>
              <a:rPr lang="en-GB"/>
              <a:t>Final Demand</a:t>
            </a:r>
          </a:p>
          <a:p>
            <a:pPr lvl="1">
              <a:lnSpc>
                <a:spcPct val="80000"/>
              </a:lnSpc>
            </a:pPr>
            <a:r>
              <a:rPr lang="en-GB"/>
              <a:t>Provides a table and chart of the capacity offered (including new incremental), capacity allocated, the price step and clearing price</a:t>
            </a: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ctrTitle"/>
          </p:nvPr>
        </p:nvSpPr>
        <p:spPr/>
        <p:txBody>
          <a:bodyPr/>
          <a:lstStyle/>
          <a:p>
            <a:r>
              <a:rPr lang="en-US"/>
              <a:t>How to use the IECR Model</a:t>
            </a:r>
          </a:p>
        </p:txBody>
      </p:sp>
      <p:sp>
        <p:nvSpPr>
          <p:cNvPr id="208899" name="Rectangle 3"/>
          <p:cNvSpPr>
            <a:spLocks noGrp="1" noChangeArrowheads="1"/>
          </p:cNvSpPr>
          <p:nvPr>
            <p:ph type="subTitle" idx="1"/>
          </p:nvPr>
        </p:nvSpPr>
        <p:spPr/>
        <p:txBody>
          <a:bodyPr/>
          <a:lstStyle/>
          <a:p>
            <a:r>
              <a:rPr lang="en-US"/>
              <a:t>Part C: Running the Model</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CC2A0BA-1D33-4C7A-A1E0-E3DBF4A8F511}" type="slidenum">
              <a:rPr lang="en-US"/>
              <a:pPr/>
              <a:t>59</a:t>
            </a:fld>
            <a:endParaRPr lang="en-US"/>
          </a:p>
        </p:txBody>
      </p:sp>
      <p:sp>
        <p:nvSpPr>
          <p:cNvPr id="205826" name="Rectangle 2"/>
          <p:cNvSpPr>
            <a:spLocks noGrp="1" noChangeArrowheads="1"/>
          </p:cNvSpPr>
          <p:nvPr>
            <p:ph type="title"/>
          </p:nvPr>
        </p:nvSpPr>
        <p:spPr/>
        <p:txBody>
          <a:bodyPr/>
          <a:lstStyle/>
          <a:p>
            <a:r>
              <a:rPr lang="en-GB">
                <a:effectLst>
                  <a:outerShdw blurRad="38100" dist="38100" dir="2700000" algn="tl">
                    <a:srgbClr val="C0C0C0"/>
                  </a:outerShdw>
                </a:effectLst>
              </a:rPr>
              <a:t>Running the Model </a:t>
            </a:r>
            <a:endParaRPr lang="en-US">
              <a:effectLst>
                <a:outerShdw blurRad="38100" dist="38100" dir="2700000" algn="tl">
                  <a:srgbClr val="C0C0C0"/>
                </a:outerShdw>
              </a:effectLst>
            </a:endParaRPr>
          </a:p>
        </p:txBody>
      </p:sp>
      <p:sp>
        <p:nvSpPr>
          <p:cNvPr id="205827" name="Rectangle 3"/>
          <p:cNvSpPr>
            <a:spLocks noGrp="1" noChangeArrowheads="1"/>
          </p:cNvSpPr>
          <p:nvPr>
            <p:ph type="body" idx="1"/>
          </p:nvPr>
        </p:nvSpPr>
        <p:spPr/>
        <p:txBody>
          <a:bodyPr/>
          <a:lstStyle/>
          <a:p>
            <a:pPr>
              <a:lnSpc>
                <a:spcPct val="80000"/>
              </a:lnSpc>
            </a:pPr>
            <a:r>
              <a:rPr lang="en-GB"/>
              <a:t>Select an ASEP from the drop down list on the Control sheet</a:t>
            </a:r>
          </a:p>
          <a:p>
            <a:pPr>
              <a:lnSpc>
                <a:spcPct val="80000"/>
              </a:lnSpc>
            </a:pPr>
            <a:r>
              <a:rPr lang="en-GB"/>
              <a:t>Go to the Auction Result sheet</a:t>
            </a:r>
          </a:p>
          <a:p>
            <a:pPr lvl="1">
              <a:lnSpc>
                <a:spcPct val="80000"/>
              </a:lnSpc>
            </a:pPr>
            <a:r>
              <a:rPr lang="en-GB"/>
              <a:t>Enter an Auction Identifier </a:t>
            </a:r>
          </a:p>
          <a:p>
            <a:pPr lvl="1">
              <a:lnSpc>
                <a:spcPct val="80000"/>
              </a:lnSpc>
            </a:pPr>
            <a:r>
              <a:rPr lang="en-GB"/>
              <a:t>Enter a bid stack in the cells that relate to the selected ASEP</a:t>
            </a:r>
          </a:p>
          <a:p>
            <a:pPr>
              <a:lnSpc>
                <a:spcPct val="80000"/>
              </a:lnSpc>
            </a:pPr>
            <a:r>
              <a:rPr lang="en-GB"/>
              <a:t>Go back to the Control sheet</a:t>
            </a:r>
          </a:p>
          <a:p>
            <a:pPr lvl="1">
              <a:lnSpc>
                <a:spcPct val="80000"/>
              </a:lnSpc>
            </a:pPr>
            <a:r>
              <a:rPr lang="en-GB"/>
              <a:t>Click on the </a:t>
            </a:r>
            <a:r>
              <a:rPr lang="en-GB" i="1"/>
              <a:t>IECR for Single ASEP</a:t>
            </a:r>
            <a:r>
              <a:rPr lang="en-GB"/>
              <a:t> button to generate the Permanent and Demand sheets</a:t>
            </a:r>
          </a:p>
          <a:p>
            <a:pPr lvl="1">
              <a:lnSpc>
                <a:spcPct val="80000"/>
              </a:lnSpc>
            </a:pPr>
            <a:r>
              <a:rPr lang="en-GB"/>
              <a:t>Click on the </a:t>
            </a:r>
            <a:r>
              <a:rPr lang="en-GB" i="1"/>
              <a:t>Provisional Clearing Levels for Single ASEP</a:t>
            </a:r>
            <a:r>
              <a:rPr lang="en-GB"/>
              <a:t> button to generate the Final Demand sheet</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EC1AB09-3DA1-4933-8D87-EEAB40FFEC86}" type="slidenum">
              <a:rPr lang="en-US"/>
              <a:pPr/>
              <a:t>6</a:t>
            </a:fld>
            <a:endParaRPr lang="en-US"/>
          </a:p>
        </p:txBody>
      </p:sp>
      <p:sp>
        <p:nvSpPr>
          <p:cNvPr id="137218" name="Rectangle 2"/>
          <p:cNvSpPr>
            <a:spLocks noGrp="1" noChangeArrowheads="1"/>
          </p:cNvSpPr>
          <p:nvPr>
            <p:ph type="title"/>
          </p:nvPr>
        </p:nvSpPr>
        <p:spPr/>
        <p:txBody>
          <a:bodyPr/>
          <a:lstStyle/>
          <a:p>
            <a:r>
              <a:rPr lang="en-US"/>
              <a:t>Introduction</a:t>
            </a:r>
          </a:p>
        </p:txBody>
      </p:sp>
      <p:sp>
        <p:nvSpPr>
          <p:cNvPr id="137219" name="Rectangle 3"/>
          <p:cNvSpPr>
            <a:spLocks noGrp="1" noChangeArrowheads="1"/>
          </p:cNvSpPr>
          <p:nvPr>
            <p:ph type="body" idx="1"/>
          </p:nvPr>
        </p:nvSpPr>
        <p:spPr/>
        <p:txBody>
          <a:bodyPr/>
          <a:lstStyle/>
          <a:p>
            <a:pPr>
              <a:lnSpc>
                <a:spcPct val="125000"/>
              </a:lnSpc>
            </a:pPr>
            <a:r>
              <a:rPr lang="en-GB" dirty="0"/>
              <a:t>This information is intended to be a small step in assisting potential bidders – please do not rely solely on any information/data contained within this presentation</a:t>
            </a:r>
          </a:p>
          <a:p>
            <a:pPr>
              <a:lnSpc>
                <a:spcPct val="125000"/>
              </a:lnSpc>
            </a:pPr>
            <a:r>
              <a:rPr lang="en-GB" dirty="0"/>
              <a:t>You should refer to the </a:t>
            </a:r>
            <a:r>
              <a:rPr lang="en-GB" dirty="0" smtClean="0"/>
              <a:t>2016 </a:t>
            </a:r>
            <a:r>
              <a:rPr lang="en-GB" dirty="0"/>
              <a:t>QSEC auction invitation letter published by National Grid before you intend to bid</a:t>
            </a:r>
            <a:br>
              <a:rPr lang="en-GB" dirty="0"/>
            </a:br>
            <a:endParaRPr lang="en-GB" sz="2800" b="1" dirty="0"/>
          </a:p>
          <a:p>
            <a:pPr lvl="1"/>
            <a:endParaRPr lang="en-GB" dirty="0"/>
          </a:p>
          <a:p>
            <a:pPr lvl="1"/>
            <a:endParaRPr lang="en-GB" dirty="0"/>
          </a:p>
          <a:p>
            <a:pPr lvl="1">
              <a:buFont typeface="Wingdings 2" pitchFamily="18" charset="2"/>
              <a:buNone/>
            </a:pPr>
            <a:endParaRPr lang="en-US" sz="24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BBFE555-4136-41FD-9C0A-2FD141BE4C73}" type="slidenum">
              <a:rPr lang="en-US"/>
              <a:pPr/>
              <a:t>60</a:t>
            </a:fld>
            <a:endParaRPr lang="en-US"/>
          </a:p>
        </p:txBody>
      </p:sp>
      <p:sp>
        <p:nvSpPr>
          <p:cNvPr id="206850" name="Rectangle 2"/>
          <p:cNvSpPr>
            <a:spLocks noGrp="1" noChangeArrowheads="1"/>
          </p:cNvSpPr>
          <p:nvPr>
            <p:ph type="title"/>
          </p:nvPr>
        </p:nvSpPr>
        <p:spPr/>
        <p:txBody>
          <a:bodyPr/>
          <a:lstStyle/>
          <a:p>
            <a:r>
              <a:rPr lang="en-GB">
                <a:effectLst>
                  <a:outerShdw blurRad="38100" dist="38100" dir="2700000" algn="tl">
                    <a:srgbClr val="C0C0C0"/>
                  </a:outerShdw>
                </a:effectLst>
              </a:rPr>
              <a:t>Entering a Bid Stack</a:t>
            </a:r>
            <a:endParaRPr lang="en-US">
              <a:effectLst>
                <a:outerShdw blurRad="38100" dist="38100" dir="2700000" algn="tl">
                  <a:srgbClr val="C0C0C0"/>
                </a:outerShdw>
              </a:effectLst>
            </a:endParaRPr>
          </a:p>
        </p:txBody>
      </p:sp>
      <p:sp>
        <p:nvSpPr>
          <p:cNvPr id="206851" name="Rectangle 3"/>
          <p:cNvSpPr>
            <a:spLocks noGrp="1" noChangeArrowheads="1"/>
          </p:cNvSpPr>
          <p:nvPr>
            <p:ph type="body" idx="1"/>
          </p:nvPr>
        </p:nvSpPr>
        <p:spPr/>
        <p:txBody>
          <a:bodyPr/>
          <a:lstStyle/>
          <a:p>
            <a:pPr>
              <a:lnSpc>
                <a:spcPct val="80000"/>
              </a:lnSpc>
            </a:pPr>
            <a:r>
              <a:rPr lang="en-GB"/>
              <a:t>The bid stack needs to be entered in GWh in the range for the ASEP being examined</a:t>
            </a:r>
          </a:p>
          <a:p>
            <a:pPr>
              <a:lnSpc>
                <a:spcPct val="80000"/>
              </a:lnSpc>
            </a:pPr>
            <a:r>
              <a:rPr lang="en-GB"/>
              <a:t>Bids need to take account of:</a:t>
            </a:r>
          </a:p>
          <a:p>
            <a:pPr lvl="1">
              <a:lnSpc>
                <a:spcPct val="80000"/>
              </a:lnSpc>
            </a:pPr>
            <a:r>
              <a:rPr lang="en-GB"/>
              <a:t>The capacity under (90% of) baseline that is still unsold</a:t>
            </a:r>
          </a:p>
          <a:p>
            <a:pPr lvl="1">
              <a:lnSpc>
                <a:spcPct val="80000"/>
              </a:lnSpc>
            </a:pPr>
            <a:r>
              <a:rPr lang="en-GB"/>
              <a:t>The size of the price steps associated with the ASEP</a:t>
            </a:r>
          </a:p>
          <a:p>
            <a:pPr lvl="1">
              <a:lnSpc>
                <a:spcPct val="80000"/>
              </a:lnSpc>
            </a:pPr>
            <a:r>
              <a:rPr lang="en-GB"/>
              <a:t>The first quarter that incremental capacity will be released</a:t>
            </a:r>
          </a:p>
          <a:p>
            <a:pPr lvl="1">
              <a:lnSpc>
                <a:spcPct val="80000"/>
              </a:lnSpc>
            </a:pPr>
            <a:r>
              <a:rPr lang="en-GB"/>
              <a:t>The NPV test is only applied across 32 quarters (8 years)</a:t>
            </a:r>
          </a:p>
          <a:p>
            <a:pPr>
              <a:lnSpc>
                <a:spcPct val="80000"/>
              </a:lnSpc>
            </a:pPr>
            <a:r>
              <a:rPr lang="en-GB"/>
              <a:t>The model assumes that bids follow Gemini rules</a:t>
            </a:r>
          </a:p>
          <a:p>
            <a:pPr lvl="1">
              <a:lnSpc>
                <a:spcPct val="80000"/>
              </a:lnSpc>
            </a:pPr>
            <a:r>
              <a:rPr lang="en-GB"/>
              <a:t>E.g. the quantity at price step P</a:t>
            </a:r>
            <a:r>
              <a:rPr lang="en-GB" i="1" baseline="-25000"/>
              <a:t>x+1</a:t>
            </a:r>
            <a:r>
              <a:rPr lang="en-GB"/>
              <a:t> should not exceed the quantity at price step P</a:t>
            </a:r>
            <a:r>
              <a:rPr lang="en-GB" i="1" baseline="-25000"/>
              <a:t>x</a:t>
            </a:r>
          </a:p>
          <a:p>
            <a:pPr lvl="1">
              <a:lnSpc>
                <a:spcPct val="80000"/>
              </a:lnSpc>
              <a:buFont typeface="Wingdings 2" pitchFamily="18" charset="2"/>
              <a:buNone/>
            </a:pP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D703BFBF-FDE9-42C3-8366-34C8B5A73046}" type="slidenum">
              <a:rPr lang="en-US"/>
              <a:pPr/>
              <a:t>61</a:t>
            </a:fld>
            <a:endParaRPr lang="en-US"/>
          </a:p>
        </p:txBody>
      </p:sp>
      <p:sp>
        <p:nvSpPr>
          <p:cNvPr id="207874" name="Rectangle 2"/>
          <p:cNvSpPr>
            <a:spLocks noGrp="1" noChangeArrowheads="1"/>
          </p:cNvSpPr>
          <p:nvPr>
            <p:ph type="title"/>
          </p:nvPr>
        </p:nvSpPr>
        <p:spPr/>
        <p:txBody>
          <a:bodyPr/>
          <a:lstStyle/>
          <a:p>
            <a:r>
              <a:rPr lang="en-GB">
                <a:effectLst>
                  <a:outerShdw blurRad="38100" dist="38100" dir="2700000" algn="tl">
                    <a:srgbClr val="C0C0C0"/>
                  </a:outerShdw>
                </a:effectLst>
              </a:rPr>
              <a:t>Example Output – Permanent sheet</a:t>
            </a:r>
            <a:endParaRPr lang="en-US">
              <a:effectLst>
                <a:outerShdw blurRad="38100" dist="38100" dir="2700000" algn="tl">
                  <a:srgbClr val="C0C0C0"/>
                </a:outerShdw>
              </a:effectLst>
            </a:endParaRPr>
          </a:p>
        </p:txBody>
      </p:sp>
      <p:sp>
        <p:nvSpPr>
          <p:cNvPr id="207875" name="Rectangle 3"/>
          <p:cNvSpPr>
            <a:spLocks noGrp="1" noChangeArrowheads="1"/>
          </p:cNvSpPr>
          <p:nvPr>
            <p:ph type="body" idx="1"/>
          </p:nvPr>
        </p:nvSpPr>
        <p:spPr>
          <a:xfrm>
            <a:off x="593725" y="1485900"/>
            <a:ext cx="8089900" cy="685800"/>
          </a:xfrm>
        </p:spPr>
        <p:txBody>
          <a:bodyPr/>
          <a:lstStyle/>
          <a:p>
            <a:r>
              <a:rPr lang="en-GB"/>
              <a:t>NPV test passed in one quarter</a:t>
            </a:r>
          </a:p>
          <a:p>
            <a:pPr lvl="1">
              <a:buFont typeface="Wingdings 2" pitchFamily="18" charset="2"/>
              <a:buNone/>
            </a:pPr>
            <a:endParaRPr lang="en-US"/>
          </a:p>
        </p:txBody>
      </p:sp>
      <p:pic>
        <p:nvPicPr>
          <p:cNvPr id="2078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459038"/>
            <a:ext cx="7704138" cy="3598862"/>
          </a:xfrm>
          <a:prstGeom prst="rect">
            <a:avLst/>
          </a:prstGeom>
          <a:noFill/>
          <a:ln w="1651">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318BFD5-2F1F-4430-884F-387E70F8EF6C}" type="slidenum">
              <a:rPr lang="en-US"/>
              <a:pPr/>
              <a:t>62</a:t>
            </a:fld>
            <a:endParaRPr lang="en-US"/>
          </a:p>
        </p:txBody>
      </p:sp>
      <p:sp>
        <p:nvSpPr>
          <p:cNvPr id="209922" name="Rectangle 2"/>
          <p:cNvSpPr>
            <a:spLocks noGrp="1" noChangeArrowheads="1"/>
          </p:cNvSpPr>
          <p:nvPr>
            <p:ph type="title"/>
          </p:nvPr>
        </p:nvSpPr>
        <p:spPr/>
        <p:txBody>
          <a:bodyPr/>
          <a:lstStyle/>
          <a:p>
            <a:r>
              <a:rPr lang="en-GB">
                <a:effectLst>
                  <a:outerShdw blurRad="38100" dist="38100" dir="2700000" algn="tl">
                    <a:srgbClr val="C0C0C0"/>
                  </a:outerShdw>
                </a:effectLst>
              </a:rPr>
              <a:t>Interpreting Results</a:t>
            </a:r>
            <a:endParaRPr lang="en-US">
              <a:effectLst>
                <a:outerShdw blurRad="38100" dist="38100" dir="2700000" algn="tl">
                  <a:srgbClr val="C0C0C0"/>
                </a:outerShdw>
              </a:effectLst>
            </a:endParaRPr>
          </a:p>
        </p:txBody>
      </p:sp>
      <p:sp>
        <p:nvSpPr>
          <p:cNvPr id="209923" name="Rectangle 3"/>
          <p:cNvSpPr>
            <a:spLocks noGrp="1" noChangeArrowheads="1"/>
          </p:cNvSpPr>
          <p:nvPr>
            <p:ph type="body" idx="1"/>
          </p:nvPr>
        </p:nvSpPr>
        <p:spPr/>
        <p:txBody>
          <a:bodyPr/>
          <a:lstStyle/>
          <a:p>
            <a:pPr>
              <a:lnSpc>
                <a:spcPct val="80000"/>
              </a:lnSpc>
            </a:pPr>
            <a:r>
              <a:rPr lang="en-GB"/>
              <a:t>The Permanent worksheet lists every quarter for which the NPV test has been passed</a:t>
            </a:r>
          </a:p>
          <a:p>
            <a:pPr>
              <a:lnSpc>
                <a:spcPct val="80000"/>
              </a:lnSpc>
            </a:pPr>
            <a:r>
              <a:rPr lang="en-GB"/>
              <a:t>‘Inc. Volume Released’ is the highest step for which the NPV test has been passed</a:t>
            </a:r>
          </a:p>
          <a:p>
            <a:pPr lvl="1">
              <a:lnSpc>
                <a:spcPct val="80000"/>
              </a:lnSpc>
            </a:pPr>
            <a:r>
              <a:rPr lang="en-GB"/>
              <a:t>Not necessarily the full amount that has been bid for</a:t>
            </a:r>
          </a:p>
          <a:p>
            <a:pPr>
              <a:lnSpc>
                <a:spcPct val="80000"/>
              </a:lnSpc>
            </a:pPr>
            <a:r>
              <a:rPr lang="en-GB"/>
              <a:t>‘NPV of bids’ and the ‘NPV needed’ (to pass the test) are shown for comparison</a:t>
            </a:r>
          </a:p>
          <a:p>
            <a:pPr>
              <a:lnSpc>
                <a:spcPct val="80000"/>
              </a:lnSpc>
            </a:pPr>
            <a:r>
              <a:rPr lang="en-GB"/>
              <a:t>The NPV test only needs to be passed in one quarter for the investment signal to be triggered</a:t>
            </a: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9AADB97-34F7-4BCF-9393-0A83B1839F33}" type="slidenum">
              <a:rPr lang="en-US"/>
              <a:pPr/>
              <a:t>63</a:t>
            </a:fld>
            <a:endParaRPr lang="en-US"/>
          </a:p>
        </p:txBody>
      </p:sp>
      <p:sp>
        <p:nvSpPr>
          <p:cNvPr id="210946" name="Rectangle 2"/>
          <p:cNvSpPr>
            <a:spLocks noGrp="1" noChangeArrowheads="1"/>
          </p:cNvSpPr>
          <p:nvPr>
            <p:ph type="title"/>
          </p:nvPr>
        </p:nvSpPr>
        <p:spPr/>
        <p:txBody>
          <a:bodyPr/>
          <a:lstStyle/>
          <a:p>
            <a:r>
              <a:rPr lang="en-GB">
                <a:effectLst>
                  <a:outerShdw blurRad="38100" dist="38100" dir="2700000" algn="tl">
                    <a:srgbClr val="C0C0C0"/>
                  </a:outerShdw>
                </a:effectLst>
              </a:rPr>
              <a:t>Example Output – Final Demand sheet</a:t>
            </a:r>
            <a:endParaRPr lang="en-US">
              <a:effectLst>
                <a:outerShdw blurRad="38100" dist="38100" dir="2700000" algn="tl">
                  <a:srgbClr val="C0C0C0"/>
                </a:outerShdw>
              </a:effectLst>
            </a:endParaRPr>
          </a:p>
        </p:txBody>
      </p:sp>
      <p:sp>
        <p:nvSpPr>
          <p:cNvPr id="210947" name="Rectangle 3"/>
          <p:cNvSpPr>
            <a:spLocks noGrp="1" noChangeArrowheads="1"/>
          </p:cNvSpPr>
          <p:nvPr>
            <p:ph type="body" idx="1"/>
          </p:nvPr>
        </p:nvSpPr>
        <p:spPr>
          <a:xfrm>
            <a:off x="593725" y="1485900"/>
            <a:ext cx="8089900" cy="1028700"/>
          </a:xfrm>
        </p:spPr>
        <p:txBody>
          <a:bodyPr/>
          <a:lstStyle/>
          <a:p>
            <a:r>
              <a:rPr lang="en-GB"/>
              <a:t>The bid stack needs to be entered in GWh in the range for the ASEP being examined</a:t>
            </a:r>
          </a:p>
          <a:p>
            <a:pPr lvl="1">
              <a:buFont typeface="Wingdings 2" pitchFamily="18" charset="2"/>
              <a:buNone/>
            </a:pPr>
            <a:endParaRPr lang="en-US"/>
          </a:p>
        </p:txBody>
      </p:sp>
      <p:pic>
        <p:nvPicPr>
          <p:cNvPr id="210948" name="Picture 4"/>
          <p:cNvPicPr>
            <a:picLocks noChangeAspect="1" noChangeArrowheads="1"/>
          </p:cNvPicPr>
          <p:nvPr/>
        </p:nvPicPr>
        <p:blipFill>
          <a:blip r:embed="rId2">
            <a:extLst>
              <a:ext uri="{28A0092B-C50C-407E-A947-70E740481C1C}">
                <a14:useLocalDpi xmlns:a14="http://schemas.microsoft.com/office/drawing/2010/main" val="0"/>
              </a:ext>
            </a:extLst>
          </a:blip>
          <a:srcRect l="3125" t="22336" r="11604" b="6978"/>
          <a:stretch>
            <a:fillRect/>
          </a:stretch>
        </p:blipFill>
        <p:spPr bwMode="auto">
          <a:xfrm>
            <a:off x="646113" y="2286000"/>
            <a:ext cx="7697787" cy="4114800"/>
          </a:xfrm>
          <a:prstGeom prst="rect">
            <a:avLst/>
          </a:prstGeom>
          <a:noFill/>
          <a:ln w="1651">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C2F353B-9626-4C6B-A68B-A69B1A134B43}" type="slidenum">
              <a:rPr lang="en-US"/>
              <a:pPr/>
              <a:t>64</a:t>
            </a:fld>
            <a:endParaRPr lang="en-US"/>
          </a:p>
        </p:txBody>
      </p:sp>
      <p:sp>
        <p:nvSpPr>
          <p:cNvPr id="211970" name="Rectangle 2"/>
          <p:cNvSpPr>
            <a:spLocks noGrp="1" noChangeArrowheads="1"/>
          </p:cNvSpPr>
          <p:nvPr>
            <p:ph type="title"/>
          </p:nvPr>
        </p:nvSpPr>
        <p:spPr/>
        <p:txBody>
          <a:bodyPr/>
          <a:lstStyle/>
          <a:p>
            <a:r>
              <a:rPr lang="en-GB">
                <a:effectLst>
                  <a:outerShdw blurRad="38100" dist="38100" dir="2700000" algn="tl">
                    <a:srgbClr val="C0C0C0"/>
                  </a:outerShdw>
                </a:effectLst>
              </a:rPr>
              <a:t>Support</a:t>
            </a:r>
            <a:endParaRPr lang="en-US">
              <a:effectLst>
                <a:outerShdw blurRad="38100" dist="38100" dir="2700000" algn="tl">
                  <a:srgbClr val="C0C0C0"/>
                </a:outerShdw>
              </a:effectLst>
            </a:endParaRPr>
          </a:p>
        </p:txBody>
      </p:sp>
      <p:sp>
        <p:nvSpPr>
          <p:cNvPr id="211971" name="Rectangle 3"/>
          <p:cNvSpPr>
            <a:spLocks noGrp="1" noChangeArrowheads="1"/>
          </p:cNvSpPr>
          <p:nvPr>
            <p:ph type="body" idx="1"/>
          </p:nvPr>
        </p:nvSpPr>
        <p:spPr/>
        <p:txBody>
          <a:bodyPr/>
          <a:lstStyle/>
          <a:p>
            <a:pPr>
              <a:lnSpc>
                <a:spcPct val="80000"/>
              </a:lnSpc>
            </a:pPr>
            <a:r>
              <a:rPr lang="en-GB"/>
              <a:t>The IECR model is provided voluntarily</a:t>
            </a:r>
          </a:p>
          <a:p>
            <a:pPr>
              <a:lnSpc>
                <a:spcPct val="80000"/>
              </a:lnSpc>
            </a:pPr>
            <a:r>
              <a:rPr lang="en-GB"/>
              <a:t>We do not guarantee that the version we publish will be the version used to analyse investment signals</a:t>
            </a:r>
          </a:p>
          <a:p>
            <a:pPr lvl="1">
              <a:lnSpc>
                <a:spcPct val="80000"/>
              </a:lnSpc>
            </a:pPr>
            <a:r>
              <a:rPr lang="en-GB"/>
              <a:t>However we expect that changes will be limited to bug fixes or corrections</a:t>
            </a:r>
          </a:p>
          <a:p>
            <a:pPr>
              <a:lnSpc>
                <a:spcPct val="80000"/>
              </a:lnSpc>
            </a:pPr>
            <a:r>
              <a:rPr lang="en-GB"/>
              <a:t>Support is on a ‘best endeavours’ basis and is limited to the functionality of the model itself</a:t>
            </a:r>
          </a:p>
          <a:p>
            <a:pPr>
              <a:lnSpc>
                <a:spcPct val="80000"/>
              </a:lnSpc>
            </a:pPr>
            <a:r>
              <a:rPr lang="en-GB"/>
              <a:t>National Grid cannot advise on bidding strategies</a:t>
            </a:r>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ctrTitle"/>
          </p:nvPr>
        </p:nvSpPr>
        <p:spPr/>
        <p:txBody>
          <a:bodyPr/>
          <a:lstStyle/>
          <a:p>
            <a:r>
              <a:rPr lang="en-US"/>
              <a:t>Section 5</a:t>
            </a:r>
          </a:p>
        </p:txBody>
      </p:sp>
      <p:pic>
        <p:nvPicPr>
          <p:cNvPr id="217091" name="Picture 15" descr="Pic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962275"/>
            <a:ext cx="2211388"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092" name="Rectangle 4"/>
          <p:cNvSpPr>
            <a:spLocks noGrp="1" noChangeArrowheads="1"/>
          </p:cNvSpPr>
          <p:nvPr>
            <p:ph type="subTitle" idx="1"/>
          </p:nvPr>
        </p:nvSpPr>
        <p:spPr/>
        <p:txBody>
          <a:bodyPr/>
          <a:lstStyle/>
          <a:p>
            <a:r>
              <a:rPr lang="en-GB" sz="2200" b="1"/>
              <a:t>Gemini and Website Overview</a:t>
            </a:r>
            <a:endParaRPr lang="en-US" sz="2200" b="1"/>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717183F-719F-4849-B508-0466F53EEE2F}" type="slidenum">
              <a:rPr lang="en-US"/>
              <a:pPr/>
              <a:t>66</a:t>
            </a:fld>
            <a:endParaRPr lang="en-US"/>
          </a:p>
        </p:txBody>
      </p:sp>
      <p:sp>
        <p:nvSpPr>
          <p:cNvPr id="212994" name="Rectangle 2"/>
          <p:cNvSpPr>
            <a:spLocks noGrp="1" noChangeArrowheads="1"/>
          </p:cNvSpPr>
          <p:nvPr>
            <p:ph type="title"/>
          </p:nvPr>
        </p:nvSpPr>
        <p:spPr/>
        <p:txBody>
          <a:bodyPr/>
          <a:lstStyle/>
          <a:p>
            <a:r>
              <a:rPr lang="en-GB">
                <a:effectLst>
                  <a:outerShdw blurRad="38100" dist="38100" dir="2700000" algn="tl">
                    <a:srgbClr val="C0C0C0"/>
                  </a:outerShdw>
                </a:effectLst>
              </a:rPr>
              <a:t>Overview of Bid Capture – Bidding Rules</a:t>
            </a:r>
            <a:endParaRPr lang="en-US">
              <a:effectLst>
                <a:outerShdw blurRad="38100" dist="38100" dir="2700000" algn="tl">
                  <a:srgbClr val="C0C0C0"/>
                </a:outerShdw>
              </a:effectLst>
            </a:endParaRPr>
          </a:p>
        </p:txBody>
      </p:sp>
      <p:sp>
        <p:nvSpPr>
          <p:cNvPr id="212995" name="Rectangle 3"/>
          <p:cNvSpPr>
            <a:spLocks noGrp="1" noChangeArrowheads="1"/>
          </p:cNvSpPr>
          <p:nvPr>
            <p:ph type="body" idx="1"/>
          </p:nvPr>
        </p:nvSpPr>
        <p:spPr/>
        <p:txBody>
          <a:bodyPr/>
          <a:lstStyle/>
          <a:p>
            <a:pPr>
              <a:lnSpc>
                <a:spcPct val="80000"/>
              </a:lnSpc>
            </a:pPr>
            <a:r>
              <a:rPr lang="en-GB"/>
              <a:t>Quarterly Firm NTS Entry Capacity</a:t>
            </a:r>
          </a:p>
          <a:p>
            <a:pPr lvl="1">
              <a:lnSpc>
                <a:spcPct val="80000"/>
              </a:lnSpc>
            </a:pPr>
            <a:r>
              <a:rPr lang="en-GB"/>
              <a:t>Applied/registered by a User for each Day in a particular calendar quarter.           	</a:t>
            </a:r>
            <a:r>
              <a:rPr lang="en-GB" i="1"/>
              <a:t>UNC TPD B2.1.4(a)</a:t>
            </a:r>
            <a:endParaRPr lang="en-GB"/>
          </a:p>
          <a:p>
            <a:pPr>
              <a:lnSpc>
                <a:spcPct val="80000"/>
              </a:lnSpc>
            </a:pPr>
            <a:r>
              <a:rPr lang="en-GB"/>
              <a:t>User bid must specify:</a:t>
            </a:r>
          </a:p>
          <a:p>
            <a:pPr lvl="1">
              <a:lnSpc>
                <a:spcPct val="80000"/>
              </a:lnSpc>
            </a:pPr>
            <a:r>
              <a:rPr lang="en-GB"/>
              <a:t>User ID / BA Code</a:t>
            </a:r>
          </a:p>
          <a:p>
            <a:pPr lvl="1">
              <a:lnSpc>
                <a:spcPct val="80000"/>
              </a:lnSpc>
            </a:pPr>
            <a:r>
              <a:rPr lang="en-GB"/>
              <a:t>ASEP</a:t>
            </a:r>
          </a:p>
          <a:p>
            <a:pPr lvl="1">
              <a:lnSpc>
                <a:spcPct val="80000"/>
              </a:lnSpc>
            </a:pPr>
            <a:r>
              <a:rPr lang="en-GB"/>
              <a:t>Calendar year &amp; quarter</a:t>
            </a:r>
          </a:p>
          <a:p>
            <a:pPr lvl="1">
              <a:lnSpc>
                <a:spcPct val="80000"/>
              </a:lnSpc>
            </a:pPr>
            <a:r>
              <a:rPr lang="en-GB"/>
              <a:t>Amount</a:t>
            </a:r>
            <a:r>
              <a:rPr lang="en-GB" baseline="30000"/>
              <a:t>1</a:t>
            </a:r>
            <a:r>
              <a:rPr lang="en-GB"/>
              <a:t> (kWh/Day)</a:t>
            </a:r>
          </a:p>
          <a:p>
            <a:pPr lvl="1">
              <a:lnSpc>
                <a:spcPct val="80000"/>
              </a:lnSpc>
            </a:pPr>
            <a:r>
              <a:rPr lang="en-GB"/>
              <a:t>Minimum amount</a:t>
            </a:r>
            <a:r>
              <a:rPr lang="en-GB" baseline="30000"/>
              <a:t>1</a:t>
            </a:r>
          </a:p>
          <a:p>
            <a:pPr lvl="1">
              <a:lnSpc>
                <a:spcPct val="80000"/>
              </a:lnSpc>
            </a:pPr>
            <a:r>
              <a:rPr lang="en-GB"/>
              <a:t>Price level</a:t>
            </a:r>
            <a:r>
              <a:rPr lang="en-GB" baseline="30000"/>
              <a:t>2</a:t>
            </a:r>
            <a:r>
              <a:rPr lang="en-GB"/>
              <a:t> (Step price i.e. P1)</a:t>
            </a:r>
            <a:r>
              <a:rPr lang="en-GB" i="1"/>
              <a:t>      UNC TPD B2.2.6 (a-f)</a:t>
            </a:r>
          </a:p>
          <a:p>
            <a:pPr lvl="1">
              <a:lnSpc>
                <a:spcPct val="80000"/>
              </a:lnSpc>
              <a:buFont typeface="Wingdings 2" pitchFamily="18" charset="2"/>
              <a:buNone/>
            </a:pPr>
            <a:endParaRPr lang="en-US"/>
          </a:p>
        </p:txBody>
      </p:sp>
      <p:sp>
        <p:nvSpPr>
          <p:cNvPr id="212996" name="Text Box 4"/>
          <p:cNvSpPr txBox="1">
            <a:spLocks noChangeArrowheads="1"/>
          </p:cNvSpPr>
          <p:nvPr/>
        </p:nvSpPr>
        <p:spPr bwMode="auto">
          <a:xfrm>
            <a:off x="395288" y="5927725"/>
            <a:ext cx="41211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400" b="0" baseline="30000">
                <a:solidFill>
                  <a:schemeClr val="tx1"/>
                </a:solidFill>
              </a:rPr>
              <a:t>1</a:t>
            </a:r>
            <a:r>
              <a:rPr lang="en-GB" sz="1400" b="0">
                <a:solidFill>
                  <a:schemeClr val="tx1"/>
                </a:solidFill>
              </a:rPr>
              <a:t>Not less than the minimum eligible amount</a:t>
            </a:r>
          </a:p>
          <a:p>
            <a:r>
              <a:rPr lang="en-GB" sz="1400" b="0" baseline="30000">
                <a:solidFill>
                  <a:schemeClr val="tx1"/>
                </a:solidFill>
              </a:rPr>
              <a:t>2</a:t>
            </a:r>
            <a:r>
              <a:rPr lang="en-GB" sz="1400" b="0">
                <a:solidFill>
                  <a:schemeClr val="tx1"/>
                </a:solidFill>
              </a:rPr>
              <a:t>As set out in NG NTS’s Transportation Statement</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1591E1A8-CF19-4418-B7D2-A2D7CFC7367A}" type="slidenum">
              <a:rPr lang="en-US"/>
              <a:pPr/>
              <a:t>67</a:t>
            </a:fld>
            <a:endParaRPr lang="en-US"/>
          </a:p>
        </p:txBody>
      </p:sp>
      <p:sp>
        <p:nvSpPr>
          <p:cNvPr id="214018" name="Rectangle 2"/>
          <p:cNvSpPr>
            <a:spLocks noGrp="1" noChangeArrowheads="1"/>
          </p:cNvSpPr>
          <p:nvPr>
            <p:ph type="title"/>
          </p:nvPr>
        </p:nvSpPr>
        <p:spPr/>
        <p:txBody>
          <a:bodyPr/>
          <a:lstStyle/>
          <a:p>
            <a:r>
              <a:rPr lang="en-GB">
                <a:effectLst>
                  <a:outerShdw blurRad="38100" dist="38100" dir="2700000" algn="tl">
                    <a:srgbClr val="C0C0C0"/>
                  </a:outerShdw>
                </a:effectLst>
              </a:rPr>
              <a:t>Overview of Bid Capture – Adding Bids</a:t>
            </a:r>
            <a:endParaRPr lang="en-US">
              <a:effectLst>
                <a:outerShdw blurRad="38100" dist="38100" dir="2700000" algn="tl">
                  <a:srgbClr val="C0C0C0"/>
                </a:outerShdw>
              </a:effectLst>
            </a:endParaRPr>
          </a:p>
        </p:txBody>
      </p:sp>
      <p:sp>
        <p:nvSpPr>
          <p:cNvPr id="214019" name="Rectangle 3"/>
          <p:cNvSpPr>
            <a:spLocks noGrp="1" noChangeArrowheads="1"/>
          </p:cNvSpPr>
          <p:nvPr>
            <p:ph type="body" idx="1"/>
          </p:nvPr>
        </p:nvSpPr>
        <p:spPr/>
        <p:txBody>
          <a:bodyPr/>
          <a:lstStyle/>
          <a:p>
            <a:pPr>
              <a:lnSpc>
                <a:spcPct val="80000"/>
              </a:lnSpc>
            </a:pPr>
            <a:r>
              <a:rPr lang="en-GB"/>
              <a:t>Home&gt;Deal&gt;Capture&gt;Create Bids</a:t>
            </a:r>
          </a:p>
          <a:p>
            <a:pPr lvl="1">
              <a:lnSpc>
                <a:spcPct val="80000"/>
              </a:lnSpc>
            </a:pPr>
            <a:r>
              <a:rPr lang="en-GB"/>
              <a:t>Ensure that the appropriate product, location and sub-transaction have been selected before entering a bid.</a:t>
            </a:r>
            <a:endParaRPr lang="en-US"/>
          </a:p>
        </p:txBody>
      </p:sp>
      <p:pic>
        <p:nvPicPr>
          <p:cNvPr id="214021" name="Picture 5"/>
          <p:cNvPicPr>
            <a:picLocks noChangeAspect="1" noChangeArrowheads="1"/>
          </p:cNvPicPr>
          <p:nvPr/>
        </p:nvPicPr>
        <p:blipFill>
          <a:blip r:embed="rId2">
            <a:extLst>
              <a:ext uri="{28A0092B-C50C-407E-A947-70E740481C1C}">
                <a14:useLocalDpi xmlns:a14="http://schemas.microsoft.com/office/drawing/2010/main" val="0"/>
              </a:ext>
            </a:extLst>
          </a:blip>
          <a:srcRect t="2640"/>
          <a:stretch>
            <a:fillRect/>
          </a:stretch>
        </p:blipFill>
        <p:spPr bwMode="auto">
          <a:xfrm>
            <a:off x="611188" y="2743200"/>
            <a:ext cx="6048375" cy="368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4022" name="Oval 6"/>
          <p:cNvSpPr>
            <a:spLocks noChangeArrowheads="1"/>
          </p:cNvSpPr>
          <p:nvPr/>
        </p:nvSpPr>
        <p:spPr bwMode="auto">
          <a:xfrm>
            <a:off x="755650" y="3681413"/>
            <a:ext cx="5832475" cy="973137"/>
          </a:xfrm>
          <a:prstGeom prst="ellipse">
            <a:avLst/>
          </a:prstGeom>
          <a:noFill/>
          <a:ln w="952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4023" name="Line 7"/>
          <p:cNvSpPr>
            <a:spLocks noChangeShapeType="1"/>
          </p:cNvSpPr>
          <p:nvPr/>
        </p:nvSpPr>
        <p:spPr bwMode="auto">
          <a:xfrm flipH="1">
            <a:off x="6443663" y="2997200"/>
            <a:ext cx="792162" cy="936625"/>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4024" name="Text Box 8"/>
          <p:cNvSpPr txBox="1">
            <a:spLocks noChangeArrowheads="1"/>
          </p:cNvSpPr>
          <p:nvPr/>
        </p:nvSpPr>
        <p:spPr bwMode="auto">
          <a:xfrm>
            <a:off x="7216775" y="2800350"/>
            <a:ext cx="1603375"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800" b="0">
                <a:solidFill>
                  <a:schemeClr val="tx1"/>
                </a:solidFill>
              </a:rPr>
              <a:t>When these fields have been entered Gemini will allow the User to click on this button to add a bid.</a:t>
            </a:r>
          </a:p>
        </p:txBody>
      </p:sp>
      <p:sp>
        <p:nvSpPr>
          <p:cNvPr id="214025" name="Oval 9"/>
          <p:cNvSpPr>
            <a:spLocks noChangeArrowheads="1"/>
          </p:cNvSpPr>
          <p:nvPr/>
        </p:nvSpPr>
        <p:spPr bwMode="auto">
          <a:xfrm>
            <a:off x="3419475" y="5949950"/>
            <a:ext cx="647700" cy="360363"/>
          </a:xfrm>
          <a:prstGeom prst="ellipse">
            <a:avLst/>
          </a:prstGeom>
          <a:noFill/>
          <a:ln w="952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4026" name="Line 10"/>
          <p:cNvSpPr>
            <a:spLocks noChangeShapeType="1"/>
          </p:cNvSpPr>
          <p:nvPr/>
        </p:nvSpPr>
        <p:spPr bwMode="auto">
          <a:xfrm flipH="1">
            <a:off x="3995738" y="4868863"/>
            <a:ext cx="3313112" cy="1081087"/>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9F1658BF-2153-4C46-8DA8-7406AD7EBFD5}" type="slidenum">
              <a:rPr lang="en-US"/>
              <a:pPr/>
              <a:t>68</a:t>
            </a:fld>
            <a:endParaRPr lang="en-US"/>
          </a:p>
        </p:txBody>
      </p:sp>
      <p:sp>
        <p:nvSpPr>
          <p:cNvPr id="218114" name="Rectangle 2"/>
          <p:cNvSpPr>
            <a:spLocks noGrp="1" noChangeArrowheads="1"/>
          </p:cNvSpPr>
          <p:nvPr>
            <p:ph type="title"/>
          </p:nvPr>
        </p:nvSpPr>
        <p:spPr/>
        <p:txBody>
          <a:bodyPr/>
          <a:lstStyle/>
          <a:p>
            <a:r>
              <a:rPr lang="en-GB">
                <a:effectLst>
                  <a:outerShdw blurRad="38100" dist="38100" dir="2700000" algn="tl">
                    <a:srgbClr val="C0C0C0"/>
                  </a:outerShdw>
                </a:effectLst>
              </a:rPr>
              <a:t>Overview of Bid Capture – Modifying Bids</a:t>
            </a:r>
            <a:endParaRPr lang="en-US">
              <a:effectLst>
                <a:outerShdw blurRad="38100" dist="38100" dir="2700000" algn="tl">
                  <a:srgbClr val="C0C0C0"/>
                </a:outerShdw>
              </a:effectLst>
            </a:endParaRPr>
          </a:p>
        </p:txBody>
      </p:sp>
      <p:sp>
        <p:nvSpPr>
          <p:cNvPr id="218115" name="Rectangle 3"/>
          <p:cNvSpPr>
            <a:spLocks noGrp="1" noChangeArrowheads="1"/>
          </p:cNvSpPr>
          <p:nvPr>
            <p:ph type="body" idx="1"/>
          </p:nvPr>
        </p:nvSpPr>
        <p:spPr/>
        <p:txBody>
          <a:bodyPr/>
          <a:lstStyle/>
          <a:p>
            <a:r>
              <a:rPr lang="en-GB"/>
              <a:t>Home&gt;Deal&gt;Capture&gt;Create Bids</a:t>
            </a:r>
          </a:p>
        </p:txBody>
      </p:sp>
      <p:pic>
        <p:nvPicPr>
          <p:cNvPr id="218116" name="Picture 4"/>
          <p:cNvPicPr>
            <a:picLocks noChangeAspect="1" noChangeArrowheads="1"/>
          </p:cNvPicPr>
          <p:nvPr/>
        </p:nvPicPr>
        <p:blipFill>
          <a:blip r:embed="rId2">
            <a:extLst>
              <a:ext uri="{28A0092B-C50C-407E-A947-70E740481C1C}">
                <a14:useLocalDpi xmlns:a14="http://schemas.microsoft.com/office/drawing/2010/main" val="0"/>
              </a:ext>
            </a:extLst>
          </a:blip>
          <a:srcRect t="2640"/>
          <a:stretch>
            <a:fillRect/>
          </a:stretch>
        </p:blipFill>
        <p:spPr bwMode="auto">
          <a:xfrm>
            <a:off x="611188" y="2743200"/>
            <a:ext cx="6048375" cy="368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8117" name="Oval 5"/>
          <p:cNvSpPr>
            <a:spLocks noChangeArrowheads="1"/>
          </p:cNvSpPr>
          <p:nvPr/>
        </p:nvSpPr>
        <p:spPr bwMode="auto">
          <a:xfrm>
            <a:off x="755650" y="3681413"/>
            <a:ext cx="5832475" cy="973137"/>
          </a:xfrm>
          <a:prstGeom prst="ellipse">
            <a:avLst/>
          </a:prstGeom>
          <a:noFill/>
          <a:ln w="952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8118" name="Line 6"/>
          <p:cNvSpPr>
            <a:spLocks noChangeShapeType="1"/>
          </p:cNvSpPr>
          <p:nvPr/>
        </p:nvSpPr>
        <p:spPr bwMode="auto">
          <a:xfrm flipH="1">
            <a:off x="6443663" y="2997200"/>
            <a:ext cx="792162" cy="936625"/>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8119" name="Text Box 7"/>
          <p:cNvSpPr txBox="1">
            <a:spLocks noChangeArrowheads="1"/>
          </p:cNvSpPr>
          <p:nvPr/>
        </p:nvSpPr>
        <p:spPr bwMode="auto">
          <a:xfrm>
            <a:off x="7216775" y="2800350"/>
            <a:ext cx="1603375"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800" b="0">
                <a:solidFill>
                  <a:schemeClr val="tx1"/>
                </a:solidFill>
              </a:rPr>
              <a:t>When these fields have been entered Gemini will allow the User to click on this button to modify a bid.</a:t>
            </a:r>
          </a:p>
        </p:txBody>
      </p:sp>
      <p:sp>
        <p:nvSpPr>
          <p:cNvPr id="218120" name="Oval 8"/>
          <p:cNvSpPr>
            <a:spLocks noChangeArrowheads="1"/>
          </p:cNvSpPr>
          <p:nvPr/>
        </p:nvSpPr>
        <p:spPr bwMode="auto">
          <a:xfrm>
            <a:off x="3771900" y="6057900"/>
            <a:ext cx="647700" cy="360363"/>
          </a:xfrm>
          <a:prstGeom prst="ellipse">
            <a:avLst/>
          </a:prstGeom>
          <a:noFill/>
          <a:ln w="952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8121" name="Line 9"/>
          <p:cNvSpPr>
            <a:spLocks noChangeShapeType="1"/>
          </p:cNvSpPr>
          <p:nvPr/>
        </p:nvSpPr>
        <p:spPr bwMode="auto">
          <a:xfrm flipH="1">
            <a:off x="4229100" y="4868863"/>
            <a:ext cx="3079750" cy="1189037"/>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B3D0900F-FE2C-4CF0-AEBD-793BA2F9AFF5}" type="slidenum">
              <a:rPr lang="en-US"/>
              <a:pPr/>
              <a:t>69</a:t>
            </a:fld>
            <a:endParaRPr lang="en-US"/>
          </a:p>
        </p:txBody>
      </p:sp>
      <p:sp>
        <p:nvSpPr>
          <p:cNvPr id="219138" name="Rectangle 2"/>
          <p:cNvSpPr>
            <a:spLocks noGrp="1" noChangeArrowheads="1"/>
          </p:cNvSpPr>
          <p:nvPr>
            <p:ph type="title"/>
          </p:nvPr>
        </p:nvSpPr>
        <p:spPr/>
        <p:txBody>
          <a:bodyPr/>
          <a:lstStyle/>
          <a:p>
            <a:r>
              <a:rPr lang="en-GB">
                <a:effectLst>
                  <a:outerShdw blurRad="38100" dist="38100" dir="2700000" algn="tl">
                    <a:srgbClr val="C0C0C0"/>
                  </a:outerShdw>
                </a:effectLst>
              </a:rPr>
              <a:t>Overview of Bid Capture – Modifying Bids</a:t>
            </a:r>
            <a:endParaRPr lang="en-US">
              <a:effectLst>
                <a:outerShdw blurRad="38100" dist="38100" dir="2700000" algn="tl">
                  <a:srgbClr val="C0C0C0"/>
                </a:outerShdw>
              </a:effectLst>
            </a:endParaRPr>
          </a:p>
        </p:txBody>
      </p:sp>
      <p:sp>
        <p:nvSpPr>
          <p:cNvPr id="219139" name="Rectangle 3"/>
          <p:cNvSpPr>
            <a:spLocks noGrp="1" noChangeArrowheads="1"/>
          </p:cNvSpPr>
          <p:nvPr>
            <p:ph type="body" idx="1"/>
          </p:nvPr>
        </p:nvSpPr>
        <p:spPr/>
        <p:txBody>
          <a:bodyPr/>
          <a:lstStyle/>
          <a:p>
            <a:r>
              <a:rPr lang="en-GB"/>
              <a:t>Home&gt;Deal&gt;Capture&gt;Create Bids</a:t>
            </a:r>
          </a:p>
        </p:txBody>
      </p:sp>
      <p:pic>
        <p:nvPicPr>
          <p:cNvPr id="219140" name="Picture 4"/>
          <p:cNvPicPr>
            <a:picLocks noChangeAspect="1" noChangeArrowheads="1"/>
          </p:cNvPicPr>
          <p:nvPr/>
        </p:nvPicPr>
        <p:blipFill>
          <a:blip r:embed="rId2">
            <a:extLst>
              <a:ext uri="{28A0092B-C50C-407E-A947-70E740481C1C}">
                <a14:useLocalDpi xmlns:a14="http://schemas.microsoft.com/office/drawing/2010/main" val="0"/>
              </a:ext>
            </a:extLst>
          </a:blip>
          <a:srcRect t="2640"/>
          <a:stretch>
            <a:fillRect/>
          </a:stretch>
        </p:blipFill>
        <p:spPr bwMode="auto">
          <a:xfrm>
            <a:off x="611188" y="2743200"/>
            <a:ext cx="6048375" cy="368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9141" name="Oval 5"/>
          <p:cNvSpPr>
            <a:spLocks noChangeArrowheads="1"/>
          </p:cNvSpPr>
          <p:nvPr/>
        </p:nvSpPr>
        <p:spPr bwMode="auto">
          <a:xfrm>
            <a:off x="755650" y="3681413"/>
            <a:ext cx="5832475" cy="973137"/>
          </a:xfrm>
          <a:prstGeom prst="ellipse">
            <a:avLst/>
          </a:prstGeom>
          <a:noFill/>
          <a:ln w="952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9142" name="Line 6"/>
          <p:cNvSpPr>
            <a:spLocks noChangeShapeType="1"/>
          </p:cNvSpPr>
          <p:nvPr/>
        </p:nvSpPr>
        <p:spPr bwMode="auto">
          <a:xfrm flipH="1">
            <a:off x="6443663" y="2997200"/>
            <a:ext cx="792162" cy="936625"/>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9143" name="Text Box 7"/>
          <p:cNvSpPr txBox="1">
            <a:spLocks noChangeArrowheads="1"/>
          </p:cNvSpPr>
          <p:nvPr/>
        </p:nvSpPr>
        <p:spPr bwMode="auto">
          <a:xfrm>
            <a:off x="7216775" y="2800350"/>
            <a:ext cx="1603375"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800" b="0">
                <a:solidFill>
                  <a:schemeClr val="tx1"/>
                </a:solidFill>
              </a:rPr>
              <a:t>When these fields have been entered Gemini will allow the User to click on this button to withdraw a bid.</a:t>
            </a:r>
          </a:p>
        </p:txBody>
      </p:sp>
      <p:sp>
        <p:nvSpPr>
          <p:cNvPr id="219144" name="Oval 8"/>
          <p:cNvSpPr>
            <a:spLocks noChangeArrowheads="1"/>
          </p:cNvSpPr>
          <p:nvPr/>
        </p:nvSpPr>
        <p:spPr bwMode="auto">
          <a:xfrm>
            <a:off x="4381500" y="6057900"/>
            <a:ext cx="647700" cy="360363"/>
          </a:xfrm>
          <a:prstGeom prst="ellipse">
            <a:avLst/>
          </a:prstGeom>
          <a:noFill/>
          <a:ln w="952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9145" name="Line 9"/>
          <p:cNvSpPr>
            <a:spLocks noChangeShapeType="1"/>
          </p:cNvSpPr>
          <p:nvPr/>
        </p:nvSpPr>
        <p:spPr bwMode="auto">
          <a:xfrm flipH="1">
            <a:off x="4914900" y="4868863"/>
            <a:ext cx="2393950" cy="1189037"/>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E214DB7-AD8D-488C-87D7-40DE54675D27}" type="slidenum">
              <a:rPr lang="en-US"/>
              <a:pPr/>
              <a:t>7</a:t>
            </a:fld>
            <a:endParaRPr lang="en-US"/>
          </a:p>
        </p:txBody>
      </p:sp>
      <p:sp>
        <p:nvSpPr>
          <p:cNvPr id="138242" name="Rectangle 2"/>
          <p:cNvSpPr>
            <a:spLocks noGrp="1" noChangeArrowheads="1"/>
          </p:cNvSpPr>
          <p:nvPr>
            <p:ph type="title"/>
          </p:nvPr>
        </p:nvSpPr>
        <p:spPr/>
        <p:txBody>
          <a:bodyPr/>
          <a:lstStyle/>
          <a:p>
            <a:r>
              <a:rPr lang="en-US"/>
              <a:t>Introduction</a:t>
            </a:r>
          </a:p>
        </p:txBody>
      </p:sp>
      <p:sp>
        <p:nvSpPr>
          <p:cNvPr id="138243" name="Rectangle 3"/>
          <p:cNvSpPr>
            <a:spLocks noGrp="1" noChangeArrowheads="1"/>
          </p:cNvSpPr>
          <p:nvPr>
            <p:ph type="body" idx="1"/>
          </p:nvPr>
        </p:nvSpPr>
        <p:spPr/>
        <p:txBody>
          <a:bodyPr/>
          <a:lstStyle/>
          <a:p>
            <a:pPr>
              <a:lnSpc>
                <a:spcPct val="125000"/>
              </a:lnSpc>
            </a:pPr>
            <a:r>
              <a:rPr lang="en-GB" b="1" dirty="0"/>
              <a:t>Section 1 </a:t>
            </a:r>
            <a:r>
              <a:rPr lang="en-GB" dirty="0" smtClean="0"/>
              <a:t>Introduction of PARCAs</a:t>
            </a:r>
            <a:endParaRPr lang="en-GB" dirty="0"/>
          </a:p>
          <a:p>
            <a:pPr>
              <a:lnSpc>
                <a:spcPct val="125000"/>
              </a:lnSpc>
            </a:pPr>
            <a:r>
              <a:rPr lang="en-GB" b="1" dirty="0"/>
              <a:t>Section 2 </a:t>
            </a:r>
            <a:r>
              <a:rPr lang="en-GB" dirty="0" smtClean="0"/>
              <a:t>QSEC </a:t>
            </a:r>
            <a:r>
              <a:rPr lang="en-GB" dirty="0" smtClean="0"/>
              <a:t>Auction and Retainer </a:t>
            </a:r>
            <a:r>
              <a:rPr lang="en-GB" dirty="0"/>
              <a:t>Process </a:t>
            </a:r>
            <a:r>
              <a:rPr lang="en-GB" dirty="0" err="1" smtClean="0"/>
              <a:t>process</a:t>
            </a:r>
            <a:endParaRPr lang="en-GB" dirty="0"/>
          </a:p>
          <a:p>
            <a:pPr>
              <a:lnSpc>
                <a:spcPct val="125000"/>
              </a:lnSpc>
            </a:pPr>
            <a:r>
              <a:rPr lang="en-GB" b="1" dirty="0"/>
              <a:t>Section 3 </a:t>
            </a:r>
            <a:r>
              <a:rPr lang="en-GB" dirty="0"/>
              <a:t>Incremental Release – NPV Test</a:t>
            </a:r>
          </a:p>
          <a:p>
            <a:pPr>
              <a:lnSpc>
                <a:spcPct val="125000"/>
              </a:lnSpc>
            </a:pPr>
            <a:r>
              <a:rPr lang="en-GB" b="1" dirty="0"/>
              <a:t>Section 4 </a:t>
            </a:r>
            <a:r>
              <a:rPr lang="en-GB" dirty="0"/>
              <a:t>The IECR Model</a:t>
            </a:r>
          </a:p>
          <a:p>
            <a:pPr>
              <a:lnSpc>
                <a:spcPct val="125000"/>
              </a:lnSpc>
            </a:pPr>
            <a:r>
              <a:rPr lang="en-GB" b="1" dirty="0"/>
              <a:t>Section 5 </a:t>
            </a:r>
            <a:r>
              <a:rPr lang="en-GB" dirty="0"/>
              <a:t>Gemini &amp; Website Overview</a:t>
            </a:r>
          </a:p>
          <a:p>
            <a:pPr>
              <a:lnSpc>
                <a:spcPct val="125000"/>
              </a:lnSpc>
            </a:pPr>
            <a:r>
              <a:rPr lang="en-GB" b="1" dirty="0"/>
              <a:t>Section 6 </a:t>
            </a:r>
            <a:r>
              <a:rPr lang="en-GB" dirty="0"/>
              <a:t>Useful Contact Information</a:t>
            </a:r>
          </a:p>
          <a:p>
            <a:pPr>
              <a:lnSpc>
                <a:spcPct val="125000"/>
              </a:lnSpc>
            </a:pPr>
            <a:endParaRPr lang="en-GB" sz="2800" b="1" dirty="0"/>
          </a:p>
          <a:p>
            <a:pPr lvl="1"/>
            <a:endParaRPr lang="en-GB" dirty="0"/>
          </a:p>
          <a:p>
            <a:pPr lvl="1"/>
            <a:endParaRPr lang="en-GB" dirty="0"/>
          </a:p>
          <a:p>
            <a:pPr lvl="1">
              <a:buFont typeface="Wingdings 2" pitchFamily="18" charset="2"/>
              <a:buNone/>
            </a:pPr>
            <a:endParaRPr lang="en-US" sz="24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C24C5AE0-2372-4113-A5DE-F855A44F8902}" type="slidenum">
              <a:rPr lang="en-US"/>
              <a:pPr/>
              <a:t>70</a:t>
            </a:fld>
            <a:endParaRPr lang="en-US"/>
          </a:p>
        </p:txBody>
      </p:sp>
      <p:sp>
        <p:nvSpPr>
          <p:cNvPr id="220162" name="Rectangle 2"/>
          <p:cNvSpPr>
            <a:spLocks noGrp="1" noChangeArrowheads="1"/>
          </p:cNvSpPr>
          <p:nvPr>
            <p:ph type="title"/>
          </p:nvPr>
        </p:nvSpPr>
        <p:spPr/>
        <p:txBody>
          <a:bodyPr/>
          <a:lstStyle/>
          <a:p>
            <a:r>
              <a:rPr lang="en-GB">
                <a:effectLst>
                  <a:outerShdw blurRad="38100" dist="38100" dir="2700000" algn="tl">
                    <a:srgbClr val="C0C0C0"/>
                  </a:outerShdw>
                </a:effectLst>
              </a:rPr>
              <a:t>Overview of Bid Capture – Modifying Bids</a:t>
            </a:r>
            <a:endParaRPr lang="en-US">
              <a:effectLst>
                <a:outerShdw blurRad="38100" dist="38100" dir="2700000" algn="tl">
                  <a:srgbClr val="C0C0C0"/>
                </a:outerShdw>
              </a:effectLst>
            </a:endParaRPr>
          </a:p>
        </p:txBody>
      </p:sp>
      <p:sp>
        <p:nvSpPr>
          <p:cNvPr id="220163" name="Rectangle 3"/>
          <p:cNvSpPr>
            <a:spLocks noGrp="1" noChangeArrowheads="1"/>
          </p:cNvSpPr>
          <p:nvPr>
            <p:ph type="body" idx="1"/>
          </p:nvPr>
        </p:nvSpPr>
        <p:spPr/>
        <p:txBody>
          <a:bodyPr/>
          <a:lstStyle/>
          <a:p>
            <a:pPr>
              <a:lnSpc>
                <a:spcPct val="80000"/>
              </a:lnSpc>
            </a:pPr>
            <a:r>
              <a:rPr lang="en-GB"/>
              <a:t>Home&gt;Deal&gt;Capture&gt;Set Up Shipper Preferences</a:t>
            </a:r>
          </a:p>
          <a:p>
            <a:pPr lvl="1">
              <a:lnSpc>
                <a:spcPct val="80000"/>
              </a:lnSpc>
            </a:pPr>
            <a:r>
              <a:rPr lang="en-GB" sz="2000"/>
              <a:t>This allows the User to specify their own validation limits (both upper and lower) for </a:t>
            </a:r>
            <a:r>
              <a:rPr lang="en-GB" sz="2000" b="1"/>
              <a:t>capacity</a:t>
            </a:r>
            <a:r>
              <a:rPr lang="en-GB" sz="2000"/>
              <a:t>, </a:t>
            </a:r>
            <a:r>
              <a:rPr lang="en-GB" sz="2000" b="1"/>
              <a:t>price</a:t>
            </a:r>
            <a:r>
              <a:rPr lang="en-GB" sz="2000"/>
              <a:t> and </a:t>
            </a:r>
            <a:r>
              <a:rPr lang="en-GB" sz="2000" b="1"/>
              <a:t>value</a:t>
            </a:r>
            <a:r>
              <a:rPr lang="en-GB" sz="2000"/>
              <a:t> of a bid.  Users should also be able to specify their limits for a combination of </a:t>
            </a:r>
            <a:r>
              <a:rPr lang="en-GB" sz="2000" b="1"/>
              <a:t>methods of sale</a:t>
            </a:r>
            <a:r>
              <a:rPr lang="en-GB" sz="2000"/>
              <a:t> (i.e. QSEC) and </a:t>
            </a:r>
            <a:r>
              <a:rPr lang="en-GB" sz="2000" b="1"/>
              <a:t>locations </a:t>
            </a:r>
            <a:r>
              <a:rPr lang="en-GB" sz="2000"/>
              <a:t>(ASEPs).</a:t>
            </a:r>
          </a:p>
        </p:txBody>
      </p:sp>
      <p:pic>
        <p:nvPicPr>
          <p:cNvPr id="220170" name="Picture 10"/>
          <p:cNvPicPr>
            <a:picLocks noChangeAspect="1" noChangeArrowheads="1"/>
          </p:cNvPicPr>
          <p:nvPr/>
        </p:nvPicPr>
        <p:blipFill>
          <a:blip r:embed="rId2">
            <a:extLst>
              <a:ext uri="{28A0092B-C50C-407E-A947-70E740481C1C}">
                <a14:useLocalDpi xmlns:a14="http://schemas.microsoft.com/office/drawing/2010/main" val="0"/>
              </a:ext>
            </a:extLst>
          </a:blip>
          <a:srcRect t="2582"/>
          <a:stretch>
            <a:fillRect/>
          </a:stretch>
        </p:blipFill>
        <p:spPr bwMode="auto">
          <a:xfrm>
            <a:off x="755650" y="3086100"/>
            <a:ext cx="6048375"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0171" name="Text Box 11"/>
          <p:cNvSpPr txBox="1">
            <a:spLocks noChangeArrowheads="1"/>
          </p:cNvSpPr>
          <p:nvPr/>
        </p:nvSpPr>
        <p:spPr bwMode="auto">
          <a:xfrm>
            <a:off x="7092950" y="3213100"/>
            <a:ext cx="1603375"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800" b="0">
                <a:solidFill>
                  <a:schemeClr val="tx1"/>
                </a:solidFill>
              </a:rPr>
              <a:t>When these fields have been entered Gemini will allow the User to set or query their own preferences.</a:t>
            </a:r>
          </a:p>
        </p:txBody>
      </p:sp>
      <p:sp>
        <p:nvSpPr>
          <p:cNvPr id="220172" name="Oval 12"/>
          <p:cNvSpPr>
            <a:spLocks noChangeArrowheads="1"/>
          </p:cNvSpPr>
          <p:nvPr/>
        </p:nvSpPr>
        <p:spPr bwMode="auto">
          <a:xfrm>
            <a:off x="827088" y="3933825"/>
            <a:ext cx="5832475" cy="1081088"/>
          </a:xfrm>
          <a:prstGeom prst="ellipse">
            <a:avLst/>
          </a:prstGeom>
          <a:noFill/>
          <a:ln w="952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0173" name="Line 13"/>
          <p:cNvSpPr>
            <a:spLocks noChangeShapeType="1"/>
          </p:cNvSpPr>
          <p:nvPr/>
        </p:nvSpPr>
        <p:spPr bwMode="auto">
          <a:xfrm flipH="1">
            <a:off x="5219700" y="3429000"/>
            <a:ext cx="1800225" cy="504825"/>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00409AA-A596-4C85-A45C-2A55B8B454FD}" type="slidenum">
              <a:rPr lang="en-US"/>
              <a:pPr/>
              <a:t>71</a:t>
            </a:fld>
            <a:endParaRPr lang="en-US"/>
          </a:p>
        </p:txBody>
      </p:sp>
      <p:sp>
        <p:nvSpPr>
          <p:cNvPr id="215042" name="Rectangle 2"/>
          <p:cNvSpPr>
            <a:spLocks noGrp="1" noChangeArrowheads="1"/>
          </p:cNvSpPr>
          <p:nvPr>
            <p:ph type="title"/>
          </p:nvPr>
        </p:nvSpPr>
        <p:spPr/>
        <p:txBody>
          <a:bodyPr/>
          <a:lstStyle/>
          <a:p>
            <a:r>
              <a:rPr lang="en-GB">
                <a:effectLst>
                  <a:outerShdw blurRad="38100" dist="38100" dir="2700000" algn="tl">
                    <a:srgbClr val="C0C0C0"/>
                  </a:outerShdw>
                </a:effectLst>
              </a:rPr>
              <a:t>QSEC Invitation Letter</a:t>
            </a:r>
            <a:endParaRPr lang="en-US">
              <a:effectLst>
                <a:outerShdw blurRad="38100" dist="38100" dir="2700000" algn="tl">
                  <a:srgbClr val="C0C0C0"/>
                </a:outerShdw>
              </a:effectLst>
            </a:endParaRPr>
          </a:p>
        </p:txBody>
      </p:sp>
      <p:sp>
        <p:nvSpPr>
          <p:cNvPr id="215043" name="Rectangle 3"/>
          <p:cNvSpPr>
            <a:spLocks noGrp="1" noChangeArrowheads="1"/>
          </p:cNvSpPr>
          <p:nvPr>
            <p:ph type="body" idx="1"/>
          </p:nvPr>
        </p:nvSpPr>
        <p:spPr/>
        <p:txBody>
          <a:bodyPr/>
          <a:lstStyle/>
          <a:p>
            <a:pPr>
              <a:lnSpc>
                <a:spcPct val="80000"/>
              </a:lnSpc>
            </a:pPr>
            <a:r>
              <a:rPr lang="en-GB" dirty="0"/>
              <a:t>The QSEC invitation letter is issued</a:t>
            </a:r>
          </a:p>
          <a:p>
            <a:pPr lvl="1">
              <a:lnSpc>
                <a:spcPct val="80000"/>
              </a:lnSpc>
            </a:pPr>
            <a:r>
              <a:rPr lang="en-GB" sz="2000" dirty="0"/>
              <a:t>Via email from </a:t>
            </a:r>
            <a:r>
              <a:rPr lang="en-GB" sz="2000" dirty="0"/>
              <a:t>Energy Network Association </a:t>
            </a:r>
            <a:endParaRPr lang="en-GB" sz="2000" dirty="0"/>
          </a:p>
          <a:p>
            <a:pPr lvl="1">
              <a:lnSpc>
                <a:spcPct val="80000"/>
              </a:lnSpc>
            </a:pPr>
            <a:r>
              <a:rPr lang="en-GB" sz="2000" dirty="0"/>
              <a:t>Faxed using National Grid’s </a:t>
            </a:r>
            <a:r>
              <a:rPr lang="en-GB" sz="2000" dirty="0" smtClean="0"/>
              <a:t>ANS process</a:t>
            </a:r>
            <a:endParaRPr lang="en-GB" sz="2000" dirty="0"/>
          </a:p>
          <a:p>
            <a:pPr lvl="1">
              <a:lnSpc>
                <a:spcPct val="80000"/>
              </a:lnSpc>
            </a:pPr>
            <a:r>
              <a:rPr lang="en-GB" sz="2000" dirty="0"/>
              <a:t>In PDF format on National Grid’s website http://marketinformation.natgrid.co.uk/Gas/CapacityReports.aspx (select ‘Quarterly System Entry Capacity’ and ‘Invitation Letter’)</a:t>
            </a:r>
            <a:endParaRPr lang="en-US" sz="2000" dirty="0"/>
          </a:p>
        </p:txBody>
      </p:sp>
      <p:pic>
        <p:nvPicPr>
          <p:cNvPr id="2150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1575" y="3771900"/>
            <a:ext cx="5102225" cy="281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E822234-1D91-4D66-8B01-42BCA3F7B44A}" type="slidenum">
              <a:rPr lang="en-US"/>
              <a:pPr/>
              <a:t>72</a:t>
            </a:fld>
            <a:endParaRPr lang="en-US"/>
          </a:p>
        </p:txBody>
      </p:sp>
      <p:sp>
        <p:nvSpPr>
          <p:cNvPr id="221186" name="Rectangle 2"/>
          <p:cNvSpPr>
            <a:spLocks noGrp="1" noChangeArrowheads="1"/>
          </p:cNvSpPr>
          <p:nvPr>
            <p:ph type="title"/>
          </p:nvPr>
        </p:nvSpPr>
        <p:spPr/>
        <p:txBody>
          <a:bodyPr/>
          <a:lstStyle/>
          <a:p>
            <a:r>
              <a:rPr lang="en-GB">
                <a:effectLst>
                  <a:outerShdw blurRad="38100" dist="38100" dir="2700000" algn="tl">
                    <a:srgbClr val="C0C0C0"/>
                  </a:outerShdw>
                </a:effectLst>
              </a:rPr>
              <a:t>Interim Bid Window Results - Gemini</a:t>
            </a:r>
            <a:endParaRPr lang="en-US">
              <a:effectLst>
                <a:outerShdw blurRad="38100" dist="38100" dir="2700000" algn="tl">
                  <a:srgbClr val="C0C0C0"/>
                </a:outerShdw>
              </a:effectLst>
            </a:endParaRPr>
          </a:p>
        </p:txBody>
      </p:sp>
      <p:sp>
        <p:nvSpPr>
          <p:cNvPr id="221187" name="Rectangle 3"/>
          <p:cNvSpPr>
            <a:spLocks noGrp="1" noChangeArrowheads="1"/>
          </p:cNvSpPr>
          <p:nvPr>
            <p:ph type="body" idx="1"/>
          </p:nvPr>
        </p:nvSpPr>
        <p:spPr/>
        <p:txBody>
          <a:bodyPr/>
          <a:lstStyle/>
          <a:p>
            <a:pPr>
              <a:lnSpc>
                <a:spcPct val="80000"/>
              </a:lnSpc>
            </a:pPr>
            <a:r>
              <a:rPr lang="en-GB"/>
              <a:t>After each IBW National Grid will notify Gemini Users of the cumulative amounts of Quarterly NTS Entry Capacity, no later than 20:00 hours </a:t>
            </a:r>
          </a:p>
          <a:p>
            <a:pPr>
              <a:lnSpc>
                <a:spcPct val="80000"/>
              </a:lnSpc>
              <a:buFont typeface="Wingdings 2" pitchFamily="18" charset="2"/>
              <a:buNone/>
            </a:pPr>
            <a:r>
              <a:rPr lang="en-GB" sz="1800" i="1"/>
              <a:t>						UNC TPD B2.14.1</a:t>
            </a:r>
          </a:p>
          <a:p>
            <a:pPr>
              <a:lnSpc>
                <a:spcPct val="80000"/>
              </a:lnSpc>
            </a:pPr>
            <a:endParaRPr lang="en-GB" sz="1600" i="1"/>
          </a:p>
          <a:p>
            <a:pPr lvl="1">
              <a:lnSpc>
                <a:spcPct val="80000"/>
              </a:lnSpc>
            </a:pPr>
            <a:r>
              <a:rPr lang="en-GB"/>
              <a:t>A Users submitted Quarterly capacity bids (in aggregate)</a:t>
            </a:r>
          </a:p>
          <a:p>
            <a:pPr lvl="1">
              <a:lnSpc>
                <a:spcPct val="80000"/>
              </a:lnSpc>
            </a:pPr>
            <a:endParaRPr lang="en-GB"/>
          </a:p>
          <a:p>
            <a:pPr lvl="1">
              <a:lnSpc>
                <a:spcPct val="80000"/>
              </a:lnSpc>
            </a:pPr>
            <a:r>
              <a:rPr lang="en-GB"/>
              <a:t>At each price step, on such and earlier invitation dates, for each relevant Capacity Year.</a:t>
            </a:r>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5A6E5D77-918E-4A60-94D3-B8495600B3E9}" type="slidenum">
              <a:rPr lang="en-US"/>
              <a:pPr/>
              <a:t>73</a:t>
            </a:fld>
            <a:endParaRPr lang="en-US"/>
          </a:p>
        </p:txBody>
      </p:sp>
      <p:sp>
        <p:nvSpPr>
          <p:cNvPr id="222210" name="Rectangle 2"/>
          <p:cNvSpPr>
            <a:spLocks noGrp="1" noChangeArrowheads="1"/>
          </p:cNvSpPr>
          <p:nvPr>
            <p:ph type="title"/>
          </p:nvPr>
        </p:nvSpPr>
        <p:spPr/>
        <p:txBody>
          <a:bodyPr/>
          <a:lstStyle/>
          <a:p>
            <a:r>
              <a:rPr lang="en-GB">
                <a:effectLst>
                  <a:outerShdw blurRad="38100" dist="38100" dir="2700000" algn="tl">
                    <a:srgbClr val="C0C0C0"/>
                  </a:outerShdw>
                </a:effectLst>
              </a:rPr>
              <a:t>Interim Bid Window Results - Website</a:t>
            </a:r>
            <a:endParaRPr lang="en-US">
              <a:effectLst>
                <a:outerShdw blurRad="38100" dist="38100" dir="2700000" algn="tl">
                  <a:srgbClr val="C0C0C0"/>
                </a:outerShdw>
              </a:effectLst>
            </a:endParaRPr>
          </a:p>
        </p:txBody>
      </p:sp>
      <p:sp>
        <p:nvSpPr>
          <p:cNvPr id="222211" name="Rectangle 3"/>
          <p:cNvSpPr>
            <a:spLocks noGrp="1" noChangeArrowheads="1"/>
          </p:cNvSpPr>
          <p:nvPr>
            <p:ph type="body" idx="1"/>
          </p:nvPr>
        </p:nvSpPr>
        <p:spPr/>
        <p:txBody>
          <a:bodyPr/>
          <a:lstStyle/>
          <a:p>
            <a:pPr>
              <a:lnSpc>
                <a:spcPct val="80000"/>
              </a:lnSpc>
            </a:pPr>
            <a:r>
              <a:rPr lang="en-GB"/>
              <a:t>IBW Reports available in CSV &amp; PDF format</a:t>
            </a:r>
          </a:p>
          <a:p>
            <a:pPr lvl="1">
              <a:lnSpc>
                <a:spcPct val="80000"/>
              </a:lnSpc>
            </a:pPr>
            <a:r>
              <a:rPr lang="en-GB"/>
              <a:t>http://marketinformation.natgrid.co.uk/Gas/CapacityReports.aspx (select ‘Quarterly System Entry Capacity’ and ‘Bid Window Results’)</a:t>
            </a:r>
            <a:endParaRPr lang="en-US"/>
          </a:p>
        </p:txBody>
      </p:sp>
      <p:pic>
        <p:nvPicPr>
          <p:cNvPr id="2222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450" y="2924175"/>
            <a:ext cx="6089650" cy="3705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6D94124-15DB-447F-B6D7-0CF0746B15AC}" type="slidenum">
              <a:rPr lang="en-US"/>
              <a:pPr/>
              <a:t>74</a:t>
            </a:fld>
            <a:endParaRPr lang="en-US"/>
          </a:p>
        </p:txBody>
      </p:sp>
      <p:sp>
        <p:nvSpPr>
          <p:cNvPr id="223234" name="Rectangle 2"/>
          <p:cNvSpPr>
            <a:spLocks noGrp="1" noChangeArrowheads="1"/>
          </p:cNvSpPr>
          <p:nvPr>
            <p:ph type="title"/>
          </p:nvPr>
        </p:nvSpPr>
        <p:spPr/>
        <p:txBody>
          <a:bodyPr/>
          <a:lstStyle/>
          <a:p>
            <a:r>
              <a:rPr lang="en-GB">
                <a:effectLst>
                  <a:outerShdw blurRad="38100" dist="38100" dir="2700000" algn="tl">
                    <a:srgbClr val="C0C0C0"/>
                  </a:outerShdw>
                </a:effectLst>
              </a:rPr>
              <a:t>Allocation Results - Gemini</a:t>
            </a:r>
            <a:endParaRPr lang="en-US">
              <a:effectLst>
                <a:outerShdw blurRad="38100" dist="38100" dir="2700000" algn="tl">
                  <a:srgbClr val="C0C0C0"/>
                </a:outerShdw>
              </a:effectLst>
            </a:endParaRPr>
          </a:p>
        </p:txBody>
      </p:sp>
      <p:sp>
        <p:nvSpPr>
          <p:cNvPr id="223235" name="Rectangle 3"/>
          <p:cNvSpPr>
            <a:spLocks noGrp="1" noChangeArrowheads="1"/>
          </p:cNvSpPr>
          <p:nvPr>
            <p:ph type="body" idx="1"/>
          </p:nvPr>
        </p:nvSpPr>
        <p:spPr>
          <a:xfrm>
            <a:off x="593725" y="1371600"/>
            <a:ext cx="8089900" cy="5372100"/>
          </a:xfrm>
        </p:spPr>
        <p:txBody>
          <a:bodyPr/>
          <a:lstStyle/>
          <a:p>
            <a:pPr>
              <a:lnSpc>
                <a:spcPct val="90000"/>
              </a:lnSpc>
            </a:pPr>
            <a:r>
              <a:rPr lang="en-GB"/>
              <a:t>After allocation National Grid will notify Gemini Users of the following:</a:t>
            </a:r>
          </a:p>
          <a:p>
            <a:pPr lvl="1">
              <a:lnSpc>
                <a:spcPct val="90000"/>
              </a:lnSpc>
            </a:pPr>
            <a:r>
              <a:rPr lang="en-GB"/>
              <a:t>By Entry Point and by quarter publish the following:</a:t>
            </a:r>
          </a:p>
          <a:p>
            <a:pPr lvl="2">
              <a:lnSpc>
                <a:spcPct val="90000"/>
              </a:lnSpc>
            </a:pPr>
            <a:r>
              <a:rPr lang="en-GB"/>
              <a:t>Volume of entry capacity allocated (baseline and incremental)</a:t>
            </a:r>
          </a:p>
          <a:p>
            <a:pPr lvl="2">
              <a:lnSpc>
                <a:spcPct val="90000"/>
              </a:lnSpc>
            </a:pPr>
            <a:r>
              <a:rPr lang="en-GB"/>
              <a:t>The relevant step price group</a:t>
            </a:r>
          </a:p>
          <a:p>
            <a:pPr lvl="2">
              <a:lnSpc>
                <a:spcPct val="90000"/>
              </a:lnSpc>
            </a:pPr>
            <a:r>
              <a:rPr lang="en-GB"/>
              <a:t>Total amount of revenue to be derived</a:t>
            </a:r>
          </a:p>
          <a:p>
            <a:pPr lvl="2">
              <a:lnSpc>
                <a:spcPct val="90000"/>
              </a:lnSpc>
            </a:pPr>
            <a:r>
              <a:rPr lang="en-GB"/>
              <a:t>Highest price accepted</a:t>
            </a:r>
          </a:p>
          <a:p>
            <a:pPr lvl="2">
              <a:lnSpc>
                <a:spcPct val="90000"/>
              </a:lnSpc>
            </a:pPr>
            <a:r>
              <a:rPr lang="en-GB"/>
              <a:t>Lowest price accepted</a:t>
            </a:r>
          </a:p>
          <a:p>
            <a:pPr lvl="2">
              <a:lnSpc>
                <a:spcPct val="90000"/>
              </a:lnSpc>
            </a:pPr>
            <a:r>
              <a:rPr lang="en-GB"/>
              <a:t>Weighted average price accepted</a:t>
            </a:r>
          </a:p>
          <a:p>
            <a:pPr lvl="2">
              <a:lnSpc>
                <a:spcPct val="90000"/>
              </a:lnSpc>
            </a:pPr>
            <a:r>
              <a:rPr lang="en-GB"/>
              <a:t>The number of users that submitted successful bids</a:t>
            </a:r>
          </a:p>
          <a:p>
            <a:pPr lvl="2">
              <a:lnSpc>
                <a:spcPct val="90000"/>
              </a:lnSpc>
            </a:pPr>
            <a:r>
              <a:rPr lang="en-GB"/>
              <a:t>The amount of obligated capacity which remains unsold</a:t>
            </a:r>
          </a:p>
          <a:p>
            <a:pPr>
              <a:lnSpc>
                <a:spcPct val="90000"/>
              </a:lnSpc>
              <a:buFont typeface="Wingdings 2" pitchFamily="18" charset="2"/>
              <a:buNone/>
            </a:pPr>
            <a:r>
              <a:rPr lang="en-GB" sz="2000" i="1"/>
              <a:t>							UNC TPD B2.14.2</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A95FA2E-BE0E-43EF-AF55-79F5C6F826DE}" type="slidenum">
              <a:rPr lang="en-US"/>
              <a:pPr/>
              <a:t>75</a:t>
            </a:fld>
            <a:endParaRPr lang="en-US"/>
          </a:p>
        </p:txBody>
      </p:sp>
      <p:sp>
        <p:nvSpPr>
          <p:cNvPr id="224258" name="Rectangle 2"/>
          <p:cNvSpPr>
            <a:spLocks noGrp="1" noChangeArrowheads="1"/>
          </p:cNvSpPr>
          <p:nvPr>
            <p:ph type="title"/>
          </p:nvPr>
        </p:nvSpPr>
        <p:spPr/>
        <p:txBody>
          <a:bodyPr/>
          <a:lstStyle/>
          <a:p>
            <a:r>
              <a:rPr lang="en-GB">
                <a:effectLst>
                  <a:outerShdw blurRad="38100" dist="38100" dir="2700000" algn="tl">
                    <a:srgbClr val="C0C0C0"/>
                  </a:outerShdw>
                </a:effectLst>
              </a:rPr>
              <a:t>Allocation Results - Website</a:t>
            </a:r>
            <a:endParaRPr lang="en-US">
              <a:effectLst>
                <a:outerShdw blurRad="38100" dist="38100" dir="2700000" algn="tl">
                  <a:srgbClr val="C0C0C0"/>
                </a:outerShdw>
              </a:effectLst>
            </a:endParaRPr>
          </a:p>
        </p:txBody>
      </p:sp>
      <p:sp>
        <p:nvSpPr>
          <p:cNvPr id="224259" name="Rectangle 3"/>
          <p:cNvSpPr>
            <a:spLocks noGrp="1" noChangeArrowheads="1"/>
          </p:cNvSpPr>
          <p:nvPr>
            <p:ph type="body" idx="1"/>
          </p:nvPr>
        </p:nvSpPr>
        <p:spPr/>
        <p:txBody>
          <a:bodyPr/>
          <a:lstStyle/>
          <a:p>
            <a:pPr>
              <a:lnSpc>
                <a:spcPct val="80000"/>
              </a:lnSpc>
            </a:pPr>
            <a:r>
              <a:rPr lang="en-GB"/>
              <a:t>Report available in CSV &amp; PDF format</a:t>
            </a:r>
          </a:p>
          <a:p>
            <a:pPr lvl="1">
              <a:lnSpc>
                <a:spcPct val="80000"/>
              </a:lnSpc>
            </a:pPr>
            <a:r>
              <a:rPr lang="en-GB"/>
              <a:t>http://marketinformation.natgrid.co.uk/Gas/CapacityReports.aspx  (select ‘Quarterly System Entry Capacity’ and ‘Allocation Results’)</a:t>
            </a:r>
            <a:endParaRPr lang="en-US"/>
          </a:p>
        </p:txBody>
      </p:sp>
      <p:pic>
        <p:nvPicPr>
          <p:cNvPr id="22426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650" y="2857500"/>
            <a:ext cx="6089650" cy="371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6DECCC9-F743-4D98-941F-BC23BA2FF700}" type="slidenum">
              <a:rPr lang="en-US"/>
              <a:pPr/>
              <a:t>76</a:t>
            </a:fld>
            <a:endParaRPr lang="en-US"/>
          </a:p>
        </p:txBody>
      </p:sp>
      <p:sp>
        <p:nvSpPr>
          <p:cNvPr id="225282" name="Rectangle 2"/>
          <p:cNvSpPr>
            <a:spLocks noGrp="1" noChangeArrowheads="1"/>
          </p:cNvSpPr>
          <p:nvPr>
            <p:ph type="title"/>
          </p:nvPr>
        </p:nvSpPr>
        <p:spPr/>
        <p:txBody>
          <a:bodyPr/>
          <a:lstStyle/>
          <a:p>
            <a:r>
              <a:rPr lang="en-GB">
                <a:effectLst>
                  <a:outerShdw blurRad="38100" dist="38100" dir="2700000" algn="tl">
                    <a:srgbClr val="C0C0C0"/>
                  </a:outerShdw>
                </a:effectLst>
              </a:rPr>
              <a:t>Long Term Capacity Summary Report</a:t>
            </a:r>
            <a:endParaRPr lang="en-US">
              <a:effectLst>
                <a:outerShdw blurRad="38100" dist="38100" dir="2700000" algn="tl">
                  <a:srgbClr val="C0C0C0"/>
                </a:outerShdw>
              </a:effectLst>
            </a:endParaRPr>
          </a:p>
        </p:txBody>
      </p:sp>
      <p:sp>
        <p:nvSpPr>
          <p:cNvPr id="225283" name="Rectangle 3"/>
          <p:cNvSpPr>
            <a:spLocks noGrp="1" noChangeArrowheads="1"/>
          </p:cNvSpPr>
          <p:nvPr>
            <p:ph type="body" idx="1"/>
          </p:nvPr>
        </p:nvSpPr>
        <p:spPr/>
        <p:txBody>
          <a:bodyPr/>
          <a:lstStyle/>
          <a:p>
            <a:pPr>
              <a:lnSpc>
                <a:spcPct val="80000"/>
              </a:lnSpc>
            </a:pPr>
            <a:r>
              <a:rPr lang="en-GB"/>
              <a:t>Website</a:t>
            </a:r>
          </a:p>
          <a:p>
            <a:pPr lvl="2">
              <a:lnSpc>
                <a:spcPct val="80000"/>
              </a:lnSpc>
            </a:pPr>
            <a:r>
              <a:rPr lang="en-GB" sz="2200"/>
              <a:t>http://marketinformation.natgrid.co.uk/Gas/CapacityReports.aspx</a:t>
            </a:r>
            <a:endParaRPr lang="en-US" sz="2200"/>
          </a:p>
        </p:txBody>
      </p:sp>
      <p:pic>
        <p:nvPicPr>
          <p:cNvPr id="2252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638" y="2743200"/>
            <a:ext cx="6638925" cy="3771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B610176-90A0-4543-A76A-C54769EE3182}" type="slidenum">
              <a:rPr lang="en-US"/>
              <a:pPr/>
              <a:t>77</a:t>
            </a:fld>
            <a:endParaRPr lang="en-US"/>
          </a:p>
        </p:txBody>
      </p:sp>
      <p:sp>
        <p:nvSpPr>
          <p:cNvPr id="226306" name="Rectangle 2"/>
          <p:cNvSpPr>
            <a:spLocks noGrp="1" noChangeArrowheads="1"/>
          </p:cNvSpPr>
          <p:nvPr>
            <p:ph type="title"/>
          </p:nvPr>
        </p:nvSpPr>
        <p:spPr/>
        <p:txBody>
          <a:bodyPr/>
          <a:lstStyle/>
          <a:p>
            <a:r>
              <a:rPr lang="en-GB">
                <a:effectLst>
                  <a:outerShdw blurRad="38100" dist="38100" dir="2700000" algn="tl">
                    <a:srgbClr val="C0C0C0"/>
                  </a:outerShdw>
                </a:effectLst>
              </a:rPr>
              <a:t>Long Term Capacity Summary Report</a:t>
            </a:r>
            <a:endParaRPr lang="en-US">
              <a:effectLst>
                <a:outerShdw blurRad="38100" dist="38100" dir="2700000" algn="tl">
                  <a:srgbClr val="C0C0C0"/>
                </a:outerShdw>
              </a:effectLst>
            </a:endParaRPr>
          </a:p>
        </p:txBody>
      </p:sp>
      <p:sp>
        <p:nvSpPr>
          <p:cNvPr id="226307" name="Rectangle 3"/>
          <p:cNvSpPr>
            <a:spLocks noGrp="1" noChangeArrowheads="1"/>
          </p:cNvSpPr>
          <p:nvPr>
            <p:ph type="body" idx="1"/>
          </p:nvPr>
        </p:nvSpPr>
        <p:spPr>
          <a:xfrm>
            <a:off x="593725" y="1485900"/>
            <a:ext cx="8089900" cy="1371600"/>
          </a:xfrm>
        </p:spPr>
        <p:txBody>
          <a:bodyPr/>
          <a:lstStyle/>
          <a:p>
            <a:pPr>
              <a:lnSpc>
                <a:spcPct val="90000"/>
              </a:lnSpc>
            </a:pPr>
            <a:r>
              <a:rPr lang="en-GB" sz="2000">
                <a:solidFill>
                  <a:schemeClr val="tx1"/>
                </a:solidFill>
              </a:rPr>
              <a:t>This report is updated on the first working day of each month and shows the Quarterly and Monthly NTS Entry Capacity sold and available in the QSEC, AMSEC and RMTNTSEC auctions.</a:t>
            </a:r>
          </a:p>
          <a:p>
            <a:pPr>
              <a:lnSpc>
                <a:spcPct val="90000"/>
              </a:lnSpc>
            </a:pPr>
            <a:endParaRPr lang="en-GB" sz="2000">
              <a:solidFill>
                <a:schemeClr val="tx1"/>
              </a:solidFill>
            </a:endParaRPr>
          </a:p>
          <a:p>
            <a:pPr>
              <a:lnSpc>
                <a:spcPct val="90000"/>
              </a:lnSpc>
            </a:pPr>
            <a:endParaRPr lang="en-GB" sz="2000"/>
          </a:p>
        </p:txBody>
      </p:sp>
      <p:pic>
        <p:nvPicPr>
          <p:cNvPr id="22631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2514600"/>
            <a:ext cx="85725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ctrTitle"/>
          </p:nvPr>
        </p:nvSpPr>
        <p:spPr/>
        <p:txBody>
          <a:bodyPr/>
          <a:lstStyle/>
          <a:p>
            <a:r>
              <a:rPr lang="en-US"/>
              <a:t>Section 6</a:t>
            </a:r>
          </a:p>
        </p:txBody>
      </p:sp>
      <p:pic>
        <p:nvPicPr>
          <p:cNvPr id="229379" name="Picture 15" descr="Pic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962275"/>
            <a:ext cx="2211388"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380" name="Rectangle 4"/>
          <p:cNvSpPr>
            <a:spLocks noGrp="1" noChangeArrowheads="1"/>
          </p:cNvSpPr>
          <p:nvPr>
            <p:ph type="subTitle" idx="1"/>
          </p:nvPr>
        </p:nvSpPr>
        <p:spPr/>
        <p:txBody>
          <a:bodyPr/>
          <a:lstStyle/>
          <a:p>
            <a:r>
              <a:rPr lang="en-GB" sz="2200" b="1"/>
              <a:t>Useful Contact Information</a:t>
            </a:r>
            <a:endParaRPr lang="en-US" sz="2200" b="1"/>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733449E-A209-4AB9-B420-CDB4350D3D74}" type="slidenum">
              <a:rPr lang="en-US"/>
              <a:pPr/>
              <a:t>79</a:t>
            </a:fld>
            <a:endParaRPr lang="en-US"/>
          </a:p>
        </p:txBody>
      </p:sp>
      <p:sp>
        <p:nvSpPr>
          <p:cNvPr id="227330" name="Rectangle 2"/>
          <p:cNvSpPr>
            <a:spLocks noGrp="1" noChangeArrowheads="1"/>
          </p:cNvSpPr>
          <p:nvPr>
            <p:ph type="title"/>
          </p:nvPr>
        </p:nvSpPr>
        <p:spPr>
          <a:xfrm>
            <a:off x="593725" y="-92075"/>
            <a:ext cx="8093075" cy="1373188"/>
          </a:xfrm>
        </p:spPr>
        <p:txBody>
          <a:bodyPr/>
          <a:lstStyle/>
          <a:p>
            <a:r>
              <a:rPr lang="en-GB">
                <a:effectLst>
                  <a:outerShdw blurRad="38100" dist="38100" dir="2700000" algn="tl">
                    <a:srgbClr val="C0C0C0"/>
                  </a:outerShdw>
                </a:effectLst>
              </a:rPr>
              <a:t>Useful Contact Information – </a:t>
            </a:r>
            <a:br>
              <a:rPr lang="en-GB">
                <a:effectLst>
                  <a:outerShdw blurRad="38100" dist="38100" dir="2700000" algn="tl">
                    <a:srgbClr val="C0C0C0"/>
                  </a:outerShdw>
                </a:effectLst>
              </a:rPr>
            </a:br>
            <a:r>
              <a:rPr lang="en-GB">
                <a:effectLst>
                  <a:outerShdw blurRad="38100" dist="38100" dir="2700000" algn="tl">
                    <a:srgbClr val="C0C0C0"/>
                  </a:outerShdw>
                </a:effectLst>
              </a:rPr>
              <a:t>National Grid Long Term Entry</a:t>
            </a:r>
            <a:br>
              <a:rPr lang="en-GB">
                <a:effectLst>
                  <a:outerShdw blurRad="38100" dist="38100" dir="2700000" algn="tl">
                    <a:srgbClr val="C0C0C0"/>
                  </a:outerShdw>
                </a:effectLst>
              </a:rPr>
            </a:br>
            <a:r>
              <a:rPr lang="en-GB">
                <a:effectLst>
                  <a:outerShdw blurRad="38100" dist="38100" dir="2700000" algn="tl">
                    <a:srgbClr val="C0C0C0"/>
                  </a:outerShdw>
                </a:effectLst>
              </a:rPr>
              <a:t>Capacity Auctions</a:t>
            </a:r>
            <a:endParaRPr lang="en-US">
              <a:effectLst>
                <a:outerShdw blurRad="38100" dist="38100" dir="2700000" algn="tl">
                  <a:srgbClr val="C0C0C0"/>
                </a:outerShdw>
              </a:effectLst>
            </a:endParaRPr>
          </a:p>
        </p:txBody>
      </p:sp>
      <p:sp>
        <p:nvSpPr>
          <p:cNvPr id="227331" name="Rectangle 3"/>
          <p:cNvSpPr>
            <a:spLocks noGrp="1" noChangeArrowheads="1"/>
          </p:cNvSpPr>
          <p:nvPr>
            <p:ph type="body" idx="1"/>
          </p:nvPr>
        </p:nvSpPr>
        <p:spPr>
          <a:xfrm>
            <a:off x="593725" y="1485900"/>
            <a:ext cx="8089900" cy="5257800"/>
          </a:xfrm>
        </p:spPr>
        <p:txBody>
          <a:bodyPr/>
          <a:lstStyle/>
          <a:p>
            <a:pPr>
              <a:lnSpc>
                <a:spcPct val="90000"/>
              </a:lnSpc>
            </a:pPr>
            <a:r>
              <a:rPr lang="en-GB" sz="2000" dirty="0"/>
              <a:t>Long Term Entry Capacity Auctions (</a:t>
            </a:r>
            <a:r>
              <a:rPr lang="en-GB" sz="2000" dirty="0" err="1"/>
              <a:t>inc.</a:t>
            </a:r>
            <a:r>
              <a:rPr lang="en-GB" sz="2000" dirty="0"/>
              <a:t> RMTNTSEC)	</a:t>
            </a:r>
          </a:p>
          <a:p>
            <a:pPr lvl="1">
              <a:lnSpc>
                <a:spcPct val="90000"/>
              </a:lnSpc>
            </a:pPr>
            <a:r>
              <a:rPr lang="en-GB" sz="2000" dirty="0"/>
              <a:t>Bradley </a:t>
            </a:r>
            <a:r>
              <a:rPr lang="en-GB" sz="2000" dirty="0" smtClean="0"/>
              <a:t>Charles		Senior Capacity </a:t>
            </a:r>
            <a:r>
              <a:rPr lang="en-GB" sz="2000" dirty="0"/>
              <a:t>Auction </a:t>
            </a:r>
            <a:r>
              <a:rPr lang="en-GB" sz="2000" dirty="0" smtClean="0"/>
              <a:t>Analyst </a:t>
            </a:r>
            <a:endParaRPr lang="en-GB" sz="2000" dirty="0"/>
          </a:p>
          <a:p>
            <a:pPr lvl="1">
              <a:lnSpc>
                <a:spcPct val="90000"/>
              </a:lnSpc>
            </a:pPr>
            <a:r>
              <a:rPr lang="en-GB" sz="2000" dirty="0" smtClean="0"/>
              <a:t>Helen </a:t>
            </a:r>
            <a:r>
              <a:rPr lang="en-GB" sz="2000" dirty="0"/>
              <a:t>Bennett		Capacity Auction </a:t>
            </a:r>
            <a:r>
              <a:rPr lang="en-GB" sz="2000" dirty="0" smtClean="0"/>
              <a:t>Analyst</a:t>
            </a:r>
          </a:p>
          <a:p>
            <a:pPr lvl="1">
              <a:lnSpc>
                <a:spcPct val="90000"/>
              </a:lnSpc>
              <a:buFont typeface="Wingdings 2" pitchFamily="18" charset="2"/>
              <a:buNone/>
            </a:pPr>
            <a:endParaRPr lang="en-GB" sz="2000" dirty="0"/>
          </a:p>
          <a:p>
            <a:pPr>
              <a:lnSpc>
                <a:spcPct val="90000"/>
              </a:lnSpc>
            </a:pPr>
            <a:r>
              <a:rPr lang="en-GB" sz="2000" dirty="0"/>
              <a:t>IECR Model		</a:t>
            </a:r>
          </a:p>
          <a:p>
            <a:pPr lvl="1">
              <a:lnSpc>
                <a:spcPct val="90000"/>
              </a:lnSpc>
            </a:pPr>
            <a:r>
              <a:rPr lang="en-GB" sz="2000" dirty="0" smtClean="0"/>
              <a:t>Bradley Charles </a:t>
            </a:r>
            <a:r>
              <a:rPr lang="en-GB" sz="2000" dirty="0"/>
              <a:t>		Senior Capacity Auction Analyst </a:t>
            </a:r>
          </a:p>
          <a:p>
            <a:pPr>
              <a:lnSpc>
                <a:spcPct val="90000"/>
              </a:lnSpc>
              <a:buFont typeface="Wingdings 2" pitchFamily="18" charset="2"/>
              <a:buNone/>
            </a:pPr>
            <a:endParaRPr lang="en-GB" sz="2000" dirty="0"/>
          </a:p>
          <a:p>
            <a:pPr>
              <a:lnSpc>
                <a:spcPct val="90000"/>
              </a:lnSpc>
            </a:pPr>
            <a:r>
              <a:rPr lang="en-GB" sz="2000" dirty="0"/>
              <a:t>Team contact numbers:</a:t>
            </a:r>
          </a:p>
          <a:p>
            <a:pPr lvl="1">
              <a:lnSpc>
                <a:spcPct val="90000"/>
              </a:lnSpc>
              <a:buFont typeface="Wingdings 2" pitchFamily="18" charset="2"/>
              <a:buNone/>
            </a:pPr>
            <a:r>
              <a:rPr lang="en-GB" sz="2000" dirty="0"/>
              <a:t>	</a:t>
            </a:r>
            <a:r>
              <a:rPr lang="en-GB" sz="2000" dirty="0" err="1"/>
              <a:t>tel</a:t>
            </a:r>
            <a:r>
              <a:rPr lang="en-GB" sz="2000" dirty="0"/>
              <a:t>: </a:t>
            </a:r>
            <a:r>
              <a:rPr lang="en-US" sz="2000" dirty="0"/>
              <a:t>+44 (0)1926 654057 	fax: +44 (0)1926 654059</a:t>
            </a:r>
            <a:endParaRPr lang="en-GB" sz="2000" dirty="0"/>
          </a:p>
          <a:p>
            <a:pPr>
              <a:lnSpc>
                <a:spcPct val="90000"/>
              </a:lnSpc>
            </a:pPr>
            <a:r>
              <a:rPr lang="en-GB" sz="2000" dirty="0"/>
              <a:t>Team email address:</a:t>
            </a:r>
            <a:r>
              <a:rPr lang="en-GB" sz="2000" b="1" dirty="0"/>
              <a:t> </a:t>
            </a:r>
            <a:br>
              <a:rPr lang="en-GB" sz="2000" b="1" dirty="0"/>
            </a:br>
            <a:r>
              <a:rPr lang="en-GB" sz="2000" b="1" dirty="0"/>
              <a:t> 	capacityauctions@nationalgrid.com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ctrTitle"/>
          </p:nvPr>
        </p:nvSpPr>
        <p:spPr/>
        <p:txBody>
          <a:bodyPr/>
          <a:lstStyle/>
          <a:p>
            <a:r>
              <a:rPr lang="en-US" dirty="0"/>
              <a:t>Section 1</a:t>
            </a:r>
          </a:p>
        </p:txBody>
      </p:sp>
      <p:pic>
        <p:nvPicPr>
          <p:cNvPr id="104454" name="Picture 15" descr="Pic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962275"/>
            <a:ext cx="2211388"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7" name="Rectangle 9"/>
          <p:cNvSpPr>
            <a:spLocks noGrp="1" noChangeArrowheads="1"/>
          </p:cNvSpPr>
          <p:nvPr>
            <p:ph type="subTitle" idx="1"/>
          </p:nvPr>
        </p:nvSpPr>
        <p:spPr/>
        <p:txBody>
          <a:bodyPr/>
          <a:lstStyle/>
          <a:p>
            <a:r>
              <a:rPr lang="en-US" dirty="0" smtClean="0"/>
              <a:t>Introduction of PARCAs</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8795AA4-F806-4692-B09A-101A7A4818C4}" type="slidenum">
              <a:rPr lang="en-US"/>
              <a:pPr/>
              <a:t>80</a:t>
            </a:fld>
            <a:endParaRPr lang="en-US"/>
          </a:p>
        </p:txBody>
      </p:sp>
      <p:sp>
        <p:nvSpPr>
          <p:cNvPr id="230402" name="Rectangle 2"/>
          <p:cNvSpPr>
            <a:spLocks noGrp="1" noChangeArrowheads="1"/>
          </p:cNvSpPr>
          <p:nvPr>
            <p:ph type="title"/>
          </p:nvPr>
        </p:nvSpPr>
        <p:spPr>
          <a:xfrm>
            <a:off x="593725" y="334963"/>
            <a:ext cx="8093075" cy="946150"/>
          </a:xfrm>
        </p:spPr>
        <p:txBody>
          <a:bodyPr/>
          <a:lstStyle/>
          <a:p>
            <a:r>
              <a:rPr lang="en-GB">
                <a:effectLst>
                  <a:outerShdw blurRad="38100" dist="38100" dir="2700000" algn="tl">
                    <a:srgbClr val="C0C0C0"/>
                  </a:outerShdw>
                </a:effectLst>
              </a:rPr>
              <a:t>Useful Contact Information – </a:t>
            </a:r>
            <a:br>
              <a:rPr lang="en-GB">
                <a:effectLst>
                  <a:outerShdw blurRad="38100" dist="38100" dir="2700000" algn="tl">
                    <a:srgbClr val="C0C0C0"/>
                  </a:outerShdw>
                </a:effectLst>
              </a:rPr>
            </a:br>
            <a:r>
              <a:rPr lang="en-GB">
                <a:effectLst>
                  <a:outerShdw blurRad="38100" dist="38100" dir="2700000" algn="tl">
                    <a:srgbClr val="C0C0C0"/>
                  </a:outerShdw>
                </a:effectLst>
              </a:rPr>
              <a:t>National Grid Contacts</a:t>
            </a:r>
            <a:endParaRPr lang="en-US">
              <a:effectLst>
                <a:outerShdw blurRad="38100" dist="38100" dir="2700000" algn="tl">
                  <a:srgbClr val="C0C0C0"/>
                </a:outerShdw>
              </a:effectLst>
            </a:endParaRPr>
          </a:p>
        </p:txBody>
      </p:sp>
      <p:sp>
        <p:nvSpPr>
          <p:cNvPr id="230403" name="Rectangle 3"/>
          <p:cNvSpPr>
            <a:spLocks noGrp="1" noChangeArrowheads="1"/>
          </p:cNvSpPr>
          <p:nvPr>
            <p:ph type="body" idx="1"/>
          </p:nvPr>
        </p:nvSpPr>
        <p:spPr>
          <a:xfrm>
            <a:off x="593725" y="1485900"/>
            <a:ext cx="8089900" cy="5257800"/>
          </a:xfrm>
        </p:spPr>
        <p:txBody>
          <a:bodyPr/>
          <a:lstStyle/>
          <a:p>
            <a:r>
              <a:rPr lang="en-GB" sz="2800" dirty="0"/>
              <a:t>Modifications</a:t>
            </a:r>
            <a:r>
              <a:rPr lang="en-GB" sz="3600" dirty="0"/>
              <a:t>	</a:t>
            </a:r>
          </a:p>
          <a:p>
            <a:pPr lvl="1"/>
            <a:r>
              <a:rPr lang="en-GB" sz="2400" dirty="0"/>
              <a:t>Steve Fisher	</a:t>
            </a:r>
            <a:r>
              <a:rPr lang="en-GB" dirty="0"/>
              <a:t>	</a:t>
            </a:r>
            <a:r>
              <a:rPr lang="en-GB" sz="2000" dirty="0"/>
              <a:t>(</a:t>
            </a:r>
            <a:r>
              <a:rPr lang="en-GB" sz="2000" dirty="0">
                <a:hlinkClick r:id="rId2"/>
              </a:rPr>
              <a:t>steve.r.fisher@nationalgrid.com</a:t>
            </a:r>
            <a:r>
              <a:rPr lang="en-GB" sz="2000" dirty="0"/>
              <a:t>)</a:t>
            </a:r>
          </a:p>
          <a:p>
            <a:pPr lvl="2"/>
            <a:r>
              <a:rPr lang="en-GB" sz="2400" dirty="0"/>
              <a:t>Gas Charging and Access Development Manager</a:t>
            </a:r>
          </a:p>
          <a:p>
            <a:endParaRPr lang="en-GB" dirty="0"/>
          </a:p>
          <a:p>
            <a:r>
              <a:rPr lang="en-GB" dirty="0"/>
              <a:t>New Entry Points – Gas Connections Team</a:t>
            </a:r>
            <a:endParaRPr lang="en-GB" sz="3600" dirty="0"/>
          </a:p>
          <a:p>
            <a:pPr lvl="1"/>
            <a:r>
              <a:rPr lang="en-GB" dirty="0" smtClean="0"/>
              <a:t>Jon </a:t>
            </a:r>
            <a:r>
              <a:rPr lang="en-GB" dirty="0" err="1" smtClean="0"/>
              <a:t>Twomey</a:t>
            </a:r>
            <a:r>
              <a:rPr lang="en-GB" dirty="0" smtClean="0"/>
              <a:t>, Gas Customer Manager </a:t>
            </a:r>
            <a:r>
              <a:rPr lang="en-GB" dirty="0"/>
              <a:t>		 </a:t>
            </a:r>
            <a:r>
              <a:rPr lang="en-GB" sz="2000" dirty="0" smtClean="0"/>
              <a:t>(</a:t>
            </a:r>
            <a:r>
              <a:rPr lang="en-GB" sz="2000" dirty="0" smtClean="0">
                <a:hlinkClick r:id="rId3"/>
              </a:rPr>
              <a:t>john.twomey@nationalgrid.com</a:t>
            </a:r>
            <a:r>
              <a:rPr lang="en-GB" sz="2000" dirty="0" smtClean="0"/>
              <a:t>)</a:t>
            </a:r>
          </a:p>
          <a:p>
            <a:pPr lvl="1"/>
            <a:endParaRPr lang="en-GB" sz="2000"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F0D38AD-C379-46E9-8A91-E705F3D0D9E2}" type="slidenum">
              <a:rPr lang="en-US"/>
              <a:pPr/>
              <a:t>81</a:t>
            </a:fld>
            <a:endParaRPr lang="en-US"/>
          </a:p>
        </p:txBody>
      </p:sp>
      <p:sp>
        <p:nvSpPr>
          <p:cNvPr id="231426" name="Rectangle 2"/>
          <p:cNvSpPr>
            <a:spLocks noGrp="1" noChangeArrowheads="1"/>
          </p:cNvSpPr>
          <p:nvPr>
            <p:ph type="title"/>
          </p:nvPr>
        </p:nvSpPr>
        <p:spPr/>
        <p:txBody>
          <a:bodyPr/>
          <a:lstStyle/>
          <a:p>
            <a:r>
              <a:rPr lang="en-GB">
                <a:effectLst>
                  <a:outerShdw blurRad="38100" dist="38100" dir="2700000" algn="tl">
                    <a:srgbClr val="C0C0C0"/>
                  </a:outerShdw>
                </a:effectLst>
              </a:rPr>
              <a:t>Useful Contact Information – xoserve</a:t>
            </a:r>
            <a:endParaRPr lang="en-US">
              <a:effectLst>
                <a:outerShdw blurRad="38100" dist="38100" dir="2700000" algn="tl">
                  <a:srgbClr val="C0C0C0"/>
                </a:outerShdw>
              </a:effectLst>
            </a:endParaRPr>
          </a:p>
        </p:txBody>
      </p:sp>
      <p:sp>
        <p:nvSpPr>
          <p:cNvPr id="231427" name="Rectangle 3"/>
          <p:cNvSpPr>
            <a:spLocks noGrp="1" noChangeArrowheads="1"/>
          </p:cNvSpPr>
          <p:nvPr>
            <p:ph type="body" idx="1"/>
          </p:nvPr>
        </p:nvSpPr>
        <p:spPr>
          <a:xfrm>
            <a:off x="593725" y="1485900"/>
            <a:ext cx="8089900" cy="5257800"/>
          </a:xfrm>
        </p:spPr>
        <p:txBody>
          <a:bodyPr/>
          <a:lstStyle/>
          <a:p>
            <a:r>
              <a:rPr lang="en-GB"/>
              <a:t>For Gemini E-Training contact</a:t>
            </a:r>
          </a:p>
          <a:p>
            <a:pPr lvl="1"/>
            <a:r>
              <a:rPr lang="en-GB"/>
              <a:t>Customer Lifecycle Team</a:t>
            </a:r>
          </a:p>
          <a:p>
            <a:pPr lvl="2"/>
            <a:r>
              <a:rPr lang="en-GB"/>
              <a:t>Email: customerlifecycle.spa.xoserve.com</a:t>
            </a:r>
          </a:p>
          <a:p>
            <a:r>
              <a:rPr lang="en-GB"/>
              <a:t>Website</a:t>
            </a:r>
            <a:endParaRPr lang="en-GB" sz="3600"/>
          </a:p>
          <a:p>
            <a:pPr lvl="1"/>
            <a:r>
              <a:rPr lang="en-GB"/>
              <a:t>www.xoserve.com</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98EBC37-CE9A-485B-8FC4-1A354C1605D7}" type="slidenum">
              <a:rPr lang="en-US"/>
              <a:pPr/>
              <a:t>82</a:t>
            </a:fld>
            <a:endParaRPr lang="en-US"/>
          </a:p>
        </p:txBody>
      </p:sp>
      <p:sp>
        <p:nvSpPr>
          <p:cNvPr id="232450" name="Rectangle 2"/>
          <p:cNvSpPr>
            <a:spLocks noGrp="1" noChangeArrowheads="1"/>
          </p:cNvSpPr>
          <p:nvPr>
            <p:ph type="title"/>
          </p:nvPr>
        </p:nvSpPr>
        <p:spPr/>
        <p:txBody>
          <a:bodyPr/>
          <a:lstStyle/>
          <a:p>
            <a:r>
              <a:rPr lang="en-GB">
                <a:effectLst>
                  <a:outerShdw blurRad="38100" dist="38100" dir="2700000" algn="tl">
                    <a:srgbClr val="C0C0C0"/>
                  </a:outerShdw>
                </a:effectLst>
              </a:rPr>
              <a:t>Useful Contact Information – Joint Office</a:t>
            </a:r>
            <a:endParaRPr lang="en-US">
              <a:effectLst>
                <a:outerShdw blurRad="38100" dist="38100" dir="2700000" algn="tl">
                  <a:srgbClr val="C0C0C0"/>
                </a:outerShdw>
              </a:effectLst>
            </a:endParaRPr>
          </a:p>
        </p:txBody>
      </p:sp>
      <p:sp>
        <p:nvSpPr>
          <p:cNvPr id="232451" name="Rectangle 3"/>
          <p:cNvSpPr>
            <a:spLocks noGrp="1" noChangeArrowheads="1"/>
          </p:cNvSpPr>
          <p:nvPr>
            <p:ph type="body" idx="1"/>
          </p:nvPr>
        </p:nvSpPr>
        <p:spPr>
          <a:xfrm>
            <a:off x="593725" y="1485900"/>
            <a:ext cx="8089900" cy="5257800"/>
          </a:xfrm>
        </p:spPr>
        <p:txBody>
          <a:bodyPr/>
          <a:lstStyle/>
          <a:p>
            <a:r>
              <a:rPr lang="en-GB"/>
              <a:t>Publish Industry Information Customer Lifecycle Team</a:t>
            </a:r>
          </a:p>
          <a:p>
            <a:pPr lvl="2"/>
            <a:r>
              <a:rPr lang="en-GB" sz="2200"/>
              <a:t>UNC mod proposals affecting QSEC auction </a:t>
            </a:r>
          </a:p>
          <a:p>
            <a:pPr lvl="2"/>
            <a:r>
              <a:rPr lang="en-GB" sz="2200"/>
              <a:t>QSEC Invitation Letter</a:t>
            </a:r>
          </a:p>
          <a:p>
            <a:pPr lvl="2"/>
            <a:r>
              <a:rPr lang="en-GB" sz="2200"/>
              <a:t>Website - </a:t>
            </a:r>
            <a:r>
              <a:rPr lang="en-GB" sz="2200">
                <a:hlinkClick r:id="rId2"/>
              </a:rPr>
              <a:t>www.gasgovance.co.uk</a:t>
            </a:r>
            <a:endParaRPr lang="en-GB" sz="2200"/>
          </a:p>
          <a:p>
            <a:pPr lvl="2"/>
            <a:r>
              <a:rPr lang="en-GB" sz="2200"/>
              <a:t>Contact Telephone Number</a:t>
            </a:r>
          </a:p>
          <a:p>
            <a:pPr lvl="3"/>
            <a:r>
              <a:rPr lang="en-GB" sz="2000"/>
              <a:t>+44(0)121 623 2115</a:t>
            </a:r>
          </a:p>
          <a:p>
            <a:pPr lvl="2"/>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D4F44E0-1DED-48EE-8F37-1F252F4BFC2F}" type="slidenum">
              <a:rPr lang="en-US"/>
              <a:pPr/>
              <a:t>9</a:t>
            </a:fld>
            <a:endParaRPr lang="en-US"/>
          </a:p>
        </p:txBody>
      </p:sp>
      <p:sp>
        <p:nvSpPr>
          <p:cNvPr id="140290" name="Rectangle 2"/>
          <p:cNvSpPr>
            <a:spLocks noGrp="1" noChangeArrowheads="1"/>
          </p:cNvSpPr>
          <p:nvPr>
            <p:ph type="title"/>
          </p:nvPr>
        </p:nvSpPr>
        <p:spPr>
          <a:xfrm>
            <a:off x="593725" y="573227"/>
            <a:ext cx="8093075" cy="707886"/>
          </a:xfrm>
        </p:spPr>
        <p:txBody>
          <a:bodyPr/>
          <a:lstStyle/>
          <a:p>
            <a:r>
              <a:rPr lang="en-GB" sz="2000" dirty="0" smtClean="0"/>
              <a:t>Introduction </a:t>
            </a:r>
            <a:r>
              <a:rPr lang="en-GB" sz="2000" dirty="0"/>
              <a:t>of the Planning and Advanced Reservation of Capacity </a:t>
            </a:r>
            <a:r>
              <a:rPr lang="en-GB" sz="2000" dirty="0" smtClean="0"/>
              <a:t>Agreement (PARCAs)</a:t>
            </a:r>
            <a:endParaRPr lang="en-US" sz="2000" dirty="0"/>
          </a:p>
        </p:txBody>
      </p:sp>
      <p:sp>
        <p:nvSpPr>
          <p:cNvPr id="140291" name="Rectangle 3"/>
          <p:cNvSpPr>
            <a:spLocks noGrp="1" noChangeArrowheads="1"/>
          </p:cNvSpPr>
          <p:nvPr>
            <p:ph type="body" idx="1"/>
          </p:nvPr>
        </p:nvSpPr>
        <p:spPr/>
        <p:txBody>
          <a:bodyPr/>
          <a:lstStyle/>
          <a:p>
            <a:pPr>
              <a:lnSpc>
                <a:spcPct val="125000"/>
              </a:lnSpc>
            </a:pPr>
            <a:r>
              <a:rPr lang="en-GB" dirty="0" smtClean="0"/>
              <a:t>On 5</a:t>
            </a:r>
            <a:r>
              <a:rPr lang="en-GB" baseline="30000" dirty="0" smtClean="0"/>
              <a:t>th</a:t>
            </a:r>
            <a:r>
              <a:rPr lang="en-GB" dirty="0" smtClean="0"/>
              <a:t> December 2014 Ofgem approved UNC Modification 0465V “Introduction of the Planning and Advanced Reservation of Capacity Agreement”</a:t>
            </a:r>
          </a:p>
          <a:p>
            <a:pPr>
              <a:lnSpc>
                <a:spcPct val="125000"/>
              </a:lnSpc>
            </a:pPr>
            <a:r>
              <a:rPr lang="en-GB" dirty="0" smtClean="0"/>
              <a:t> On the same date Ofgem also directed changes to National Grid’s Licence to implement PARCAs</a:t>
            </a:r>
          </a:p>
          <a:p>
            <a:pPr>
              <a:lnSpc>
                <a:spcPct val="125000"/>
              </a:lnSpc>
            </a:pPr>
            <a:r>
              <a:rPr lang="en-GB" dirty="0" smtClean="0"/>
              <a:t>On 11</a:t>
            </a:r>
            <a:r>
              <a:rPr lang="en-GB" baseline="30000" dirty="0" smtClean="0"/>
              <a:t>th</a:t>
            </a:r>
            <a:r>
              <a:rPr lang="en-GB" dirty="0" smtClean="0"/>
              <a:t> December National Grid published formal consultations on the Capacity Release Methodology Statements and Capacity methodology Statements on support of PARCAs</a:t>
            </a:r>
            <a:endParaRPr lang="en-GB" dirty="0"/>
          </a:p>
          <a:p>
            <a:pPr lvl="1"/>
            <a:endParaRPr lang="en-GB" dirty="0"/>
          </a:p>
          <a:p>
            <a:pPr lvl="1">
              <a:buFont typeface="Wingdings 2" pitchFamily="18" charset="2"/>
              <a:buNone/>
            </a:pP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pitchFamily="34" charset="0"/>
            <a:ea typeface="ＭＳ Ｐゴシック" pitchFamily="34"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G Blank">
  <a:themeElements>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pitchFamily="34" charset="0"/>
            <a:ea typeface="ＭＳ Ｐゴシック" pitchFamily="34" charset="-128"/>
          </a:defRPr>
        </a:defPPr>
      </a:lstStyle>
    </a:lnDef>
  </a:objectDefaults>
  <a:extraClrSchemeLst>
    <a:extraClrScheme>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1291</TotalTime>
  <Words>4222</Words>
  <Application>Microsoft Office PowerPoint</Application>
  <PresentationFormat>On-screen Show (4:3)</PresentationFormat>
  <Paragraphs>867</Paragraphs>
  <Slides>82</Slides>
  <Notes>1</Notes>
  <HiddenSlides>0</HiddenSlides>
  <MMClips>0</MMClips>
  <ScaleCrop>false</ScaleCrop>
  <HeadingPairs>
    <vt:vector size="4" baseType="variant">
      <vt:variant>
        <vt:lpstr>Theme</vt:lpstr>
      </vt:variant>
      <vt:variant>
        <vt:i4>2</vt:i4>
      </vt:variant>
      <vt:variant>
        <vt:lpstr>Slide Titles</vt:lpstr>
      </vt:variant>
      <vt:variant>
        <vt:i4>82</vt:i4>
      </vt:variant>
    </vt:vector>
  </HeadingPairs>
  <TitlesOfParts>
    <vt:vector size="84" baseType="lpstr">
      <vt:lpstr>NG Photo</vt:lpstr>
      <vt:lpstr>NG Blank</vt:lpstr>
      <vt:lpstr>Quarterly System Entry Capacity (QSEC) </vt:lpstr>
      <vt:lpstr>Introduction</vt:lpstr>
      <vt:lpstr>Introduction</vt:lpstr>
      <vt:lpstr>Introduction</vt:lpstr>
      <vt:lpstr>Introduction</vt:lpstr>
      <vt:lpstr>Introduction</vt:lpstr>
      <vt:lpstr>Introduction</vt:lpstr>
      <vt:lpstr>Section 1</vt:lpstr>
      <vt:lpstr>Introduction of the Planning and Advanced Reservation of Capacity Agreement (PARCAs)</vt:lpstr>
      <vt:lpstr>Impact of PARCAs on QSEC</vt:lpstr>
      <vt:lpstr>Section 2</vt:lpstr>
      <vt:lpstr>Firm System Entry Capacity Definition</vt:lpstr>
      <vt:lpstr>Minimum Quantity Offered</vt:lpstr>
      <vt:lpstr>Firm System Entry Capacity Definition</vt:lpstr>
      <vt:lpstr>Substitution Obligation</vt:lpstr>
      <vt:lpstr>Substitution Methodology - Retainers</vt:lpstr>
      <vt:lpstr>Substitution Methodology – Retainer Invitation</vt:lpstr>
      <vt:lpstr>Substitution Methodology – Retainer Invitation</vt:lpstr>
      <vt:lpstr>Substitution Methodology – Retention Information</vt:lpstr>
      <vt:lpstr>Substitution Methodology – Retention Charges</vt:lpstr>
      <vt:lpstr>Substitution Methodology – Retention Charge Refunds</vt:lpstr>
      <vt:lpstr>QSEC – Uniform Network Code Obligations</vt:lpstr>
      <vt:lpstr>QSEC Auction Invitation Letter – Content</vt:lpstr>
      <vt:lpstr>QSEC Process</vt:lpstr>
      <vt:lpstr>QSEC Bid Capture Rules</vt:lpstr>
      <vt:lpstr>QSEC Interim-bid-window processes</vt:lpstr>
      <vt:lpstr>QSEC Stability Measure</vt:lpstr>
      <vt:lpstr>Price Steps &amp; Quantities</vt:lpstr>
      <vt:lpstr>QSEC Auction Summary – Allocation Rules</vt:lpstr>
      <vt:lpstr>Allocation Exceptions</vt:lpstr>
      <vt:lpstr>At Baseline, Demand Less Than Supply</vt:lpstr>
      <vt:lpstr>At Baseline, Demand Exceeds Supply</vt:lpstr>
      <vt:lpstr>QSEC Auction Summary –  Post Allocation Reporting</vt:lpstr>
      <vt:lpstr>QSEC Auction Summary –  Post Allocation Reporting</vt:lpstr>
      <vt:lpstr>Section 3</vt:lpstr>
      <vt:lpstr>Published Information</vt:lpstr>
      <vt:lpstr>IECR Methodology</vt:lpstr>
      <vt:lpstr>IECR Methodology (cont.)</vt:lpstr>
      <vt:lpstr>IECR Worked Example</vt:lpstr>
      <vt:lpstr>IECR (1) - Identify a Possible Trigger Level</vt:lpstr>
      <vt:lpstr>IECR (1) - Identify a Possible Trigger Level</vt:lpstr>
      <vt:lpstr>IECR (2) - Provisional Allocations</vt:lpstr>
      <vt:lpstr>IECR (2) - Provisional Allocations</vt:lpstr>
      <vt:lpstr>IECR (3) – Determine Clearing  Prices &amp; Calculate Revenue</vt:lpstr>
      <vt:lpstr>IECR (4) – NPV Test</vt:lpstr>
      <vt:lpstr>IECR (4) – NPV Test</vt:lpstr>
      <vt:lpstr>IECR (4) – NPV Test</vt:lpstr>
      <vt:lpstr>Section 4</vt:lpstr>
      <vt:lpstr>Basic IECR Model Process</vt:lpstr>
      <vt:lpstr>Changes in 2016</vt:lpstr>
      <vt:lpstr>Limitations Of Current Model</vt:lpstr>
      <vt:lpstr>How to use the IECR Model</vt:lpstr>
      <vt:lpstr>PowerPoint Presentation</vt:lpstr>
      <vt:lpstr>How to use the IECR Model</vt:lpstr>
      <vt:lpstr>Model Worksheets</vt:lpstr>
      <vt:lpstr>Model Worksheets</vt:lpstr>
      <vt:lpstr>Output Worksheets</vt:lpstr>
      <vt:lpstr>How to use the IECR Model</vt:lpstr>
      <vt:lpstr>Running the Model </vt:lpstr>
      <vt:lpstr>Entering a Bid Stack</vt:lpstr>
      <vt:lpstr>Example Output – Permanent sheet</vt:lpstr>
      <vt:lpstr>Interpreting Results</vt:lpstr>
      <vt:lpstr>Example Output – Final Demand sheet</vt:lpstr>
      <vt:lpstr>Support</vt:lpstr>
      <vt:lpstr>Section 5</vt:lpstr>
      <vt:lpstr>Overview of Bid Capture – Bidding Rules</vt:lpstr>
      <vt:lpstr>Overview of Bid Capture – Adding Bids</vt:lpstr>
      <vt:lpstr>Overview of Bid Capture – Modifying Bids</vt:lpstr>
      <vt:lpstr>Overview of Bid Capture – Modifying Bids</vt:lpstr>
      <vt:lpstr>Overview of Bid Capture – Modifying Bids</vt:lpstr>
      <vt:lpstr>QSEC Invitation Letter</vt:lpstr>
      <vt:lpstr>Interim Bid Window Results - Gemini</vt:lpstr>
      <vt:lpstr>Interim Bid Window Results - Website</vt:lpstr>
      <vt:lpstr>Allocation Results - Gemini</vt:lpstr>
      <vt:lpstr>Allocation Results - Website</vt:lpstr>
      <vt:lpstr>Long Term Capacity Summary Report</vt:lpstr>
      <vt:lpstr>Long Term Capacity Summary Report</vt:lpstr>
      <vt:lpstr>Section 6</vt:lpstr>
      <vt:lpstr>Useful Contact Information –  National Grid Long Term Entry Capacity Auctions</vt:lpstr>
      <vt:lpstr>Useful Contact Information –  National Grid Contacts</vt:lpstr>
      <vt:lpstr>Useful Contact Information – xoserve</vt:lpstr>
      <vt:lpstr>Useful Contact Information – Joint Office</vt:lpstr>
    </vt:vector>
  </TitlesOfParts>
  <Company>National Grid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Grid Power Point template</dc:title>
  <dc:creator>Charles, Bradley</dc:creator>
  <cp:lastModifiedBy>Bradley Charles</cp:lastModifiedBy>
  <cp:revision>121</cp:revision>
  <cp:lastPrinted>2010-07-28T13:37:48Z</cp:lastPrinted>
  <dcterms:created xsi:type="dcterms:W3CDTF">2010-07-02T10:03:33Z</dcterms:created>
  <dcterms:modified xsi:type="dcterms:W3CDTF">2016-01-22T10:17:11Z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G_DocType">
    <vt:lpwstr>Templates</vt:lpwstr>
  </property>
  <property fmtid="{D5CDD505-2E9C-101B-9397-08002B2CF9AE}" pid="3" name="NG_IsPopuler">
    <vt:lpwstr>1</vt:lpwstr>
  </property>
  <property fmtid="{D5CDD505-2E9C-101B-9397-08002B2CF9AE}" pid="4" name="ContentType">
    <vt:lpwstr>Document</vt:lpwstr>
  </property>
  <property fmtid="{D5CDD505-2E9C-101B-9397-08002B2CF9AE}" pid="5" name="NG_Description">
    <vt:lpwstr/>
  </property>
  <property fmtid="{D5CDD505-2E9C-101B-9397-08002B2CF9AE}" pid="6" name="NG_LOB">
    <vt:lpwstr>Corporate Affairs</vt:lpwstr>
  </property>
  <property fmtid="{D5CDD505-2E9C-101B-9397-08002B2CF9AE}" pid="7" name="NG_Department">
    <vt:lpwstr>Employee Communication and Brand</vt:lpwstr>
  </property>
  <property fmtid="{D5CDD505-2E9C-101B-9397-08002B2CF9AE}" pid="8" name="Subject">
    <vt:lpwstr/>
  </property>
  <property fmtid="{D5CDD505-2E9C-101B-9397-08002B2CF9AE}" pid="9" name="Keywords">
    <vt:lpwstr/>
  </property>
  <property fmtid="{D5CDD505-2E9C-101B-9397-08002B2CF9AE}" pid="10" name="_Author">
    <vt:lpwstr/>
  </property>
  <property fmtid="{D5CDD505-2E9C-101B-9397-08002B2CF9AE}" pid="11" name="_Category">
    <vt:lpwstr/>
  </property>
  <property fmtid="{D5CDD505-2E9C-101B-9397-08002B2CF9AE}" pid="12" name="Slides">
    <vt:lpwstr>87</vt:lpwstr>
  </property>
  <property fmtid="{D5CDD505-2E9C-101B-9397-08002B2CF9AE}" pid="13" name="Categories">
    <vt:lpwstr/>
  </property>
  <property fmtid="{D5CDD505-2E9C-101B-9397-08002B2CF9AE}" pid="14" name="Approval Level">
    <vt:lpwstr/>
  </property>
  <property fmtid="{D5CDD505-2E9C-101B-9397-08002B2CF9AE}" pid="15" name="_Comments">
    <vt:lpwstr/>
  </property>
  <property fmtid="{D5CDD505-2E9C-101B-9397-08002B2CF9AE}" pid="16" name="Assigned To">
    <vt:lpwstr/>
  </property>
</Properties>
</file>