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94164-66C0-4C83-93C6-75B78ED02D2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43D99-658C-4EA5-B19F-9A2519986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416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43D99-658C-4EA5-B19F-9A25199862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43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51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3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07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3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18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01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78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0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63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92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24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A4EA5-8629-4462-B27D-5D1E4F8AB4D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5C0D-3C5F-4446-9A97-1F5EDCE42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8506103" y="1975520"/>
            <a:ext cx="14452" cy="4573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838416" y="1942840"/>
            <a:ext cx="0" cy="4620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6732240" y="1574091"/>
            <a:ext cx="11095" cy="4975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1037245" y="1944971"/>
            <a:ext cx="6362" cy="4604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043607" y="1255440"/>
            <a:ext cx="763284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115616" y="1448780"/>
            <a:ext cx="2736301" cy="3960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SEP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1917" y="1448780"/>
            <a:ext cx="2880323" cy="3960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OCT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32240" y="1448780"/>
            <a:ext cx="1773863" cy="3960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NOV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27584" y="1886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smtClean="0">
                <a:solidFill>
                  <a:srgbClr val="FFFF00"/>
                </a:solidFill>
              </a:rPr>
              <a:t>6th </a:t>
            </a:r>
            <a:r>
              <a:rPr lang="en-GB" sz="1400" b="1" smtClean="0">
                <a:solidFill>
                  <a:srgbClr val="FFFF00"/>
                </a:solidFill>
              </a:rPr>
              <a:t>Sep</a:t>
            </a:r>
            <a:endParaRPr lang="en-GB" sz="1400" b="1" dirty="0">
              <a:solidFill>
                <a:srgbClr val="FFFF00"/>
              </a:solidFill>
            </a:endParaRPr>
          </a:p>
          <a:p>
            <a:pPr algn="ctr"/>
            <a:r>
              <a:rPr lang="en-GB" sz="1200" dirty="0" smtClean="0"/>
              <a:t>System </a:t>
            </a:r>
            <a:r>
              <a:rPr lang="en-GB" sz="1200" dirty="0"/>
              <a:t>Code is deployed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95833" y="188640"/>
            <a:ext cx="15121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FF00"/>
                </a:solidFill>
              </a:rPr>
              <a:t>1st Oct</a:t>
            </a:r>
          </a:p>
          <a:p>
            <a:pPr algn="ctr"/>
            <a:r>
              <a:rPr lang="en-GB" sz="1200" dirty="0" smtClean="0"/>
              <a:t>BAL Implementation</a:t>
            </a:r>
          </a:p>
          <a:p>
            <a:pPr algn="ctr"/>
            <a:r>
              <a:rPr lang="en-GB" sz="1200" dirty="0" smtClean="0"/>
              <a:t>(Nominations and Gas Day)</a:t>
            </a:r>
            <a:endParaRPr lang="en-GB" sz="1200" dirty="0"/>
          </a:p>
        </p:txBody>
      </p:sp>
      <p:sp>
        <p:nvSpPr>
          <p:cNvPr id="38" name="Rectangle 37"/>
          <p:cNvSpPr/>
          <p:nvPr/>
        </p:nvSpPr>
        <p:spPr>
          <a:xfrm>
            <a:off x="5923383" y="598983"/>
            <a:ext cx="1512168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FF00"/>
                </a:solidFill>
              </a:rPr>
              <a:t>1st Nov</a:t>
            </a:r>
          </a:p>
          <a:p>
            <a:pPr algn="ctr"/>
            <a:r>
              <a:rPr lang="en-GB" sz="1200" dirty="0" smtClean="0"/>
              <a:t>CAM Implementation</a:t>
            </a:r>
          </a:p>
        </p:txBody>
      </p:sp>
      <p:cxnSp>
        <p:nvCxnSpPr>
          <p:cNvPr id="40" name="Straight Connector 39"/>
          <p:cNvCxnSpPr>
            <a:stCxn id="36" idx="2"/>
          </p:cNvCxnSpPr>
          <p:nvPr/>
        </p:nvCxnSpPr>
        <p:spPr>
          <a:xfrm>
            <a:off x="1284784" y="1103040"/>
            <a:ext cx="0" cy="165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62083" y="1089720"/>
            <a:ext cx="0" cy="165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44513" y="1103040"/>
            <a:ext cx="0" cy="165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149746" y="2125376"/>
            <a:ext cx="2558157" cy="5835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Nominations at IP’s submitted under existing regime for Gas Days up to 30</a:t>
            </a:r>
            <a:r>
              <a:rPr lang="en-GB" sz="1200" baseline="30000" dirty="0" smtClean="0">
                <a:solidFill>
                  <a:schemeClr val="tx1"/>
                </a:solidFill>
              </a:rPr>
              <a:t>th</a:t>
            </a:r>
            <a:r>
              <a:rPr lang="en-GB" sz="1200" dirty="0" smtClean="0">
                <a:solidFill>
                  <a:schemeClr val="tx1"/>
                </a:solidFill>
              </a:rPr>
              <a:t> Sept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49747" y="2708919"/>
            <a:ext cx="6110629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Nominations at IP’s submitted under  </a:t>
            </a:r>
            <a:r>
              <a:rPr lang="en-GB" sz="1200" dirty="0" smtClean="0">
                <a:solidFill>
                  <a:schemeClr val="tx1"/>
                </a:solidFill>
              </a:rPr>
              <a:t>NEW rules </a:t>
            </a:r>
            <a:r>
              <a:rPr lang="en-GB" sz="1200" dirty="0">
                <a:solidFill>
                  <a:schemeClr val="tx1"/>
                </a:solidFill>
              </a:rPr>
              <a:t>for </a:t>
            </a:r>
            <a:r>
              <a:rPr lang="en-GB" sz="1200" dirty="0" smtClean="0">
                <a:solidFill>
                  <a:schemeClr val="tx1"/>
                </a:solidFill>
              </a:rPr>
              <a:t>Gas Days from 1</a:t>
            </a:r>
            <a:r>
              <a:rPr lang="en-GB" sz="1200" baseline="30000" dirty="0" smtClean="0">
                <a:solidFill>
                  <a:schemeClr val="tx1"/>
                </a:solidFill>
              </a:rPr>
              <a:t>st</a:t>
            </a:r>
            <a:r>
              <a:rPr lang="en-GB" sz="1200" dirty="0" smtClean="0">
                <a:solidFill>
                  <a:schemeClr val="tx1"/>
                </a:solidFill>
              </a:rPr>
              <a:t> Oct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1" y="2125376"/>
            <a:ext cx="1043607" cy="9435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Nominations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0" y="3208450"/>
            <a:ext cx="1043607" cy="7439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Gas Day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095834" y="3394585"/>
            <a:ext cx="1512168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30th Sept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23 Hour Gas Day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-2" y="4135498"/>
            <a:ext cx="1043607" cy="1368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CAM Auctions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851918" y="4752023"/>
            <a:ext cx="2817384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Last day capacity can be purchased under existing regime is 31</a:t>
            </a:r>
            <a:r>
              <a:rPr lang="en-GB" sz="1200" baseline="30000" dirty="0" smtClean="0">
                <a:solidFill>
                  <a:schemeClr val="tx1"/>
                </a:solidFill>
              </a:rPr>
              <a:t>st</a:t>
            </a:r>
            <a:r>
              <a:rPr lang="en-GB" sz="1200" dirty="0" smtClean="0">
                <a:solidFill>
                  <a:schemeClr val="tx1"/>
                </a:solidFill>
              </a:rPr>
              <a:t> Oct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642749" y="5143814"/>
            <a:ext cx="1859905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New IP PRISMA auctions commence on 31</a:t>
            </a:r>
            <a:r>
              <a:rPr lang="en-GB" sz="1200" baseline="30000" dirty="0" smtClean="0">
                <a:solidFill>
                  <a:schemeClr val="tx1"/>
                </a:solidFill>
              </a:rPr>
              <a:t>st</a:t>
            </a:r>
            <a:r>
              <a:rPr lang="en-GB" sz="1200" dirty="0" smtClean="0">
                <a:solidFill>
                  <a:schemeClr val="tx1"/>
                </a:solidFill>
              </a:rPr>
              <a:t> Oct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118529" y="4178597"/>
            <a:ext cx="3661052" cy="1800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Obtain an EIC Code for organisation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693" y="5661248"/>
            <a:ext cx="1043607" cy="743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Bacton Split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216769" y="5665371"/>
            <a:ext cx="1043607" cy="743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1</a:t>
            </a:r>
            <a:r>
              <a:rPr lang="en-GB" sz="1200" b="1" baseline="30000" dirty="0" smtClean="0">
                <a:solidFill>
                  <a:schemeClr val="tx1"/>
                </a:solidFill>
              </a:rPr>
              <a:t>st</a:t>
            </a:r>
            <a:r>
              <a:rPr lang="en-GB" sz="1200" b="1" dirty="0" smtClean="0">
                <a:solidFill>
                  <a:schemeClr val="tx1"/>
                </a:solidFill>
              </a:rPr>
              <a:t> Nov</a:t>
            </a:r>
          </a:p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Bacton ASEP Split</a:t>
            </a:r>
            <a:endParaRPr lang="en-GB" sz="1200" b="1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1067510" y="6559279"/>
            <a:ext cx="7453045" cy="3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235636" y="4465811"/>
            <a:ext cx="4638599" cy="1800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Register and get approved for access to PRISMA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243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79796030E0745AF0C5DD8AB7C9DB4" ma:contentTypeVersion="3" ma:contentTypeDescription="Create a new document." ma:contentTypeScope="" ma:versionID="9a3e1d7f288bcbf2a5030b15acffb71e">
  <xsd:schema xmlns:xsd="http://www.w3.org/2001/XMLSchema" xmlns:xs="http://www.w3.org/2001/XMLSchema" xmlns:p="http://schemas.microsoft.com/office/2006/metadata/properties" xmlns:ns2="faac5d55-1921-421f-aaab-07690666a227" targetNamespace="http://schemas.microsoft.com/office/2006/metadata/properties" ma:root="true" ma:fieldsID="1fc64e5b8d4eab27e6bd455c55b46aa4" ns2:_="">
    <xsd:import namespace="faac5d55-1921-421f-aaab-07690666a227"/>
    <xsd:element name="properties">
      <xsd:complexType>
        <xsd:sequence>
          <xsd:element name="documentManagement">
            <xsd:complexType>
              <xsd:all>
                <xsd:element ref="ns2:Original_x0020_Upload_x0020_Date" minOccurs="0"/>
                <xsd:element ref="ns2:Document_x0020_Own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c5d55-1921-421f-aaab-07690666a227" elementFormDefault="qualified">
    <xsd:import namespace="http://schemas.microsoft.com/office/2006/documentManagement/types"/>
    <xsd:import namespace="http://schemas.microsoft.com/office/infopath/2007/PartnerControls"/>
    <xsd:element name="Original_x0020_Upload_x0020_Date" ma:index="8" nillable="true" ma:displayName="Original Upload Date" ma:format="DateOnly" ma:internalName="Original_x0020_Upload_x0020_Date">
      <xsd:simpleType>
        <xsd:restriction base="dms:DateTime"/>
      </xsd:simpleType>
    </xsd:element>
    <xsd:element name="Document_x0020_Owner" ma:index="9" nillable="true" ma:displayName="Document Owner" ma:list="UserInfo" ma:SharePointGroup="0" ma:internalName="Document_x0020_Owne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Owner xmlns="faac5d55-1921-421f-aaab-07690666a227">
      <UserInfo>
        <DisplayName/>
        <AccountId xsi:nil="true"/>
        <AccountType/>
      </UserInfo>
    </Document_x0020_Owner>
    <Original_x0020_Upload_x0020_Date xmlns="faac5d55-1921-421f-aaab-07690666a22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1C13B8-9989-4B2D-A260-EB6001AB5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c5d55-1921-421f-aaab-07690666a2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60013B-38B3-46C2-89E1-F6DB91AB604C}">
  <ds:schemaRefs>
    <ds:schemaRef ds:uri="http://schemas.microsoft.com/office/2006/metadata/properties"/>
    <ds:schemaRef ds:uri="http://schemas.microsoft.com/office/infopath/2007/PartnerControls"/>
    <ds:schemaRef ds:uri="faac5d55-1921-421f-aaab-07690666a227"/>
  </ds:schemaRefs>
</ds:datastoreItem>
</file>

<file path=customXml/itemProps3.xml><?xml version="1.0" encoding="utf-8"?>
<ds:datastoreItem xmlns:ds="http://schemas.openxmlformats.org/officeDocument/2006/customXml" ds:itemID="{895CC4CB-9CBB-4CA9-A5E1-EA384059CD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103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Kilburn</dc:creator>
  <cp:lastModifiedBy>Gary Kilburn</cp:lastModifiedBy>
  <cp:revision>7</cp:revision>
  <cp:lastPrinted>2015-08-26T09:10:54Z</cp:lastPrinted>
  <dcterms:created xsi:type="dcterms:W3CDTF">2015-08-19T10:27:13Z</dcterms:created>
  <dcterms:modified xsi:type="dcterms:W3CDTF">2015-09-24T08:15:23Z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0x0101000FB79796030E0745AF0C5DD8AB7C9DB4</vt:lpwstr>
  </property>
</Properties>
</file>