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97" autoAdjust="0"/>
  </p:normalViewPr>
  <p:slideViewPr>
    <p:cSldViewPr>
      <p:cViewPr varScale="1">
        <p:scale>
          <a:sx n="76" d="100"/>
          <a:sy n="76" d="100"/>
        </p:scale>
        <p:origin x="-25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44007-B94B-44B8-9D9F-69F9D48C96A0}" type="datetimeFigureOut">
              <a:rPr lang="en-GB" smtClean="0"/>
              <a:t>20/07/2015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E4576-3392-4003-BA99-D6B7B7717259}" type="slidenum">
              <a:rPr lang="en-GB" smtClean="0"/>
              <a:t>‹#›</a:t>
            </a:fld>
            <a:endParaRPr lang="en-GB"/>
          </a:p>
        </p:txBody>
      </p:sp>
    </p:spTree>
    <p:extLst>
      <p:ext uri="{BB962C8B-B14F-4D97-AF65-F5344CB8AC3E}">
        <p14:creationId xmlns:p14="http://schemas.microsoft.com/office/powerpoint/2010/main" val="401747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x-none" sz="1200" b="0" i="0" u="none" kern="1200" smtClean="0">
                <a:solidFill>
                  <a:schemeClr val="tx1"/>
                </a:solidFill>
                <a:effectLst/>
                <a:latin typeface="+mn-lt"/>
                <a:ea typeface="+mn-ea"/>
                <a:cs typeface="+mn-cs"/>
              </a:rPr>
              <a:t>Slow Progression</a:t>
            </a:r>
            <a:r>
              <a:rPr lang="en-GB" sz="1200" b="0" i="0" u="none" kern="1200" dirty="0" smtClean="0">
                <a:solidFill>
                  <a:schemeClr val="tx1"/>
                </a:solidFill>
                <a:effectLst/>
                <a:latin typeface="+mn-lt"/>
                <a:ea typeface="+mn-ea"/>
                <a:cs typeface="+mn-cs"/>
              </a:rPr>
              <a:t> is</a:t>
            </a:r>
            <a:r>
              <a:rPr lang="en-GB" sz="1200" b="0" i="0" u="none" kern="1200" baseline="0" dirty="0" smtClean="0">
                <a:solidFill>
                  <a:schemeClr val="tx1"/>
                </a:solidFill>
                <a:effectLst/>
                <a:latin typeface="+mn-lt"/>
                <a:ea typeface="+mn-ea"/>
                <a:cs typeface="+mn-cs"/>
              </a:rPr>
              <a:t> </a:t>
            </a:r>
            <a:r>
              <a:rPr lang="en-GB" sz="1200" b="0" i="0" u="none" kern="1200" dirty="0" smtClean="0">
                <a:solidFill>
                  <a:schemeClr val="tx1"/>
                </a:solidFill>
                <a:effectLst/>
                <a:latin typeface="+mn-lt"/>
                <a:ea typeface="+mn-ea"/>
                <a:cs typeface="+mn-cs"/>
              </a:rPr>
              <a:t>a world where we and the government are all striving towards a </a:t>
            </a:r>
            <a:r>
              <a:rPr lang="x-none" sz="1200" b="0" i="0" u="none" kern="1200" smtClean="0">
                <a:solidFill>
                  <a:schemeClr val="tx1"/>
                </a:solidFill>
                <a:effectLst/>
                <a:latin typeface="+mn-lt"/>
                <a:ea typeface="+mn-ea"/>
                <a:cs typeface="+mn-cs"/>
              </a:rPr>
              <a:t>Gone Green</a:t>
            </a:r>
            <a:r>
              <a:rPr lang="en-GB" sz="1200" b="0" i="0" u="none" kern="1200" dirty="0" smtClean="0">
                <a:solidFill>
                  <a:schemeClr val="tx1"/>
                </a:solidFill>
                <a:effectLst/>
                <a:latin typeface="+mn-lt"/>
                <a:ea typeface="+mn-ea"/>
                <a:cs typeface="+mn-cs"/>
              </a:rPr>
              <a:t> world, but the lower economic growth slows progress. </a:t>
            </a:r>
          </a:p>
          <a:p>
            <a:pPr marL="17145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There is still harmonisation at a European level, but with a focus on low cost environmental energy policies.  Renewable and low carbon build rates are hampered by the slow economic growth. </a:t>
            </a:r>
          </a:p>
          <a:p>
            <a:pPr marL="171450" lvl="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kern="1200" dirty="0" smtClean="0">
                <a:solidFill>
                  <a:schemeClr val="tx1"/>
                </a:solidFill>
                <a:effectLst/>
                <a:latin typeface="+mn-lt"/>
                <a:ea typeface="+mn-ea"/>
                <a:cs typeface="+mn-cs"/>
              </a:rPr>
              <a:t>Thermal generation still prevails, with gas and nuclear favoured over coal.</a:t>
            </a:r>
            <a:endParaRPr lang="en-GB" b="0" i="0" u="none"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As a </a:t>
            </a:r>
            <a:r>
              <a:rPr lang="x-none" sz="1200" b="1" kern="1200" smtClean="0">
                <a:solidFill>
                  <a:schemeClr val="tx1"/>
                </a:solidFill>
                <a:effectLst/>
                <a:latin typeface="+mn-lt"/>
                <a:ea typeface="+mn-ea"/>
                <a:cs typeface="+mn-cs"/>
              </a:rPr>
              <a:t>Residential user</a:t>
            </a:r>
            <a:r>
              <a:rPr lang="en-GB"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You want to reduce your impact on the environment and reduce your energy bill but have less money in your pocket.</a:t>
            </a: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You are willing to invest in solar PV when possible and you seek out cost effective ways to manage your energy use and consider time of use tariffs and home energy management systems where you can afford them.</a:t>
            </a: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Any new appliances you buy are more efficient, as this has become the only option following policy change. You do all you can to ensure your home is energy efficient, insulating your loft and cavity walls.</a:t>
            </a: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You would like to buy an electric car but can't afford one;</a:t>
            </a:r>
            <a:r>
              <a:rPr lang="en-GB" sz="1200" b="0" i="0" u="none" kern="1200" baseline="0" dirty="0" smtClean="0">
                <a:solidFill>
                  <a:schemeClr val="tx1"/>
                </a:solidFill>
                <a:effectLst/>
                <a:latin typeface="+mn-lt"/>
                <a:ea typeface="+mn-ea"/>
                <a:cs typeface="+mn-cs"/>
              </a:rPr>
              <a:t> </a:t>
            </a:r>
            <a:r>
              <a:rPr lang="en-GB" sz="1200" b="0" i="0" u="none" kern="1200" dirty="0" smtClean="0">
                <a:solidFill>
                  <a:schemeClr val="tx1"/>
                </a:solidFill>
                <a:effectLst/>
                <a:latin typeface="+mn-lt"/>
                <a:ea typeface="+mn-ea"/>
                <a:cs typeface="+mn-cs"/>
              </a:rPr>
              <a:t>hybrid cars offer a cheaper solution. The decarbonisation of public transport is a government priority, and you often choose to take the bus instead of drive.</a:t>
            </a: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Your heating system is likely to remain the same until 2030;</a:t>
            </a:r>
            <a:r>
              <a:rPr lang="en-GB" sz="1200" b="0" i="0" u="none" kern="1200" baseline="0" dirty="0" smtClean="0">
                <a:solidFill>
                  <a:schemeClr val="tx1"/>
                </a:solidFill>
                <a:effectLst/>
                <a:latin typeface="+mn-lt"/>
                <a:ea typeface="+mn-ea"/>
                <a:cs typeface="+mn-cs"/>
              </a:rPr>
              <a:t> </a:t>
            </a:r>
            <a:r>
              <a:rPr lang="en-GB" sz="1200" b="0" i="0" u="none" kern="1200" dirty="0" smtClean="0">
                <a:solidFill>
                  <a:schemeClr val="tx1"/>
                </a:solidFill>
                <a:effectLst/>
                <a:latin typeface="+mn-lt"/>
                <a:ea typeface="+mn-ea"/>
                <a:cs typeface="+mn-cs"/>
              </a:rPr>
              <a:t>there has been less innovation in low carbon heating which leaves heat pumps and micro-combined heat and power too expensive.</a:t>
            </a:r>
          </a:p>
          <a:p>
            <a:endParaRPr lang="en-GB" dirty="0" smtClean="0"/>
          </a:p>
          <a:p>
            <a:r>
              <a:rPr lang="en-GB" sz="1200" b="1" kern="1200" dirty="0" smtClean="0">
                <a:solidFill>
                  <a:schemeClr val="tx1"/>
                </a:solidFill>
                <a:effectLst/>
                <a:latin typeface="+mn-lt"/>
                <a:ea typeface="+mn-ea"/>
                <a:cs typeface="+mn-cs"/>
              </a:rPr>
              <a:t>For Industrial &amp; Commercial user…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The green focus of consumers, as well as environmental policies drive you towards improving your energy efficiency and investing in green technologies. </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But the slower economic growth restricts you from investing when there are long pay back periods so you opt for smaller projects such as insulating buildings and LED lighting.</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DSR is attractive and you're trialling a scheme to convince your MD.</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x-none" sz="1200" b="0" i="0" kern="1200" smtClean="0">
                <a:solidFill>
                  <a:schemeClr val="tx1"/>
                </a:solidFill>
                <a:effectLst/>
                <a:latin typeface="+mn-lt"/>
                <a:ea typeface="+mn-ea"/>
                <a:cs typeface="+mn-cs"/>
              </a:rPr>
              <a:t>Slow Progression </a:t>
            </a:r>
            <a:r>
              <a:rPr lang="en-US" sz="1200" b="0" i="0" kern="1200" dirty="0" smtClean="0">
                <a:solidFill>
                  <a:schemeClr val="tx1"/>
                </a:solidFill>
                <a:effectLst/>
                <a:latin typeface="+mn-lt"/>
                <a:ea typeface="+mn-ea"/>
                <a:cs typeface="+mn-cs"/>
              </a:rPr>
              <a:t>meets the targets but late</a:t>
            </a:r>
          </a:p>
          <a:p>
            <a:pPr marL="17145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x-none" sz="1200" b="0" i="0" kern="1200" smtClean="0">
                <a:solidFill>
                  <a:schemeClr val="tx1"/>
                </a:solidFill>
                <a:effectLst/>
                <a:latin typeface="+mn-lt"/>
                <a:ea typeface="+mn-ea"/>
                <a:cs typeface="+mn-cs"/>
              </a:rPr>
              <a:t>Gone Green </a:t>
            </a:r>
            <a:r>
              <a:rPr lang="en-US" sz="1200" b="0" i="0" kern="1200" dirty="0" smtClean="0">
                <a:solidFill>
                  <a:schemeClr val="tx1"/>
                </a:solidFill>
                <a:effectLst/>
                <a:latin typeface="+mn-lt"/>
                <a:ea typeface="+mn-ea"/>
                <a:cs typeface="+mn-cs"/>
              </a:rPr>
              <a:t>is the only scenario to achieve all renewable and carbon targets on time</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this scenario:</a:t>
            </a:r>
            <a:endParaRPr lang="en-GB" sz="120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By 2020, renewables supply 34% of electricity. </a:t>
            </a:r>
            <a:endParaRPr lang="en-GB" sz="120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Wind is the largest contributor at 18% of total output.</a:t>
            </a:r>
            <a:endParaRPr lang="en-GB" sz="120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Beyond 2020, low carbon electricity from a mix of renewables and nuclear underpins the electrification of heat and transport. Heat pumps provide an increasing contribution towards the targets </a:t>
            </a:r>
            <a:r>
              <a:rPr lang="en-GB" sz="1200" b="0" i="0" kern="1200" dirty="0" smtClean="0">
                <a:solidFill>
                  <a:schemeClr val="tx1"/>
                </a:solidFill>
                <a:effectLst/>
                <a:latin typeface="+mn-lt"/>
                <a:ea typeface="+mn-ea"/>
                <a:cs typeface="+mn-cs"/>
              </a:rPr>
              <a:t>and they are </a:t>
            </a:r>
            <a:r>
              <a:rPr lang="en-US" sz="1200" b="0" i="0" kern="1200" dirty="0" smtClean="0">
                <a:solidFill>
                  <a:schemeClr val="tx1"/>
                </a:solidFill>
                <a:effectLst/>
                <a:latin typeface="+mn-lt"/>
                <a:ea typeface="+mn-ea"/>
                <a:cs typeface="+mn-cs"/>
              </a:rPr>
              <a:t>the largest provider of heat in 2050, but there is still an essential role for gas to provide top-up heat.</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The “FES in 5 minutes” booklet details some of the markers to understand which pathway we’re on and heading towards.</a:t>
            </a:r>
          </a:p>
          <a:p>
            <a:pPr marL="171450" lvl="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For example if there are 400 biomethane connections by 2025, that’s a signpost for being on the </a:t>
            </a:r>
            <a:r>
              <a:rPr lang="x-none" sz="1200" b="0" i="0" kern="1200" smtClean="0">
                <a:solidFill>
                  <a:schemeClr val="tx1"/>
                </a:solidFill>
                <a:effectLst/>
                <a:latin typeface="+mn-lt"/>
                <a:ea typeface="+mn-ea"/>
                <a:cs typeface="+mn-cs"/>
              </a:rPr>
              <a:t>Gone Green</a:t>
            </a:r>
            <a:r>
              <a:rPr lang="en-US" sz="1200" b="0" i="0" kern="1200" dirty="0" smtClean="0">
                <a:solidFill>
                  <a:schemeClr val="tx1"/>
                </a:solidFill>
                <a:effectLst/>
                <a:latin typeface="+mn-lt"/>
                <a:ea typeface="+mn-ea"/>
                <a:cs typeface="+mn-cs"/>
              </a:rPr>
              <a:t> pathway.</a:t>
            </a:r>
          </a:p>
          <a:p>
            <a:pPr marL="171450" lvl="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But, if cavity wall installations don’t exceed 130k per annum, that’s a signpost for N</a:t>
            </a:r>
            <a:r>
              <a:rPr lang="x-none" sz="1200" b="0" i="0" kern="1200" smtClean="0">
                <a:solidFill>
                  <a:schemeClr val="tx1"/>
                </a:solidFill>
                <a:effectLst/>
                <a:latin typeface="+mn-lt"/>
                <a:ea typeface="+mn-ea"/>
                <a:cs typeface="+mn-cs"/>
              </a:rPr>
              <a:t>o Progression</a:t>
            </a:r>
            <a:r>
              <a:rPr lang="en-GB"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Looking back to last year, </a:t>
            </a:r>
            <a:r>
              <a:rPr lang="x-none" sz="1200" b="0" kern="1200" smtClean="0">
                <a:solidFill>
                  <a:schemeClr val="tx1"/>
                </a:solidFill>
                <a:effectLst/>
                <a:latin typeface="+mn-lt"/>
                <a:ea typeface="+mn-ea"/>
                <a:cs typeface="+mn-cs"/>
              </a:rPr>
              <a:t>Stakeholders were positive about our </a:t>
            </a:r>
            <a:r>
              <a:rPr lang="en-GB" sz="1200" b="0" kern="1200" dirty="0" smtClean="0">
                <a:solidFill>
                  <a:schemeClr val="tx1"/>
                </a:solidFill>
                <a:effectLst/>
                <a:latin typeface="+mn-lt"/>
                <a:ea typeface="+mn-ea"/>
                <a:cs typeface="+mn-cs"/>
              </a:rPr>
              <a:t>2014 </a:t>
            </a:r>
            <a:r>
              <a:rPr lang="x-none" sz="1200" b="0" kern="1200" smtClean="0">
                <a:solidFill>
                  <a:schemeClr val="tx1"/>
                </a:solidFill>
                <a:effectLst/>
                <a:latin typeface="+mn-lt"/>
                <a:ea typeface="+mn-ea"/>
                <a:cs typeface="+mn-cs"/>
              </a:rPr>
              <a:t>scenarios and </a:t>
            </a:r>
            <a:r>
              <a:rPr lang="en-GB" sz="1200" b="0" kern="1200" dirty="0" smtClean="0">
                <a:solidFill>
                  <a:schemeClr val="tx1"/>
                </a:solidFill>
                <a:effectLst/>
                <a:latin typeface="+mn-lt"/>
                <a:ea typeface="+mn-ea"/>
                <a:cs typeface="+mn-cs"/>
              </a:rPr>
              <a:t>the majority </a:t>
            </a:r>
            <a:r>
              <a:rPr lang="x-none" sz="1200" b="0" kern="1200" smtClean="0">
                <a:solidFill>
                  <a:schemeClr val="tx1"/>
                </a:solidFill>
                <a:effectLst/>
                <a:latin typeface="+mn-lt"/>
                <a:ea typeface="+mn-ea"/>
                <a:cs typeface="+mn-cs"/>
              </a:rPr>
              <a:t>suggested </a:t>
            </a:r>
            <a:r>
              <a:rPr lang="en-GB" sz="1200" b="0" kern="1200" dirty="0" smtClean="0">
                <a:solidFill>
                  <a:schemeClr val="tx1"/>
                </a:solidFill>
                <a:effectLst/>
                <a:latin typeface="+mn-lt"/>
                <a:ea typeface="+mn-ea"/>
                <a:cs typeface="+mn-cs"/>
              </a:rPr>
              <a:t>only minor changes.</a:t>
            </a: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smtClean="0">
                <a:solidFill>
                  <a:schemeClr val="tx1"/>
                </a:solidFill>
                <a:effectLst/>
                <a:latin typeface="+mn-lt"/>
                <a:ea typeface="+mn-ea"/>
                <a:cs typeface="+mn-cs"/>
              </a:rPr>
              <a:t>The energy trilemma </a:t>
            </a:r>
            <a:r>
              <a:rPr lang="en-GB" sz="1200" b="0" kern="1200" dirty="0" smtClean="0">
                <a:solidFill>
                  <a:schemeClr val="tx1"/>
                </a:solidFill>
                <a:effectLst/>
                <a:latin typeface="+mn-lt"/>
                <a:ea typeface="+mn-ea"/>
                <a:cs typeface="+mn-cs"/>
              </a:rPr>
              <a:t>was</a:t>
            </a:r>
            <a:r>
              <a:rPr lang="x-none" sz="1200" b="0" kern="1200" smtClean="0">
                <a:solidFill>
                  <a:schemeClr val="tx1"/>
                </a:solidFill>
                <a:effectLst/>
                <a:latin typeface="+mn-lt"/>
                <a:ea typeface="+mn-ea"/>
                <a:cs typeface="+mn-cs"/>
              </a:rPr>
              <a:t> used as the foundation for our </a:t>
            </a:r>
            <a:r>
              <a:rPr lang="en-GB" sz="1200" b="0" kern="1200" dirty="0" smtClean="0">
                <a:solidFill>
                  <a:schemeClr val="tx1"/>
                </a:solidFill>
                <a:effectLst/>
                <a:latin typeface="+mn-lt"/>
                <a:ea typeface="+mn-ea"/>
                <a:cs typeface="+mn-cs"/>
              </a:rPr>
              <a:t>work</a:t>
            </a:r>
            <a:r>
              <a:rPr lang="x-none" sz="1200" b="0" kern="1200" smtClean="0">
                <a:solidFill>
                  <a:schemeClr val="tx1"/>
                </a:solidFill>
                <a:effectLst/>
                <a:latin typeface="+mn-lt"/>
                <a:ea typeface="+mn-ea"/>
                <a:cs typeface="+mn-cs"/>
              </a:rPr>
              <a:t>. Many stakeholders found this useful to provide a common narrative across the industry so it continues to be the basis of </a:t>
            </a:r>
            <a:r>
              <a:rPr lang="en-GB" sz="1200" b="0" kern="1200" dirty="0" smtClean="0">
                <a:solidFill>
                  <a:schemeClr val="tx1"/>
                </a:solidFill>
                <a:effectLst/>
                <a:latin typeface="+mn-lt"/>
                <a:ea typeface="+mn-ea"/>
                <a:cs typeface="+mn-cs"/>
              </a:rPr>
              <a:t>our </a:t>
            </a:r>
            <a:r>
              <a:rPr lang="x-none" sz="1200" b="0" kern="1200" smtClean="0">
                <a:solidFill>
                  <a:schemeClr val="tx1"/>
                </a:solidFill>
                <a:effectLst/>
                <a:latin typeface="+mn-lt"/>
                <a:ea typeface="+mn-ea"/>
                <a:cs typeface="+mn-cs"/>
              </a:rPr>
              <a:t>analysis in 2015.</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smtClean="0">
                <a:solidFill>
                  <a:schemeClr val="tx1"/>
                </a:solidFill>
                <a:effectLst/>
                <a:latin typeface="+mn-lt"/>
                <a:ea typeface="+mn-ea"/>
                <a:cs typeface="+mn-cs"/>
              </a:rPr>
              <a:t>We presented our scenarios in a 2x2 matrix, and this approach received strong positive feedback.  In 2014, Sustainability and Affordability were used as the axes descriptions and some stakeholders felt th</a:t>
            </a:r>
            <a:r>
              <a:rPr lang="en-GB" sz="1200" b="0" kern="1200" dirty="0" smtClean="0">
                <a:solidFill>
                  <a:schemeClr val="tx1"/>
                </a:solidFill>
                <a:effectLst/>
                <a:latin typeface="+mn-lt"/>
                <a:ea typeface="+mn-ea"/>
                <a:cs typeface="+mn-cs"/>
              </a:rPr>
              <a:t>is could be </a:t>
            </a:r>
            <a:r>
              <a:rPr lang="x-none" sz="1200" b="0" kern="1200" smtClean="0">
                <a:solidFill>
                  <a:schemeClr val="tx1"/>
                </a:solidFill>
                <a:effectLst/>
                <a:latin typeface="+mn-lt"/>
                <a:ea typeface="+mn-ea"/>
                <a:cs typeface="+mn-cs"/>
              </a:rPr>
              <a:t>clear</a:t>
            </a:r>
            <a:r>
              <a:rPr lang="en-GB" sz="1200" b="0" kern="1200" dirty="0" err="1" smtClean="0">
                <a:solidFill>
                  <a:schemeClr val="tx1"/>
                </a:solidFill>
                <a:effectLst/>
                <a:latin typeface="+mn-lt"/>
                <a:ea typeface="+mn-ea"/>
                <a:cs typeface="+mn-cs"/>
              </a:rPr>
              <a:t>er</a:t>
            </a:r>
            <a:r>
              <a:rPr lang="x-none" sz="1200" b="0" kern="1200" smtClean="0">
                <a:solidFill>
                  <a:schemeClr val="tx1"/>
                </a:solidFill>
                <a:effectLst/>
                <a:latin typeface="+mn-lt"/>
                <a:ea typeface="+mn-ea"/>
                <a:cs typeface="+mn-cs"/>
              </a:rPr>
              <a:t>.</a:t>
            </a:r>
            <a:r>
              <a:rPr lang="en-GB" sz="1200" b="0" kern="1200" dirty="0" smtClean="0">
                <a:solidFill>
                  <a:schemeClr val="tx1"/>
                </a:solidFill>
                <a:effectLst/>
                <a:latin typeface="+mn-lt"/>
                <a:ea typeface="+mn-ea"/>
                <a:cs typeface="+mn-cs"/>
              </a:rPr>
              <a:t>  </a:t>
            </a:r>
            <a:r>
              <a:rPr lang="x-none" sz="1200" b="0" kern="1200" smtClean="0">
                <a:solidFill>
                  <a:schemeClr val="tx1"/>
                </a:solidFill>
                <a:effectLst/>
                <a:latin typeface="+mn-lt"/>
                <a:ea typeface="+mn-ea"/>
                <a:cs typeface="+mn-cs"/>
              </a:rPr>
              <a:t>For 2015, </a:t>
            </a:r>
            <a:r>
              <a:rPr lang="en-GB" sz="1200" b="0" kern="1200" dirty="0" smtClean="0">
                <a:solidFill>
                  <a:schemeClr val="tx1"/>
                </a:solidFill>
                <a:effectLst/>
                <a:latin typeface="+mn-lt"/>
                <a:ea typeface="+mn-ea"/>
                <a:cs typeface="+mn-cs"/>
              </a:rPr>
              <a:t>we </a:t>
            </a:r>
            <a:r>
              <a:rPr lang="x-none" sz="1200" b="0" kern="1200" smtClean="0">
                <a:solidFill>
                  <a:schemeClr val="tx1"/>
                </a:solidFill>
                <a:effectLst/>
                <a:latin typeface="+mn-lt"/>
                <a:ea typeface="+mn-ea"/>
                <a:cs typeface="+mn-cs"/>
              </a:rPr>
              <a:t>have revised </a:t>
            </a:r>
            <a:r>
              <a:rPr lang="en-GB" sz="1200" b="0" kern="1200" dirty="0" smtClean="0">
                <a:solidFill>
                  <a:schemeClr val="tx1"/>
                </a:solidFill>
                <a:effectLst/>
                <a:latin typeface="+mn-lt"/>
                <a:ea typeface="+mn-ea"/>
                <a:cs typeface="+mn-cs"/>
              </a:rPr>
              <a:t>the axes </a:t>
            </a:r>
            <a:r>
              <a:rPr lang="x-none" sz="1200" b="0" kern="1200" smtClean="0">
                <a:solidFill>
                  <a:schemeClr val="tx1"/>
                </a:solidFill>
                <a:effectLst/>
                <a:latin typeface="+mn-lt"/>
                <a:ea typeface="+mn-ea"/>
                <a:cs typeface="+mn-cs"/>
              </a:rPr>
              <a:t>to Green Ambition and Prosperity</a:t>
            </a:r>
            <a:r>
              <a:rPr lang="en-GB" sz="1200" b="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x-none" sz="1200" b="0" kern="1200" smtClean="0">
                <a:solidFill>
                  <a:schemeClr val="tx1"/>
                </a:solidFill>
                <a:effectLst/>
                <a:latin typeface="+mn-lt"/>
                <a:ea typeface="+mn-ea"/>
                <a:cs typeface="+mn-cs"/>
              </a:rPr>
              <a:t>The most noticeable change has been to our Low Carbon Life scenario. Stakeholders told us it was difficult to understand as there were underlying inconsistencies in the rationale which made </a:t>
            </a:r>
            <a:r>
              <a:rPr lang="en-GB" sz="1200" b="0" kern="1200" dirty="0" smtClean="0">
                <a:solidFill>
                  <a:schemeClr val="tx1"/>
                </a:solidFill>
                <a:effectLst/>
                <a:latin typeface="+mn-lt"/>
                <a:ea typeface="+mn-ea"/>
                <a:cs typeface="+mn-cs"/>
              </a:rPr>
              <a:t>up </a:t>
            </a:r>
            <a:r>
              <a:rPr lang="x-none" sz="1200" b="0" kern="1200" smtClean="0">
                <a:solidFill>
                  <a:schemeClr val="tx1"/>
                </a:solidFill>
                <a:effectLst/>
                <a:latin typeface="+mn-lt"/>
                <a:ea typeface="+mn-ea"/>
                <a:cs typeface="+mn-cs"/>
              </a:rPr>
              <a:t>the results.  For 2015 we have re-worked this </a:t>
            </a:r>
            <a:r>
              <a:rPr lang="x-none" sz="1200" b="0" i="1" kern="1200" smtClean="0">
                <a:solidFill>
                  <a:schemeClr val="tx1"/>
                </a:solidFill>
                <a:effectLst/>
                <a:latin typeface="+mn-lt"/>
                <a:ea typeface="+mn-ea"/>
                <a:cs typeface="+mn-cs"/>
              </a:rPr>
              <a:t>scenario</a:t>
            </a:r>
            <a:r>
              <a:rPr lang="x-none" sz="1200" b="0" kern="1200" smtClean="0">
                <a:solidFill>
                  <a:schemeClr val="tx1"/>
                </a:solidFill>
                <a:effectLst/>
                <a:latin typeface="+mn-lt"/>
                <a:ea typeface="+mn-ea"/>
                <a:cs typeface="+mn-cs"/>
              </a:rPr>
              <a:t>, renaming it Consumer Power.</a:t>
            </a:r>
            <a:endParaRPr lang="en-GB" b="0"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 in summary these are our 2015 scenarios…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x-none" sz="1200" b="1" kern="1200" smtClean="0">
                <a:solidFill>
                  <a:schemeClr val="tx1"/>
                </a:solidFill>
                <a:effectLst/>
                <a:latin typeface="+mn-lt"/>
                <a:ea typeface="+mn-ea"/>
                <a:cs typeface="+mn-cs"/>
              </a:rPr>
              <a:t>Consumer Power </a:t>
            </a:r>
            <a:r>
              <a:rPr lang="en-GB" sz="1200"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a world of relative wealth, fast paced research </a:t>
            </a:r>
            <a:r>
              <a:rPr lang="en-GB" sz="1200" kern="1200" dirty="0" smtClean="0">
                <a:solidFill>
                  <a:schemeClr val="tx1"/>
                </a:solidFill>
                <a:effectLst/>
                <a:latin typeface="+mn-lt"/>
                <a:ea typeface="+mn-ea"/>
                <a:cs typeface="+mn-cs"/>
              </a:rPr>
              <a:t>&amp; </a:t>
            </a:r>
            <a:r>
              <a:rPr lang="x-none" sz="1200" kern="1200" smtClean="0">
                <a:solidFill>
                  <a:schemeClr val="tx1"/>
                </a:solidFill>
                <a:effectLst/>
                <a:latin typeface="+mn-lt"/>
                <a:ea typeface="+mn-ea"/>
                <a:cs typeface="+mn-cs"/>
              </a:rPr>
              <a:t>development, </a:t>
            </a:r>
            <a:r>
              <a:rPr lang="x-none" sz="1200" b="1" kern="1200" smtClean="0">
                <a:solidFill>
                  <a:schemeClr val="tx1"/>
                </a:solidFill>
                <a:effectLst/>
                <a:latin typeface="+mn-lt"/>
                <a:ea typeface="+mn-ea"/>
                <a:cs typeface="+mn-cs"/>
              </a:rPr>
              <a:t>and</a:t>
            </a:r>
            <a:r>
              <a:rPr lang="x-none" sz="1200" kern="1200" smtClean="0">
                <a:solidFill>
                  <a:schemeClr val="tx1"/>
                </a:solidFill>
                <a:effectLst/>
                <a:latin typeface="+mn-lt"/>
                <a:ea typeface="+mn-ea"/>
                <a:cs typeface="+mn-cs"/>
              </a:rPr>
              <a:t> spending.  </a:t>
            </a:r>
            <a:r>
              <a:rPr lang="x-none" sz="1200" b="1" kern="1200" smtClean="0">
                <a:solidFill>
                  <a:schemeClr val="tx1"/>
                </a:solidFill>
                <a:effectLst/>
                <a:latin typeface="+mn-lt"/>
                <a:ea typeface="+mn-ea"/>
                <a:cs typeface="+mn-cs"/>
              </a:rPr>
              <a:t>Innovation</a:t>
            </a:r>
            <a:r>
              <a:rPr lang="x-none" sz="1200" kern="1200" smtClean="0">
                <a:solidFill>
                  <a:schemeClr val="tx1"/>
                </a:solidFill>
                <a:effectLst/>
                <a:latin typeface="+mn-lt"/>
                <a:ea typeface="+mn-ea"/>
                <a:cs typeface="+mn-cs"/>
              </a:rPr>
              <a:t> is focused on meeting the desire of</a:t>
            </a:r>
            <a:r>
              <a:rPr lang="en-GB" sz="1200" kern="1200" dirty="0" smtClean="0">
                <a:solidFill>
                  <a:schemeClr val="tx1"/>
                </a:solidFill>
                <a:effectLst/>
                <a:latin typeface="+mn-lt"/>
                <a:ea typeface="+mn-ea"/>
                <a:cs typeface="+mn-cs"/>
              </a:rPr>
              <a:t> the </a:t>
            </a:r>
            <a:r>
              <a:rPr lang="x-none" sz="1200" b="1" kern="1200" smtClean="0">
                <a:solidFill>
                  <a:schemeClr val="tx1"/>
                </a:solidFill>
                <a:effectLst/>
                <a:latin typeface="+mn-lt"/>
                <a:ea typeface="+mn-ea"/>
                <a:cs typeface="+mn-cs"/>
              </a:rPr>
              <a:t>consumer</a:t>
            </a:r>
            <a:r>
              <a:rPr lang="x-none" sz="1200" kern="1200" smtClean="0">
                <a:solidFill>
                  <a:schemeClr val="tx1"/>
                </a:solidFill>
                <a:effectLst/>
                <a:latin typeface="+mn-lt"/>
                <a:ea typeface="+mn-ea"/>
                <a:cs typeface="+mn-cs"/>
              </a:rPr>
              <a:t>, who concentrate</a:t>
            </a:r>
            <a:r>
              <a:rPr lang="en-GB" sz="1200" kern="1200" dirty="0" smtClean="0">
                <a:solidFill>
                  <a:schemeClr val="tx1"/>
                </a:solidFill>
                <a:effectLst/>
                <a:latin typeface="+mn-lt"/>
                <a:ea typeface="+mn-ea"/>
                <a:cs typeface="+mn-cs"/>
              </a:rPr>
              <a:t>s</a:t>
            </a:r>
            <a:r>
              <a:rPr lang="x-none" sz="1200" kern="1200" smtClean="0">
                <a:solidFill>
                  <a:schemeClr val="tx1"/>
                </a:solidFill>
                <a:effectLst/>
                <a:latin typeface="+mn-lt"/>
                <a:ea typeface="+mn-ea"/>
                <a:cs typeface="+mn-cs"/>
              </a:rPr>
              <a:t> on improving their quality of life.</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x-none" sz="1200" b="1" kern="1200" smtClean="0">
                <a:solidFill>
                  <a:schemeClr val="tx1"/>
                </a:solidFill>
                <a:effectLst/>
                <a:latin typeface="+mn-lt"/>
                <a:ea typeface="+mn-ea"/>
                <a:cs typeface="+mn-cs"/>
              </a:rPr>
              <a:t>Gone Green </a:t>
            </a:r>
            <a:r>
              <a:rPr lang="en-GB" sz="1200" kern="1200" dirty="0" smtClean="0">
                <a:solidFill>
                  <a:schemeClr val="tx1"/>
                </a:solidFill>
                <a:effectLst/>
                <a:latin typeface="+mn-lt"/>
                <a:ea typeface="+mn-ea"/>
                <a:cs typeface="+mn-cs"/>
              </a:rPr>
              <a:t> - </a:t>
            </a:r>
            <a:r>
              <a:rPr lang="x-none" sz="1200" kern="1200" smtClean="0">
                <a:solidFill>
                  <a:schemeClr val="tx1"/>
                </a:solidFill>
                <a:effectLst/>
                <a:latin typeface="+mn-lt"/>
                <a:ea typeface="+mn-ea"/>
                <a:cs typeface="+mn-cs"/>
              </a:rPr>
              <a:t>a world where green ambition is </a:t>
            </a:r>
            <a:r>
              <a:rPr lang="x-none" sz="1200" b="1" kern="1200" smtClean="0">
                <a:solidFill>
                  <a:schemeClr val="tx1"/>
                </a:solidFill>
                <a:effectLst/>
                <a:latin typeface="+mn-lt"/>
                <a:ea typeface="+mn-ea"/>
                <a:cs typeface="+mn-cs"/>
              </a:rPr>
              <a:t>not</a:t>
            </a:r>
            <a:r>
              <a:rPr lang="x-none" sz="1200" kern="1200" smtClean="0">
                <a:solidFill>
                  <a:schemeClr val="tx1"/>
                </a:solidFill>
                <a:effectLst/>
                <a:latin typeface="+mn-lt"/>
                <a:ea typeface="+mn-ea"/>
                <a:cs typeface="+mn-cs"/>
              </a:rPr>
              <a:t> restrained by financial limitations</a:t>
            </a:r>
            <a:r>
              <a:rPr lang="en-GB" sz="1200"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there is </a:t>
            </a:r>
            <a:r>
              <a:rPr lang="x-none" sz="1200" b="1" kern="1200" smtClean="0">
                <a:solidFill>
                  <a:schemeClr val="tx1"/>
                </a:solidFill>
                <a:effectLst/>
                <a:latin typeface="+mn-lt"/>
                <a:ea typeface="+mn-ea"/>
                <a:cs typeface="+mn-cs"/>
              </a:rPr>
              <a:t>strong</a:t>
            </a:r>
            <a:r>
              <a:rPr lang="x-none" sz="1200" kern="1200" smtClean="0">
                <a:solidFill>
                  <a:schemeClr val="tx1"/>
                </a:solidFill>
                <a:effectLst/>
                <a:latin typeface="+mn-lt"/>
                <a:ea typeface="+mn-ea"/>
                <a:cs typeface="+mn-cs"/>
              </a:rPr>
              <a:t> policy and regulation enabling </a:t>
            </a:r>
            <a:r>
              <a:rPr lang="x-none" sz="1200" b="1" kern="1200" smtClean="0">
                <a:solidFill>
                  <a:schemeClr val="tx1"/>
                </a:solidFill>
                <a:effectLst/>
                <a:latin typeface="+mn-lt"/>
                <a:ea typeface="+mn-ea"/>
                <a:cs typeface="+mn-cs"/>
              </a:rPr>
              <a:t>all</a:t>
            </a:r>
            <a:r>
              <a:rPr lang="x-none" sz="1200" kern="1200" smtClean="0">
                <a:solidFill>
                  <a:schemeClr val="tx1"/>
                </a:solidFill>
                <a:effectLst/>
                <a:latin typeface="+mn-lt"/>
                <a:ea typeface="+mn-ea"/>
                <a:cs typeface="+mn-cs"/>
              </a:rPr>
              <a:t> carbon targets to be met</a:t>
            </a:r>
            <a:r>
              <a:rPr lang="en-GB"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x-none" sz="1200" b="1" kern="1200" smtClean="0">
                <a:solidFill>
                  <a:schemeClr val="tx1"/>
                </a:solidFill>
                <a:effectLst/>
                <a:latin typeface="+mn-lt"/>
                <a:ea typeface="+mn-ea"/>
                <a:cs typeface="+mn-cs"/>
              </a:rPr>
              <a:t>Slow Progression </a:t>
            </a:r>
            <a:r>
              <a:rPr lang="en-GB" sz="1200" b="1"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a world where </a:t>
            </a:r>
            <a:r>
              <a:rPr lang="x-none" sz="1200" b="1" kern="1200" smtClean="0">
                <a:solidFill>
                  <a:schemeClr val="tx1"/>
                </a:solidFill>
                <a:effectLst/>
                <a:latin typeface="+mn-lt"/>
                <a:ea typeface="+mn-ea"/>
                <a:cs typeface="+mn-cs"/>
              </a:rPr>
              <a:t>slower</a:t>
            </a:r>
            <a:r>
              <a:rPr lang="x-none" sz="1200" kern="1200" smtClean="0">
                <a:solidFill>
                  <a:schemeClr val="tx1"/>
                </a:solidFill>
                <a:effectLst/>
                <a:latin typeface="+mn-lt"/>
                <a:ea typeface="+mn-ea"/>
                <a:cs typeface="+mn-cs"/>
              </a:rPr>
              <a:t> economic growth </a:t>
            </a:r>
            <a:r>
              <a:rPr lang="x-none" sz="1200" b="1" kern="1200" smtClean="0">
                <a:solidFill>
                  <a:schemeClr val="tx1"/>
                </a:solidFill>
                <a:effectLst/>
                <a:latin typeface="+mn-lt"/>
                <a:ea typeface="+mn-ea"/>
                <a:cs typeface="+mn-cs"/>
              </a:rPr>
              <a:t>restricts</a:t>
            </a:r>
            <a:r>
              <a:rPr lang="x-none" sz="1200" kern="1200" smtClean="0">
                <a:solidFill>
                  <a:schemeClr val="tx1"/>
                </a:solidFill>
                <a:effectLst/>
                <a:latin typeface="+mn-lt"/>
                <a:ea typeface="+mn-ea"/>
                <a:cs typeface="+mn-cs"/>
              </a:rPr>
              <a:t> market conditions.  Money that is available is spent focusing on </a:t>
            </a:r>
            <a:r>
              <a:rPr lang="x-none" sz="1200" u="sng" kern="1200" smtClean="0">
                <a:solidFill>
                  <a:schemeClr val="tx1"/>
                </a:solidFill>
                <a:effectLst/>
                <a:latin typeface="+mn-lt"/>
                <a:ea typeface="+mn-ea"/>
                <a:cs typeface="+mn-cs"/>
              </a:rPr>
              <a:t>low cost</a:t>
            </a:r>
            <a:r>
              <a:rPr lang="x-none" sz="1200" kern="1200" smtClean="0">
                <a:solidFill>
                  <a:schemeClr val="tx1"/>
                </a:solidFill>
                <a:effectLst/>
                <a:latin typeface="+mn-lt"/>
                <a:ea typeface="+mn-ea"/>
                <a:cs typeface="+mn-cs"/>
              </a:rPr>
              <a:t> </a:t>
            </a:r>
            <a:r>
              <a:rPr lang="x-none" sz="1200" i="1" kern="1200" smtClean="0">
                <a:solidFill>
                  <a:schemeClr val="tx1"/>
                </a:solidFill>
                <a:effectLst/>
                <a:latin typeface="+mn-lt"/>
                <a:ea typeface="+mn-ea"/>
                <a:cs typeface="+mn-cs"/>
              </a:rPr>
              <a:t>long term</a:t>
            </a:r>
            <a:r>
              <a:rPr lang="x-none" sz="1200" kern="1200" smtClean="0">
                <a:solidFill>
                  <a:schemeClr val="tx1"/>
                </a:solidFill>
                <a:effectLst/>
                <a:latin typeface="+mn-lt"/>
                <a:ea typeface="+mn-ea"/>
                <a:cs typeface="+mn-cs"/>
              </a:rPr>
              <a:t> solutions to achieve decarbonisation…</a:t>
            </a:r>
            <a:r>
              <a:rPr lang="en-GB" sz="1200" kern="1200" dirty="0" smtClean="0">
                <a:solidFill>
                  <a:schemeClr val="tx1"/>
                </a:solidFill>
                <a:effectLst/>
                <a:latin typeface="+mn-lt"/>
                <a:ea typeface="+mn-ea"/>
                <a:cs typeface="+mn-cs"/>
              </a:rPr>
              <a:t>.and</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x-none" sz="1200" b="1" kern="1200" smtClean="0">
                <a:solidFill>
                  <a:schemeClr val="tx1"/>
                </a:solidFill>
                <a:effectLst/>
                <a:latin typeface="+mn-lt"/>
                <a:ea typeface="+mn-ea"/>
                <a:cs typeface="+mn-cs"/>
              </a:rPr>
              <a:t>No Progression </a:t>
            </a:r>
            <a:r>
              <a:rPr lang="en-GB" sz="1200"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a world focused on achieving security of supply at the lowest possible cost</a:t>
            </a:r>
            <a:endParaRPr lang="en-GB"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82F625-E6E2-4FC6-ACA5-E120633D2756}"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x-none" sz="1200" b="0" kern="1200" smtClean="0">
                <a:solidFill>
                  <a:schemeClr val="tx1"/>
                </a:solidFill>
                <a:effectLst/>
                <a:latin typeface="+mn-lt"/>
                <a:ea typeface="+mn-ea"/>
                <a:cs typeface="+mn-cs"/>
              </a:rPr>
              <a:t>This is a world of low economic growth and inconsistent political signals with a lack of focus on environmental policies. </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smtClean="0">
                <a:solidFill>
                  <a:schemeClr val="tx1"/>
                </a:solidFill>
                <a:effectLst/>
                <a:latin typeface="+mn-lt"/>
                <a:ea typeface="+mn-ea"/>
                <a:cs typeface="+mn-cs"/>
              </a:rPr>
              <a:t>Society is cost conscious and focused on the here and now</a:t>
            </a: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What </a:t>
            </a:r>
            <a:r>
              <a:rPr lang="x-none" sz="1200" b="0" i="0" kern="1200" smtClean="0">
                <a:solidFill>
                  <a:schemeClr val="tx1"/>
                </a:solidFill>
                <a:effectLst/>
                <a:latin typeface="+mn-lt"/>
                <a:ea typeface="+mn-ea"/>
                <a:cs typeface="+mn-cs"/>
              </a:rPr>
              <a:t>limited innovation </a:t>
            </a:r>
            <a:r>
              <a:rPr lang="en-GB" sz="1200" b="0" kern="1200" dirty="0" smtClean="0">
                <a:solidFill>
                  <a:schemeClr val="tx1"/>
                </a:solidFill>
                <a:effectLst/>
                <a:latin typeface="+mn-lt"/>
                <a:ea typeface="+mn-ea"/>
                <a:cs typeface="+mn-cs"/>
              </a:rPr>
              <a:t>there </a:t>
            </a:r>
            <a:r>
              <a:rPr lang="x-none" sz="1200" b="0" kern="1200" smtClean="0">
                <a:solidFill>
                  <a:schemeClr val="tx1"/>
                </a:solidFill>
                <a:effectLst/>
                <a:latin typeface="+mn-lt"/>
                <a:ea typeface="+mn-ea"/>
                <a:cs typeface="+mn-cs"/>
              </a:rPr>
              <a:t>is </a:t>
            </a:r>
            <a:r>
              <a:rPr lang="en-GB" sz="1200" b="0" kern="1200" dirty="0" smtClean="0">
                <a:solidFill>
                  <a:schemeClr val="tx1"/>
                </a:solidFill>
                <a:effectLst/>
                <a:latin typeface="+mn-lt"/>
                <a:ea typeface="+mn-ea"/>
                <a:cs typeface="+mn-cs"/>
              </a:rPr>
              <a:t>is </a:t>
            </a:r>
            <a:r>
              <a:rPr lang="x-none" sz="1200" b="0" kern="1200" smtClean="0">
                <a:solidFill>
                  <a:schemeClr val="tx1"/>
                </a:solidFill>
                <a:effectLst/>
                <a:latin typeface="+mn-lt"/>
                <a:ea typeface="+mn-ea"/>
                <a:cs typeface="+mn-cs"/>
              </a:rPr>
              <a:t>focused on technology with high </a:t>
            </a:r>
            <a:r>
              <a:rPr lang="en-GB" sz="1200" b="0" kern="1200" dirty="0" smtClean="0">
                <a:solidFill>
                  <a:schemeClr val="tx1"/>
                </a:solidFill>
                <a:effectLst/>
                <a:latin typeface="+mn-lt"/>
                <a:ea typeface="+mn-ea"/>
                <a:cs typeface="+mn-cs"/>
              </a:rPr>
              <a:t>returns</a:t>
            </a:r>
            <a:r>
              <a:rPr lang="x-none" sz="1200" b="0" kern="1200" smtClean="0">
                <a:solidFill>
                  <a:schemeClr val="tx1"/>
                </a:solidFill>
                <a:effectLst/>
                <a:latin typeface="+mn-lt"/>
                <a:ea typeface="+mn-ea"/>
                <a:cs typeface="+mn-cs"/>
              </a:rPr>
              <a:t>, hindering biomethane production and </a:t>
            </a:r>
            <a:r>
              <a:rPr lang="en-GB" sz="1200" b="0" kern="1200" dirty="0" smtClean="0">
                <a:solidFill>
                  <a:schemeClr val="tx1"/>
                </a:solidFill>
                <a:effectLst/>
                <a:latin typeface="+mn-lt"/>
                <a:ea typeface="+mn-ea"/>
                <a:cs typeface="+mn-cs"/>
              </a:rPr>
              <a:t>limiting </a:t>
            </a:r>
            <a:r>
              <a:rPr lang="x-none" sz="1200" b="0" kern="1200" smtClean="0">
                <a:solidFill>
                  <a:schemeClr val="tx1"/>
                </a:solidFill>
                <a:effectLst/>
                <a:latin typeface="+mn-lt"/>
                <a:ea typeface="+mn-ea"/>
                <a:cs typeface="+mn-cs"/>
              </a:rPr>
              <a:t>shale gas developments</a:t>
            </a:r>
            <a:r>
              <a:rPr lang="en-GB"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T</a:t>
            </a:r>
            <a:r>
              <a:rPr lang="x-none" sz="1200" b="0" kern="1200" smtClean="0">
                <a:solidFill>
                  <a:schemeClr val="tx1"/>
                </a:solidFill>
                <a:effectLst/>
                <a:latin typeface="+mn-lt"/>
                <a:ea typeface="+mn-ea"/>
                <a:cs typeface="+mn-cs"/>
              </a:rPr>
              <a:t>raditional </a:t>
            </a:r>
            <a:r>
              <a:rPr lang="en-GB" sz="1200" b="0" kern="1200" dirty="0" smtClean="0">
                <a:solidFill>
                  <a:schemeClr val="tx1"/>
                </a:solidFill>
                <a:effectLst/>
                <a:latin typeface="+mn-lt"/>
                <a:ea typeface="+mn-ea"/>
                <a:cs typeface="+mn-cs"/>
              </a:rPr>
              <a:t>forms of </a:t>
            </a:r>
            <a:r>
              <a:rPr lang="x-none" sz="1200" b="0" kern="1200" smtClean="0">
                <a:solidFill>
                  <a:schemeClr val="tx1"/>
                </a:solidFill>
                <a:effectLst/>
                <a:latin typeface="+mn-lt"/>
                <a:ea typeface="+mn-ea"/>
                <a:cs typeface="+mn-cs"/>
              </a:rPr>
              <a:t>generation prevail.</a:t>
            </a:r>
            <a:endParaRPr lang="en-GB"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As a </a:t>
            </a:r>
            <a:r>
              <a:rPr lang="x-none" sz="1200" b="1" kern="1200" smtClean="0">
                <a:solidFill>
                  <a:schemeClr val="tx1"/>
                </a:solidFill>
                <a:effectLst/>
                <a:latin typeface="+mn-lt"/>
                <a:ea typeface="+mn-ea"/>
                <a:cs typeface="+mn-cs"/>
              </a:rPr>
              <a:t>Residential user</a:t>
            </a:r>
            <a:r>
              <a:rPr lang="en-GB" sz="1200" b="1"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Y</a:t>
            </a:r>
            <a:r>
              <a:rPr lang="x-none" sz="1200" b="0" i="0" kern="1200" smtClean="0">
                <a:solidFill>
                  <a:schemeClr val="tx1"/>
                </a:solidFill>
                <a:effectLst/>
                <a:latin typeface="+mn-lt"/>
                <a:ea typeface="+mn-ea"/>
                <a:cs typeface="+mn-cs"/>
              </a:rPr>
              <a:t>our primary driver is cost. You don’t spend time and money on green technologies.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kern="1200" dirty="0" smtClean="0">
                <a:solidFill>
                  <a:schemeClr val="tx1"/>
                </a:solidFill>
                <a:effectLst/>
                <a:latin typeface="+mn-lt"/>
                <a:ea typeface="+mn-ea"/>
                <a:cs typeface="+mn-cs"/>
              </a:rPr>
              <a:t>Because of </a:t>
            </a:r>
            <a:r>
              <a:rPr lang="x-none" sz="1200" b="0" i="0" kern="1200" smtClean="0">
                <a:solidFill>
                  <a:schemeClr val="tx1"/>
                </a:solidFill>
                <a:effectLst/>
                <a:latin typeface="+mn-lt"/>
                <a:ea typeface="+mn-ea"/>
                <a:cs typeface="+mn-cs"/>
              </a:rPr>
              <a:t>a lack of policy support, you</a:t>
            </a:r>
            <a:r>
              <a:rPr lang="x-none" sz="1200" b="0" i="0" u="none" kern="1200" smtClean="0">
                <a:solidFill>
                  <a:schemeClr val="tx1"/>
                </a:solidFill>
                <a:effectLst/>
                <a:latin typeface="+mn-lt"/>
                <a:ea typeface="+mn-ea"/>
                <a:cs typeface="+mn-cs"/>
              </a:rPr>
              <a:t> don’t </a:t>
            </a:r>
            <a:r>
              <a:rPr lang="x-none" sz="1200" b="0" i="0" kern="1200" smtClean="0">
                <a:solidFill>
                  <a:schemeClr val="tx1"/>
                </a:solidFill>
                <a:effectLst/>
                <a:latin typeface="+mn-lt"/>
                <a:ea typeface="+mn-ea"/>
                <a:cs typeface="+mn-cs"/>
              </a:rPr>
              <a:t>see many energy efficient products on sale and </a:t>
            </a:r>
            <a:r>
              <a:rPr lang="en-GB" sz="1200" b="0" i="0" kern="1200" dirty="0" smtClean="0">
                <a:solidFill>
                  <a:schemeClr val="tx1"/>
                </a:solidFill>
                <a:effectLst/>
                <a:latin typeface="+mn-lt"/>
                <a:ea typeface="+mn-ea"/>
                <a:cs typeface="+mn-cs"/>
              </a:rPr>
              <a:t>you </a:t>
            </a:r>
            <a:r>
              <a:rPr lang="x-none" sz="1200" b="0" i="0" kern="1200" smtClean="0">
                <a:solidFill>
                  <a:schemeClr val="tx1"/>
                </a:solidFill>
                <a:effectLst/>
                <a:latin typeface="+mn-lt"/>
                <a:ea typeface="+mn-ea"/>
                <a:cs typeface="+mn-cs"/>
              </a:rPr>
              <a:t>choose to continue with the </a:t>
            </a:r>
            <a:r>
              <a:rPr lang="en-GB" sz="1200" b="0" i="0" kern="1200" dirty="0" smtClean="0">
                <a:solidFill>
                  <a:schemeClr val="tx1"/>
                </a:solidFill>
                <a:effectLst/>
                <a:latin typeface="+mn-lt"/>
                <a:ea typeface="+mn-ea"/>
                <a:cs typeface="+mn-cs"/>
              </a:rPr>
              <a:t>goods </a:t>
            </a:r>
            <a:r>
              <a:rPr lang="x-none" sz="1200" b="0" i="0" kern="1200" smtClean="0">
                <a:solidFill>
                  <a:schemeClr val="tx1"/>
                </a:solidFill>
                <a:effectLst/>
                <a:latin typeface="+mn-lt"/>
                <a:ea typeface="+mn-ea"/>
                <a:cs typeface="+mn-cs"/>
              </a:rPr>
              <a:t>you know and trust.</a:t>
            </a:r>
            <a:r>
              <a:rPr lang="en-GB" sz="1200" b="0" i="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You don’t replace your car or appliances unless they break and you are not engaged with smart meters or TOUTs.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kern="1200" dirty="0" smtClean="0">
                <a:solidFill>
                  <a:schemeClr val="tx1"/>
                </a:solidFill>
                <a:effectLst/>
                <a:latin typeface="+mn-lt"/>
                <a:ea typeface="+mn-ea"/>
                <a:cs typeface="+mn-cs"/>
              </a:rPr>
              <a:t>You’ve still got your trusty gas boiler and if it breaks you’ll buy another one.</a:t>
            </a: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If you are looking for a new home you don’t seek out improved energy efficiency ratings </a:t>
            </a:r>
            <a:r>
              <a:rPr lang="en-GB" sz="1200" b="0" i="0" kern="1200" dirty="0" smtClean="0">
                <a:solidFill>
                  <a:schemeClr val="tx1"/>
                </a:solidFill>
                <a:effectLst/>
                <a:latin typeface="+mn-lt"/>
                <a:ea typeface="+mn-ea"/>
                <a:cs typeface="+mn-cs"/>
              </a:rPr>
              <a:t>and you have no idea what a Heat Pump is. </a:t>
            </a:r>
          </a:p>
          <a:p>
            <a:endParaRPr lang="en-GB" dirty="0" smtClean="0"/>
          </a:p>
          <a:p>
            <a:r>
              <a:rPr lang="en-GB" sz="1200" b="1" kern="1200" dirty="0" smtClean="0">
                <a:solidFill>
                  <a:schemeClr val="tx1"/>
                </a:solidFill>
                <a:effectLst/>
                <a:latin typeface="+mn-lt"/>
                <a:ea typeface="+mn-ea"/>
                <a:cs typeface="+mn-cs"/>
              </a:rPr>
              <a:t>For the Industrial</a:t>
            </a:r>
            <a:r>
              <a:rPr lang="en-GB" sz="1200" b="1" kern="1200" baseline="0" dirty="0" smtClean="0">
                <a:solidFill>
                  <a:schemeClr val="tx1"/>
                </a:solidFill>
                <a:effectLst/>
                <a:latin typeface="+mn-lt"/>
                <a:ea typeface="+mn-ea"/>
                <a:cs typeface="+mn-cs"/>
              </a:rPr>
              <a:t> and Commercial</a:t>
            </a:r>
            <a:r>
              <a:rPr lang="en-GB" sz="1200" b="1" kern="1200" dirty="0" smtClean="0">
                <a:solidFill>
                  <a:schemeClr val="tx1"/>
                </a:solidFill>
                <a:effectLst/>
                <a:latin typeface="+mn-lt"/>
                <a:ea typeface="+mn-ea"/>
                <a:cs typeface="+mn-cs"/>
              </a:rPr>
              <a:t> user…</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There’s no </a:t>
            </a:r>
            <a:r>
              <a:rPr lang="x-none" sz="1200" b="0" i="0" kern="1200" smtClean="0">
                <a:solidFill>
                  <a:schemeClr val="tx1"/>
                </a:solidFill>
                <a:effectLst/>
                <a:latin typeface="+mn-lt"/>
                <a:ea typeface="+mn-ea"/>
                <a:cs typeface="+mn-cs"/>
              </a:rPr>
              <a:t>significant change</a:t>
            </a:r>
            <a:r>
              <a:rPr lang="en-GB" sz="1200" b="0" i="0" kern="1200" dirty="0" smtClean="0">
                <a:solidFill>
                  <a:schemeClr val="tx1"/>
                </a:solidFill>
                <a:effectLst/>
                <a:latin typeface="+mn-lt"/>
                <a:ea typeface="+mn-ea"/>
                <a:cs typeface="+mn-cs"/>
              </a:rPr>
              <a:t> for you because of the </a:t>
            </a:r>
            <a:r>
              <a:rPr lang="x-none" sz="1200" b="0" i="0" kern="1200" smtClean="0">
                <a:solidFill>
                  <a:schemeClr val="tx1"/>
                </a:solidFill>
                <a:effectLst/>
                <a:latin typeface="+mn-lt"/>
                <a:ea typeface="+mn-ea"/>
                <a:cs typeface="+mn-cs"/>
              </a:rPr>
              <a:t>slow economic growth and inconsistent government polic</a:t>
            </a:r>
            <a:r>
              <a:rPr lang="en-GB" sz="1200" b="0" i="0" kern="1200" dirty="0" err="1" smtClean="0">
                <a:solidFill>
                  <a:schemeClr val="tx1"/>
                </a:solidFill>
                <a:effectLst/>
                <a:latin typeface="+mn-lt"/>
                <a:ea typeface="+mn-ea"/>
                <a:cs typeface="+mn-cs"/>
              </a:rPr>
              <a:t>ies</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You have </a:t>
            </a:r>
            <a:r>
              <a:rPr lang="en-GB" sz="1200" b="0" i="0" kern="1200" dirty="0" smtClean="0">
                <a:solidFill>
                  <a:schemeClr val="tx1"/>
                </a:solidFill>
                <a:effectLst/>
                <a:latin typeface="+mn-lt"/>
                <a:ea typeface="+mn-ea"/>
                <a:cs typeface="+mn-cs"/>
              </a:rPr>
              <a:t>little </a:t>
            </a:r>
            <a:r>
              <a:rPr lang="x-none" sz="1200" b="0" i="0" kern="1200" smtClean="0">
                <a:solidFill>
                  <a:schemeClr val="tx1"/>
                </a:solidFill>
                <a:effectLst/>
                <a:latin typeface="+mn-lt"/>
                <a:ea typeface="+mn-ea"/>
                <a:cs typeface="+mn-cs"/>
              </a:rPr>
              <a:t>inclination to switch to low carbon or renewable sources of energy, and the lack of innovation in these sectors </a:t>
            </a:r>
            <a:r>
              <a:rPr lang="en-GB" sz="1200" b="0" i="0" kern="1200" dirty="0" smtClean="0">
                <a:solidFill>
                  <a:schemeClr val="tx1"/>
                </a:solidFill>
                <a:effectLst/>
                <a:latin typeface="+mn-lt"/>
                <a:ea typeface="+mn-ea"/>
                <a:cs typeface="+mn-cs"/>
              </a:rPr>
              <a:t>means </a:t>
            </a:r>
            <a:r>
              <a:rPr lang="x-none" sz="1200" b="0" i="0" kern="1200" smtClean="0">
                <a:solidFill>
                  <a:schemeClr val="tx1"/>
                </a:solidFill>
                <a:effectLst/>
                <a:latin typeface="+mn-lt"/>
                <a:ea typeface="+mn-ea"/>
                <a:cs typeface="+mn-cs"/>
              </a:rPr>
              <a:t>prices </a:t>
            </a:r>
            <a:r>
              <a:rPr lang="en-GB" sz="1200" b="0" i="0" kern="1200" dirty="0" smtClean="0">
                <a:solidFill>
                  <a:schemeClr val="tx1"/>
                </a:solidFill>
                <a:effectLst/>
                <a:latin typeface="+mn-lt"/>
                <a:ea typeface="+mn-ea"/>
                <a:cs typeface="+mn-cs"/>
              </a:rPr>
              <a:t>for this technology </a:t>
            </a:r>
            <a:r>
              <a:rPr lang="x-none" sz="1200" b="0" i="0" kern="1200" smtClean="0">
                <a:solidFill>
                  <a:schemeClr val="tx1"/>
                </a:solidFill>
                <a:effectLst/>
                <a:latin typeface="+mn-lt"/>
                <a:ea typeface="+mn-ea"/>
                <a:cs typeface="+mn-cs"/>
              </a:rPr>
              <a:t>remain high</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kern="1200" dirty="0" smtClean="0">
                <a:solidFill>
                  <a:schemeClr val="tx1"/>
                </a:solidFill>
                <a:effectLst/>
                <a:latin typeface="+mn-lt"/>
                <a:ea typeface="+mn-ea"/>
                <a:cs typeface="+mn-cs"/>
              </a:rPr>
              <a:t>Because</a:t>
            </a:r>
            <a:r>
              <a:rPr lang="en-GB" sz="1200" b="0" i="0" kern="1200" baseline="0" dirty="0" smtClean="0">
                <a:solidFill>
                  <a:schemeClr val="tx1"/>
                </a:solidFill>
                <a:effectLst/>
                <a:latin typeface="+mn-lt"/>
                <a:ea typeface="+mn-ea"/>
                <a:cs typeface="+mn-cs"/>
              </a:rPr>
              <a:t> </a:t>
            </a:r>
            <a:r>
              <a:rPr lang="x-none" sz="1200" b="0" i="0" kern="1200" smtClean="0">
                <a:solidFill>
                  <a:schemeClr val="tx1"/>
                </a:solidFill>
                <a:effectLst/>
                <a:latin typeface="+mn-lt"/>
                <a:ea typeface="+mn-ea"/>
                <a:cs typeface="+mn-cs"/>
              </a:rPr>
              <a:t>electricity prices are lo</a:t>
            </a:r>
            <a:r>
              <a:rPr lang="en-GB" sz="1200" b="0" i="0" kern="1200" dirty="0" smtClean="0">
                <a:solidFill>
                  <a:schemeClr val="tx1"/>
                </a:solidFill>
                <a:effectLst/>
                <a:latin typeface="+mn-lt"/>
                <a:ea typeface="+mn-ea"/>
                <a:cs typeface="+mn-cs"/>
              </a:rPr>
              <a:t>w,</a:t>
            </a:r>
            <a:r>
              <a:rPr lang="en-GB" sz="1200" b="0" i="0" kern="1200" baseline="0" dirty="0" smtClean="0">
                <a:solidFill>
                  <a:schemeClr val="tx1"/>
                </a:solidFill>
                <a:effectLst/>
                <a:latin typeface="+mn-lt"/>
                <a:ea typeface="+mn-ea"/>
                <a:cs typeface="+mn-cs"/>
              </a:rPr>
              <a:t> t</a:t>
            </a:r>
            <a:r>
              <a:rPr lang="x-none" sz="1200" b="0" i="0" kern="1200" smtClean="0">
                <a:solidFill>
                  <a:schemeClr val="tx1"/>
                </a:solidFill>
                <a:effectLst/>
                <a:latin typeface="+mn-lt"/>
                <a:ea typeface="+mn-ea"/>
                <a:cs typeface="+mn-cs"/>
              </a:rPr>
              <a:t>here are few incentives to </a:t>
            </a:r>
            <a:r>
              <a:rPr lang="x-none" sz="1200" b="0" i="0" u="none" kern="1200" smtClean="0">
                <a:solidFill>
                  <a:schemeClr val="tx1"/>
                </a:solidFill>
                <a:effectLst/>
                <a:latin typeface="+mn-lt"/>
                <a:ea typeface="+mn-ea"/>
                <a:cs typeface="+mn-cs"/>
              </a:rPr>
              <a:t>reduce</a:t>
            </a:r>
            <a:r>
              <a:rPr lang="x-none" sz="1200" b="0" i="0" kern="1200" smtClean="0">
                <a:solidFill>
                  <a:schemeClr val="tx1"/>
                </a:solidFill>
                <a:effectLst/>
                <a:latin typeface="+mn-lt"/>
                <a:ea typeface="+mn-ea"/>
                <a:cs typeface="+mn-cs"/>
              </a:rPr>
              <a:t> your energy use</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x-none" sz="1200" b="0" i="0" kern="1200" smtClean="0">
                <a:solidFill>
                  <a:schemeClr val="tx1"/>
                </a:solidFill>
                <a:effectLst/>
                <a:latin typeface="+mn-lt"/>
                <a:ea typeface="+mn-ea"/>
                <a:cs typeface="+mn-cs"/>
              </a:rPr>
              <a:t>As such you see no reason to </a:t>
            </a:r>
            <a:r>
              <a:rPr lang="en-GB" sz="1200" b="0" i="0" kern="1200" dirty="0" smtClean="0">
                <a:solidFill>
                  <a:schemeClr val="tx1"/>
                </a:solidFill>
                <a:effectLst/>
                <a:latin typeface="+mn-lt"/>
                <a:ea typeface="+mn-ea"/>
                <a:cs typeface="+mn-cs"/>
              </a:rPr>
              <a:t>upgrade your </a:t>
            </a:r>
            <a:r>
              <a:rPr lang="x-none" sz="1200" b="0" i="0" kern="1200" smtClean="0">
                <a:solidFill>
                  <a:schemeClr val="tx1"/>
                </a:solidFill>
                <a:effectLst/>
                <a:latin typeface="+mn-lt"/>
                <a:ea typeface="+mn-ea"/>
                <a:cs typeface="+mn-cs"/>
              </a:rPr>
              <a:t>light</a:t>
            </a:r>
            <a:r>
              <a:rPr lang="en-GB" sz="1200" b="0" i="0" kern="1200" dirty="0" smtClean="0">
                <a:solidFill>
                  <a:schemeClr val="tx1"/>
                </a:solidFill>
                <a:effectLst/>
                <a:latin typeface="+mn-lt"/>
                <a:ea typeface="+mn-ea"/>
                <a:cs typeface="+mn-cs"/>
              </a:rPr>
              <a:t>ing,  n</a:t>
            </a:r>
            <a:r>
              <a:rPr lang="x-none" sz="1200" b="0" i="0" kern="1200" smtClean="0">
                <a:solidFill>
                  <a:schemeClr val="tx1"/>
                </a:solidFill>
                <a:effectLst/>
                <a:latin typeface="+mn-lt"/>
                <a:ea typeface="+mn-ea"/>
                <a:cs typeface="+mn-cs"/>
              </a:rPr>
              <a:t>or would you feel inclined to </a:t>
            </a:r>
            <a:r>
              <a:rPr lang="en-GB" sz="1200" b="0" i="0" kern="1200" dirty="0" smtClean="0">
                <a:solidFill>
                  <a:schemeClr val="tx1"/>
                </a:solidFill>
                <a:effectLst/>
                <a:latin typeface="+mn-lt"/>
                <a:ea typeface="+mn-ea"/>
                <a:cs typeface="+mn-cs"/>
              </a:rPr>
              <a:t>play in the </a:t>
            </a:r>
            <a:r>
              <a:rPr lang="x-none" sz="1200" b="0" i="0" kern="1200" smtClean="0">
                <a:solidFill>
                  <a:schemeClr val="tx1"/>
                </a:solidFill>
                <a:effectLst/>
                <a:latin typeface="+mn-lt"/>
                <a:ea typeface="+mn-ea"/>
                <a:cs typeface="+mn-cs"/>
              </a:rPr>
              <a:t>demand side response </a:t>
            </a:r>
            <a:r>
              <a:rPr lang="en-GB" sz="1200" b="0" i="0" kern="1200" dirty="0" smtClean="0">
                <a:solidFill>
                  <a:schemeClr val="tx1"/>
                </a:solidFill>
                <a:effectLst/>
                <a:latin typeface="+mn-lt"/>
                <a:ea typeface="+mn-ea"/>
                <a:cs typeface="+mn-cs"/>
              </a:rPr>
              <a:t>market</a:t>
            </a:r>
            <a:r>
              <a:rPr lang="x-none" sz="1200" b="0" i="0" kern="1200" smtClean="0">
                <a:solidFill>
                  <a:schemeClr val="tx1"/>
                </a:solidFill>
                <a:effectLst/>
                <a:latin typeface="+mn-lt"/>
                <a:ea typeface="+mn-ea"/>
                <a:cs typeface="+mn-cs"/>
              </a:rPr>
              <a:t>, even if it is available. </a:t>
            </a:r>
            <a:endParaRPr lang="en-GB" b="0" i="0"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x-none" sz="1200" b="0" i="0" u="none" kern="1200" smtClean="0">
                <a:solidFill>
                  <a:schemeClr val="tx1"/>
                </a:solidFill>
                <a:effectLst/>
                <a:latin typeface="+mn-lt"/>
                <a:ea typeface="+mn-ea"/>
                <a:cs typeface="+mn-cs"/>
              </a:rPr>
              <a:t>Consumer Power</a:t>
            </a:r>
            <a:r>
              <a:rPr lang="en-GB" sz="1200" b="0" i="0" u="none" kern="1200" dirty="0" smtClean="0">
                <a:solidFill>
                  <a:schemeClr val="tx1"/>
                </a:solidFill>
                <a:effectLst/>
                <a:latin typeface="+mn-lt"/>
                <a:ea typeface="+mn-ea"/>
                <a:cs typeface="+mn-cs"/>
              </a:rPr>
              <a:t> is that world and is a world of </a:t>
            </a:r>
            <a:r>
              <a:rPr lang="x-none" sz="1200" b="0" i="0" u="none" kern="1200" smtClean="0">
                <a:solidFill>
                  <a:schemeClr val="tx1"/>
                </a:solidFill>
                <a:effectLst/>
                <a:latin typeface="+mn-lt"/>
                <a:ea typeface="+mn-ea"/>
                <a:cs typeface="+mn-cs"/>
              </a:rPr>
              <a:t>Consumerism </a:t>
            </a:r>
            <a:r>
              <a:rPr lang="en-GB" sz="1200" b="0" i="0" u="none" kern="1200" dirty="0" smtClean="0">
                <a:solidFill>
                  <a:schemeClr val="tx1"/>
                </a:solidFill>
                <a:effectLst/>
                <a:latin typeface="+mn-lt"/>
                <a:ea typeface="+mn-ea"/>
                <a:cs typeface="+mn-cs"/>
              </a:rPr>
              <a:t>where </a:t>
            </a:r>
            <a:r>
              <a:rPr lang="x-none" sz="1200" b="0" i="0" u="none" kern="1200" smtClean="0">
                <a:solidFill>
                  <a:schemeClr val="tx1"/>
                </a:solidFill>
                <a:effectLst/>
                <a:latin typeface="+mn-lt"/>
                <a:ea typeface="+mn-ea"/>
                <a:cs typeface="+mn-cs"/>
              </a:rPr>
              <a:t>quality of life drive</a:t>
            </a:r>
            <a:r>
              <a:rPr lang="en-GB" sz="1200" b="0" i="0" u="none" kern="1200" dirty="0" smtClean="0">
                <a:solidFill>
                  <a:schemeClr val="tx1"/>
                </a:solidFill>
                <a:effectLst/>
                <a:latin typeface="+mn-lt"/>
                <a:ea typeface="+mn-ea"/>
                <a:cs typeface="+mn-cs"/>
              </a:rPr>
              <a:t>s</a:t>
            </a:r>
            <a:r>
              <a:rPr lang="x-none" sz="1200" b="0" i="0" u="none" kern="1200" smtClean="0">
                <a:solidFill>
                  <a:schemeClr val="tx1"/>
                </a:solidFill>
                <a:effectLst/>
                <a:latin typeface="+mn-lt"/>
                <a:ea typeface="+mn-ea"/>
                <a:cs typeface="+mn-cs"/>
              </a:rPr>
              <a:t> decisions</a:t>
            </a:r>
            <a:r>
              <a:rPr lang="en-GB" sz="1200" b="0" i="0" u="none"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G</a:t>
            </a:r>
            <a:r>
              <a:rPr lang="x-none" sz="1200" b="0" i="0" u="none" kern="1200" smtClean="0">
                <a:solidFill>
                  <a:schemeClr val="tx1"/>
                </a:solidFill>
                <a:effectLst/>
                <a:latin typeface="+mn-lt"/>
                <a:ea typeface="+mn-ea"/>
                <a:cs typeface="+mn-cs"/>
              </a:rPr>
              <a:t>overnment policy </a:t>
            </a:r>
            <a:r>
              <a:rPr lang="en-GB" sz="1200" b="0" i="0" u="none" kern="1200" dirty="0" smtClean="0">
                <a:solidFill>
                  <a:schemeClr val="tx1"/>
                </a:solidFill>
                <a:effectLst/>
                <a:latin typeface="+mn-lt"/>
                <a:ea typeface="+mn-ea"/>
                <a:cs typeface="+mn-cs"/>
              </a:rPr>
              <a:t>is </a:t>
            </a:r>
            <a:r>
              <a:rPr lang="x-none" sz="1200" b="0" i="0" u="none" kern="1200" smtClean="0">
                <a:solidFill>
                  <a:schemeClr val="tx1"/>
                </a:solidFill>
                <a:effectLst/>
                <a:latin typeface="+mn-lt"/>
                <a:ea typeface="+mn-ea"/>
                <a:cs typeface="+mn-cs"/>
              </a:rPr>
              <a:t>focus</a:t>
            </a:r>
            <a:r>
              <a:rPr lang="en-GB" sz="1200" b="0" i="0" u="none" kern="1200" dirty="0" err="1" smtClean="0">
                <a:solidFill>
                  <a:schemeClr val="tx1"/>
                </a:solidFill>
                <a:effectLst/>
                <a:latin typeface="+mn-lt"/>
                <a:ea typeface="+mn-ea"/>
                <a:cs typeface="+mn-cs"/>
              </a:rPr>
              <a:t>ed</a:t>
            </a:r>
            <a:r>
              <a:rPr lang="x-none" sz="1200" b="0" i="0" u="none" kern="1200" smtClean="0">
                <a:solidFill>
                  <a:schemeClr val="tx1"/>
                </a:solidFill>
                <a:effectLst/>
                <a:latin typeface="+mn-lt"/>
                <a:ea typeface="+mn-ea"/>
                <a:cs typeface="+mn-cs"/>
              </a:rPr>
              <a:t> on indigenous security of supply and low carbon technologies. </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Economic </a:t>
            </a:r>
            <a:r>
              <a:rPr lang="x-none" sz="1200" b="0" i="0" u="none" kern="1200" smtClean="0">
                <a:solidFill>
                  <a:schemeClr val="tx1"/>
                </a:solidFill>
                <a:effectLst/>
                <a:latin typeface="+mn-lt"/>
                <a:ea typeface="+mn-ea"/>
                <a:cs typeface="+mn-cs"/>
              </a:rPr>
              <a:t>growth ensures there is money for the government</a:t>
            </a:r>
            <a:r>
              <a:rPr lang="en-GB" sz="1200" b="0" i="0" u="none" kern="1200" dirty="0" smtClean="0">
                <a:solidFill>
                  <a:schemeClr val="tx1"/>
                </a:solidFill>
                <a:effectLst/>
                <a:latin typeface="+mn-lt"/>
                <a:ea typeface="+mn-ea"/>
                <a:cs typeface="+mn-cs"/>
              </a:rPr>
              <a:t> and </a:t>
            </a:r>
            <a:r>
              <a:rPr lang="x-none" sz="1200" b="0" i="0" u="none" kern="1200" smtClean="0">
                <a:solidFill>
                  <a:schemeClr val="tx1"/>
                </a:solidFill>
                <a:effectLst/>
                <a:latin typeface="+mn-lt"/>
                <a:ea typeface="+mn-ea"/>
                <a:cs typeface="+mn-cs"/>
              </a:rPr>
              <a:t>consumers to spend and invest.  And </a:t>
            </a:r>
            <a:r>
              <a:rPr lang="en-GB" sz="1200" b="0" i="0" u="none" kern="1200" dirty="0" smtClean="0">
                <a:solidFill>
                  <a:schemeClr val="tx1"/>
                </a:solidFill>
                <a:effectLst/>
                <a:latin typeface="+mn-lt"/>
                <a:ea typeface="+mn-ea"/>
                <a:cs typeface="+mn-cs"/>
              </a:rPr>
              <a:t>a</a:t>
            </a:r>
            <a:r>
              <a:rPr lang="x-none" sz="1200" b="0" i="0" u="none" kern="1200" smtClean="0">
                <a:solidFill>
                  <a:schemeClr val="tx1"/>
                </a:solidFill>
                <a:effectLst/>
                <a:latin typeface="+mn-lt"/>
                <a:ea typeface="+mn-ea"/>
                <a:cs typeface="+mn-cs"/>
              </a:rPr>
              <a:t>s a result innovation is high and continues at a fast pace</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u="none" kern="1200" smtClean="0">
                <a:solidFill>
                  <a:schemeClr val="tx1"/>
                </a:solidFill>
                <a:effectLst/>
                <a:latin typeface="+mn-lt"/>
                <a:ea typeface="+mn-ea"/>
                <a:cs typeface="+mn-cs"/>
              </a:rPr>
              <a:t>The primary fuel is gas, </a:t>
            </a:r>
            <a:r>
              <a:rPr lang="en-GB" sz="1200" b="0" i="0" u="none" kern="1200" dirty="0" smtClean="0">
                <a:solidFill>
                  <a:schemeClr val="tx1"/>
                </a:solidFill>
                <a:effectLst/>
                <a:latin typeface="+mn-lt"/>
                <a:ea typeface="+mn-ea"/>
                <a:cs typeface="+mn-cs"/>
              </a:rPr>
              <a:t>because it’s relatively cheap and t</a:t>
            </a:r>
            <a:r>
              <a:rPr lang="x-none" sz="1200" b="0" i="0" u="none" kern="1200" smtClean="0">
                <a:solidFill>
                  <a:schemeClr val="tx1"/>
                </a:solidFill>
                <a:effectLst/>
                <a:latin typeface="+mn-lt"/>
                <a:ea typeface="+mn-ea"/>
                <a:cs typeface="+mn-cs"/>
              </a:rPr>
              <a:t>his results in localised generation becoming prominent, including micro-</a:t>
            </a:r>
            <a:r>
              <a:rPr lang="en-GB" sz="1200" b="0" i="0" u="none" kern="1200" dirty="0" smtClean="0">
                <a:solidFill>
                  <a:schemeClr val="tx1"/>
                </a:solidFill>
                <a:effectLst/>
                <a:latin typeface="+mn-lt"/>
                <a:ea typeface="+mn-ea"/>
                <a:cs typeface="+mn-cs"/>
              </a:rPr>
              <a:t>combined</a:t>
            </a:r>
            <a:r>
              <a:rPr lang="en-GB" sz="1200" b="0" i="0" u="none" kern="1200" baseline="0" dirty="0" smtClean="0">
                <a:solidFill>
                  <a:schemeClr val="tx1"/>
                </a:solidFill>
                <a:effectLst/>
                <a:latin typeface="+mn-lt"/>
                <a:ea typeface="+mn-ea"/>
                <a:cs typeface="+mn-cs"/>
              </a:rPr>
              <a:t> heat and power</a:t>
            </a:r>
            <a:r>
              <a:rPr lang="x-none" sz="1200" b="0" i="0" u="none" kern="1200" smtClean="0">
                <a:solidFill>
                  <a:schemeClr val="tx1"/>
                </a:solidFill>
                <a:effectLst/>
                <a:latin typeface="+mn-lt"/>
                <a:ea typeface="+mn-ea"/>
                <a:cs typeface="+mn-cs"/>
              </a:rPr>
              <a:t> units.</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u="none" kern="1200" dirty="0" smtClean="0">
                <a:solidFill>
                  <a:schemeClr val="tx1"/>
                </a:solidFill>
                <a:effectLst/>
                <a:latin typeface="+mn-lt"/>
                <a:ea typeface="+mn-ea"/>
                <a:cs typeface="+mn-cs"/>
              </a:rPr>
              <a:t>Although</a:t>
            </a:r>
            <a:r>
              <a:rPr lang="x-none" sz="1200" b="0" i="0" u="none" kern="1200" smtClean="0">
                <a:solidFill>
                  <a:schemeClr val="tx1"/>
                </a:solidFill>
                <a:effectLst/>
                <a:latin typeface="+mn-lt"/>
                <a:ea typeface="+mn-ea"/>
                <a:cs typeface="+mn-cs"/>
              </a:rPr>
              <a:t> gas prices</a:t>
            </a:r>
            <a:r>
              <a:rPr lang="en-GB" sz="1200" b="0" i="0" u="none" kern="1200" dirty="0" smtClean="0">
                <a:solidFill>
                  <a:schemeClr val="tx1"/>
                </a:solidFill>
                <a:effectLst/>
                <a:latin typeface="+mn-lt"/>
                <a:ea typeface="+mn-ea"/>
                <a:cs typeface="+mn-cs"/>
              </a:rPr>
              <a:t> are low</a:t>
            </a:r>
            <a:r>
              <a:rPr lang="x-none" sz="1200" b="0" i="0" u="none" kern="1200" smtClean="0">
                <a:solidFill>
                  <a:schemeClr val="tx1"/>
                </a:solidFill>
                <a:effectLst/>
                <a:latin typeface="+mn-lt"/>
                <a:ea typeface="+mn-ea"/>
                <a:cs typeface="+mn-cs"/>
              </a:rPr>
              <a:t>, </a:t>
            </a:r>
            <a:r>
              <a:rPr lang="en-GB" sz="1200" b="0" i="0" u="none" kern="1200" dirty="0" smtClean="0">
                <a:solidFill>
                  <a:schemeClr val="tx1"/>
                </a:solidFill>
                <a:effectLst/>
                <a:latin typeface="+mn-lt"/>
                <a:ea typeface="+mn-ea"/>
                <a:cs typeface="+mn-cs"/>
              </a:rPr>
              <a:t>government</a:t>
            </a:r>
            <a:r>
              <a:rPr lang="x-none" sz="1200" b="0" i="0" u="none" kern="1200" smtClean="0">
                <a:solidFill>
                  <a:schemeClr val="tx1"/>
                </a:solidFill>
                <a:effectLst/>
                <a:latin typeface="+mn-lt"/>
                <a:ea typeface="+mn-ea"/>
                <a:cs typeface="+mn-cs"/>
              </a:rPr>
              <a:t> support makes investment in shale </a:t>
            </a:r>
            <a:r>
              <a:rPr lang="en-GB" sz="1200" b="0" i="0" u="none" kern="1200" dirty="0" smtClean="0">
                <a:solidFill>
                  <a:schemeClr val="tx1"/>
                </a:solidFill>
                <a:effectLst/>
                <a:latin typeface="+mn-lt"/>
                <a:ea typeface="+mn-ea"/>
                <a:cs typeface="+mn-cs"/>
              </a:rPr>
              <a:t>gas </a:t>
            </a:r>
            <a:r>
              <a:rPr lang="x-none" sz="1200" b="0" i="0" u="none" kern="1200" smtClean="0">
                <a:solidFill>
                  <a:schemeClr val="tx1"/>
                </a:solidFill>
                <a:effectLst/>
                <a:latin typeface="+mn-lt"/>
                <a:ea typeface="+mn-ea"/>
                <a:cs typeface="+mn-cs"/>
              </a:rPr>
              <a:t>production high. </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u="none" kern="1200" smtClean="0">
                <a:solidFill>
                  <a:schemeClr val="tx1"/>
                </a:solidFill>
                <a:effectLst/>
                <a:latin typeface="+mn-lt"/>
                <a:ea typeface="+mn-ea"/>
                <a:cs typeface="+mn-cs"/>
              </a:rPr>
              <a:t>Energy demand is driven by consumer preferences, and the market responds by focusing on innovating to attract customers to new products. </a:t>
            </a:r>
            <a:endParaRPr lang="en-GB" sz="1200" b="0" i="0" u="non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As a </a:t>
            </a:r>
            <a:r>
              <a:rPr lang="x-none" sz="1200" b="1" kern="1200" smtClean="0">
                <a:solidFill>
                  <a:schemeClr val="tx1"/>
                </a:solidFill>
                <a:effectLst/>
                <a:latin typeface="+mn-lt"/>
                <a:ea typeface="+mn-ea"/>
                <a:cs typeface="+mn-cs"/>
              </a:rPr>
              <a:t>Residential user</a:t>
            </a:r>
            <a:r>
              <a:rPr lang="en-GB"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u="none" kern="1200" smtClean="0">
                <a:solidFill>
                  <a:schemeClr val="tx1"/>
                </a:solidFill>
                <a:effectLst/>
                <a:latin typeface="+mn-lt"/>
                <a:ea typeface="+mn-ea"/>
                <a:cs typeface="+mn-cs"/>
              </a:rPr>
              <a:t>As a consumer in this world you spend your money on your family and yourself, enjoying the relatively prosperous economic growth. </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u="none" kern="1200" smtClean="0">
                <a:solidFill>
                  <a:schemeClr val="tx1"/>
                </a:solidFill>
                <a:effectLst/>
                <a:latin typeface="+mn-lt"/>
                <a:ea typeface="+mn-ea"/>
                <a:cs typeface="+mn-cs"/>
              </a:rPr>
              <a:t>You choose to invest in some smart appliances </a:t>
            </a:r>
            <a:r>
              <a:rPr lang="en-GB" sz="1200" b="0" i="0" u="none" kern="1200" dirty="0" smtClean="0">
                <a:solidFill>
                  <a:schemeClr val="tx1"/>
                </a:solidFill>
                <a:effectLst/>
                <a:latin typeface="+mn-lt"/>
                <a:ea typeface="+mn-ea"/>
                <a:cs typeface="+mn-cs"/>
              </a:rPr>
              <a:t>like a Home Energy Management System.  But you also invest in a/c </a:t>
            </a:r>
            <a:r>
              <a:rPr lang="x-none" sz="1200" b="0" i="0" u="none" kern="1200" smtClean="0">
                <a:solidFill>
                  <a:schemeClr val="tx1"/>
                </a:solidFill>
                <a:effectLst/>
                <a:latin typeface="+mn-lt"/>
                <a:ea typeface="+mn-ea"/>
                <a:cs typeface="+mn-cs"/>
              </a:rPr>
              <a:t>and a new </a:t>
            </a:r>
            <a:r>
              <a:rPr lang="en-GB" sz="1200" b="0" i="0" u="none" kern="1200" dirty="0" smtClean="0">
                <a:solidFill>
                  <a:schemeClr val="tx1"/>
                </a:solidFill>
                <a:effectLst/>
                <a:latin typeface="+mn-lt"/>
                <a:ea typeface="+mn-ea"/>
                <a:cs typeface="+mn-cs"/>
              </a:rPr>
              <a:t>EV</a:t>
            </a:r>
            <a:r>
              <a:rPr lang="x-none" sz="1200" b="0" i="0" u="none" kern="1200" smtClean="0">
                <a:solidFill>
                  <a:schemeClr val="tx1"/>
                </a:solidFill>
                <a:effectLst/>
                <a:latin typeface="+mn-lt"/>
                <a:ea typeface="+mn-ea"/>
                <a:cs typeface="+mn-cs"/>
              </a:rPr>
              <a:t>, because they are new and luxurious and make everyday life easier for you. </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u="none" kern="1200" smtClean="0">
                <a:solidFill>
                  <a:schemeClr val="tx1"/>
                </a:solidFill>
                <a:effectLst/>
                <a:latin typeface="+mn-lt"/>
                <a:ea typeface="+mn-ea"/>
                <a:cs typeface="+mn-cs"/>
              </a:rPr>
              <a:t>If you have money available to invest, low gas prices make installing a micro-CHP unit in your home an economical decision, replacing your gas boiler. </a:t>
            </a:r>
            <a:endParaRPr lang="en-GB" sz="1200" b="0" i="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u="none" kern="1200" smtClean="0">
                <a:solidFill>
                  <a:schemeClr val="tx1"/>
                </a:solidFill>
                <a:effectLst/>
                <a:latin typeface="+mn-lt"/>
                <a:ea typeface="+mn-ea"/>
                <a:cs typeface="+mn-cs"/>
              </a:rPr>
              <a:t>You’ve  </a:t>
            </a:r>
            <a:r>
              <a:rPr lang="en-GB" sz="1200" b="0" i="0" u="none" kern="1200" dirty="0" smtClean="0">
                <a:solidFill>
                  <a:schemeClr val="tx1"/>
                </a:solidFill>
                <a:effectLst/>
                <a:latin typeface="+mn-lt"/>
                <a:ea typeface="+mn-ea"/>
                <a:cs typeface="+mn-cs"/>
              </a:rPr>
              <a:t>installed </a:t>
            </a:r>
            <a:r>
              <a:rPr lang="x-none" sz="1200" b="0" i="0" u="none" kern="1200" smtClean="0">
                <a:solidFill>
                  <a:schemeClr val="tx1"/>
                </a:solidFill>
                <a:effectLst/>
                <a:latin typeface="+mn-lt"/>
                <a:ea typeface="+mn-ea"/>
                <a:cs typeface="+mn-cs"/>
              </a:rPr>
              <a:t>solar PV</a:t>
            </a:r>
            <a:r>
              <a:rPr lang="en-GB" sz="1200" b="0" i="0" u="none" kern="1200" dirty="0" smtClean="0">
                <a:solidFill>
                  <a:schemeClr val="tx1"/>
                </a:solidFill>
                <a:effectLst/>
                <a:latin typeface="+mn-lt"/>
                <a:ea typeface="+mn-ea"/>
                <a:cs typeface="+mn-cs"/>
              </a:rPr>
              <a:t>, because its cheap and it’s </a:t>
            </a:r>
            <a:r>
              <a:rPr lang="x-none" sz="1200" b="0" i="0" u="none" kern="1200" smtClean="0">
                <a:solidFill>
                  <a:schemeClr val="tx1"/>
                </a:solidFill>
                <a:effectLst/>
                <a:latin typeface="+mn-lt"/>
                <a:ea typeface="+mn-ea"/>
                <a:cs typeface="+mn-cs"/>
              </a:rPr>
              <a:t>a source of income</a:t>
            </a:r>
            <a:r>
              <a:rPr lang="en-GB" sz="1200" b="0" i="0" u="none" kern="1200" dirty="0" smtClean="0">
                <a:solidFill>
                  <a:schemeClr val="tx1"/>
                </a:solidFill>
                <a:effectLst/>
                <a:latin typeface="+mn-lt"/>
                <a:ea typeface="+mn-ea"/>
                <a:cs typeface="+mn-cs"/>
              </a:rPr>
              <a:t>.</a:t>
            </a:r>
          </a:p>
          <a:p>
            <a:endParaRPr lang="en-GB" dirty="0" smtClean="0"/>
          </a:p>
          <a:p>
            <a:r>
              <a:rPr lang="en-GB" sz="1200" b="1" kern="1200" dirty="0" smtClean="0">
                <a:solidFill>
                  <a:schemeClr val="tx1"/>
                </a:solidFill>
                <a:effectLst/>
                <a:latin typeface="+mn-lt"/>
                <a:ea typeface="+mn-ea"/>
                <a:cs typeface="+mn-cs"/>
              </a:rPr>
              <a:t>For Industrial</a:t>
            </a:r>
            <a:r>
              <a:rPr lang="en-GB" sz="1200" b="1" kern="1200" baseline="0" dirty="0" smtClean="0">
                <a:solidFill>
                  <a:schemeClr val="tx1"/>
                </a:solidFill>
                <a:effectLst/>
                <a:latin typeface="+mn-lt"/>
                <a:ea typeface="+mn-ea"/>
                <a:cs typeface="+mn-cs"/>
              </a:rPr>
              <a:t> and Commercial</a:t>
            </a:r>
            <a:r>
              <a:rPr lang="en-GB" sz="1200" b="1" kern="1200" dirty="0" smtClean="0">
                <a:solidFill>
                  <a:schemeClr val="tx1"/>
                </a:solidFill>
                <a:effectLst/>
                <a:latin typeface="+mn-lt"/>
                <a:ea typeface="+mn-ea"/>
                <a:cs typeface="+mn-cs"/>
              </a:rPr>
              <a:t> users…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smtClean="0">
                <a:solidFill>
                  <a:schemeClr val="tx1"/>
                </a:solidFill>
                <a:effectLst/>
                <a:latin typeface="+mn-lt"/>
                <a:ea typeface="+mn-ea"/>
                <a:cs typeface="+mn-cs"/>
              </a:rPr>
              <a:t>Your </a:t>
            </a:r>
            <a:r>
              <a:rPr lang="en-GB" sz="1200" b="0" kern="1200" dirty="0" smtClean="0">
                <a:solidFill>
                  <a:schemeClr val="tx1"/>
                </a:solidFill>
                <a:effectLst/>
                <a:latin typeface="+mn-lt"/>
                <a:ea typeface="+mn-ea"/>
                <a:cs typeface="+mn-cs"/>
              </a:rPr>
              <a:t>Heavy Goods </a:t>
            </a:r>
            <a:r>
              <a:rPr lang="x-none" sz="1200" b="0" kern="1200" smtClean="0">
                <a:solidFill>
                  <a:schemeClr val="tx1"/>
                </a:solidFill>
                <a:effectLst/>
                <a:latin typeface="+mn-lt"/>
                <a:ea typeface="+mn-ea"/>
                <a:cs typeface="+mn-cs"/>
              </a:rPr>
              <a:t>fleet is comprised of natural gas vehicles as they are by far the most economical. </a:t>
            </a: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smtClean="0">
                <a:solidFill>
                  <a:schemeClr val="tx1"/>
                </a:solidFill>
                <a:effectLst/>
                <a:latin typeface="+mn-lt"/>
                <a:ea typeface="+mn-ea"/>
                <a:cs typeface="+mn-cs"/>
              </a:rPr>
              <a:t>You install a </a:t>
            </a:r>
            <a:r>
              <a:rPr lang="en-GB" sz="1200" b="0" kern="1200" dirty="0" smtClean="0">
                <a:solidFill>
                  <a:schemeClr val="tx1"/>
                </a:solidFill>
                <a:effectLst/>
                <a:latin typeface="+mn-lt"/>
                <a:ea typeface="+mn-ea"/>
                <a:cs typeface="+mn-cs"/>
              </a:rPr>
              <a:t>combined</a:t>
            </a:r>
            <a:r>
              <a:rPr lang="en-GB" sz="1200" b="0" kern="1200" baseline="0" dirty="0" smtClean="0">
                <a:solidFill>
                  <a:schemeClr val="tx1"/>
                </a:solidFill>
                <a:effectLst/>
                <a:latin typeface="+mn-lt"/>
                <a:ea typeface="+mn-ea"/>
                <a:cs typeface="+mn-cs"/>
              </a:rPr>
              <a:t> heat and power</a:t>
            </a:r>
            <a:r>
              <a:rPr lang="x-none" sz="1200" b="0" kern="1200" smtClean="0">
                <a:solidFill>
                  <a:schemeClr val="tx1"/>
                </a:solidFill>
                <a:effectLst/>
                <a:latin typeface="+mn-lt"/>
                <a:ea typeface="+mn-ea"/>
                <a:cs typeface="+mn-cs"/>
              </a:rPr>
              <a:t> unit to take advantage of the </a:t>
            </a:r>
            <a:r>
              <a:rPr lang="en-GB" sz="1200" b="0" kern="1200" dirty="0" smtClean="0">
                <a:solidFill>
                  <a:schemeClr val="tx1"/>
                </a:solidFill>
                <a:effectLst/>
                <a:latin typeface="+mn-lt"/>
                <a:ea typeface="+mn-ea"/>
                <a:cs typeface="+mn-cs"/>
              </a:rPr>
              <a:t>difference </a:t>
            </a:r>
            <a:r>
              <a:rPr lang="x-none" sz="1200" b="0" kern="1200" smtClean="0">
                <a:solidFill>
                  <a:schemeClr val="tx1"/>
                </a:solidFill>
                <a:effectLst/>
                <a:latin typeface="+mn-lt"/>
                <a:ea typeface="+mn-ea"/>
                <a:cs typeface="+mn-cs"/>
              </a:rPr>
              <a:t>between gas and electricity prices and </a:t>
            </a:r>
            <a:r>
              <a:rPr lang="en-GB" sz="1200" b="0" kern="1200" dirty="0" smtClean="0">
                <a:solidFill>
                  <a:schemeClr val="tx1"/>
                </a:solidFill>
                <a:effectLst/>
                <a:latin typeface="+mn-lt"/>
                <a:ea typeface="+mn-ea"/>
                <a:cs typeface="+mn-cs"/>
              </a:rPr>
              <a:t>you </a:t>
            </a:r>
            <a:r>
              <a:rPr lang="x-none" sz="1200" b="0" kern="1200" smtClean="0">
                <a:solidFill>
                  <a:schemeClr val="tx1"/>
                </a:solidFill>
                <a:effectLst/>
                <a:latin typeface="+mn-lt"/>
                <a:ea typeface="+mn-ea"/>
                <a:cs typeface="+mn-cs"/>
              </a:rPr>
              <a:t>reduce your electricity demand </a:t>
            </a:r>
            <a:r>
              <a:rPr lang="en-GB" sz="1200" b="0" kern="1200" dirty="0" smtClean="0">
                <a:solidFill>
                  <a:schemeClr val="tx1"/>
                </a:solidFill>
                <a:effectLst/>
                <a:latin typeface="+mn-lt"/>
                <a:ea typeface="+mn-ea"/>
                <a:cs typeface="+mn-cs"/>
              </a:rPr>
              <a:t>by </a:t>
            </a:r>
            <a:r>
              <a:rPr lang="x-none" sz="1200" b="0" kern="1200" smtClean="0">
                <a:solidFill>
                  <a:schemeClr val="tx1"/>
                </a:solidFill>
                <a:effectLst/>
                <a:latin typeface="+mn-lt"/>
                <a:ea typeface="+mn-ea"/>
                <a:cs typeface="+mn-cs"/>
              </a:rPr>
              <a:t>switch</a:t>
            </a:r>
            <a:r>
              <a:rPr lang="en-GB" sz="1200" b="0" kern="1200" dirty="0" err="1" smtClean="0">
                <a:solidFill>
                  <a:schemeClr val="tx1"/>
                </a:solidFill>
                <a:effectLst/>
                <a:latin typeface="+mn-lt"/>
                <a:ea typeface="+mn-ea"/>
                <a:cs typeface="+mn-cs"/>
              </a:rPr>
              <a:t>ing</a:t>
            </a:r>
            <a:r>
              <a:rPr lang="x-none" sz="1200" b="0" kern="1200" smtClean="0">
                <a:solidFill>
                  <a:schemeClr val="tx1"/>
                </a:solidFill>
                <a:effectLst/>
                <a:latin typeface="+mn-lt"/>
                <a:ea typeface="+mn-ea"/>
                <a:cs typeface="+mn-cs"/>
              </a:rPr>
              <a:t> to gas for heating and hot water needs. </a:t>
            </a:r>
            <a:endParaRPr lang="en-GB"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x-none" sz="1200" b="0" i="0" kern="1200" smtClean="0">
                <a:solidFill>
                  <a:schemeClr val="tx1"/>
                </a:solidFill>
                <a:effectLst/>
                <a:latin typeface="+mn-lt"/>
                <a:ea typeface="+mn-ea"/>
                <a:cs typeface="+mn-cs"/>
              </a:rPr>
              <a:t>Gone Green is </a:t>
            </a:r>
            <a:r>
              <a:rPr lang="en-GB" sz="1200" b="0" i="0" kern="1200" dirty="0" smtClean="0">
                <a:solidFill>
                  <a:schemeClr val="tx1"/>
                </a:solidFill>
                <a:effectLst/>
                <a:latin typeface="+mn-lt"/>
                <a:ea typeface="+mn-ea"/>
                <a:cs typeface="+mn-cs"/>
              </a:rPr>
              <a:t>that </a:t>
            </a:r>
            <a:r>
              <a:rPr lang="x-none" sz="1200" b="0" i="0" kern="1200" smtClean="0">
                <a:solidFill>
                  <a:schemeClr val="tx1"/>
                </a:solidFill>
                <a:effectLst/>
                <a:latin typeface="+mn-lt"/>
                <a:ea typeface="+mn-ea"/>
                <a:cs typeface="+mn-cs"/>
              </a:rPr>
              <a:t>world</a:t>
            </a:r>
            <a:r>
              <a:rPr lang="en-GB" sz="1200" b="0" i="0" kern="1200" dirty="0" smtClean="0">
                <a:solidFill>
                  <a:schemeClr val="tx1"/>
                </a:solidFill>
                <a:effectLst/>
                <a:latin typeface="+mn-lt"/>
                <a:ea typeface="+mn-ea"/>
                <a:cs typeface="+mn-cs"/>
              </a:rPr>
              <a:t>, a world with </a:t>
            </a:r>
            <a:r>
              <a:rPr lang="x-none" sz="1200" b="0" i="0" kern="1200" smtClean="0">
                <a:solidFill>
                  <a:schemeClr val="tx1"/>
                </a:solidFill>
                <a:effectLst/>
                <a:latin typeface="+mn-lt"/>
                <a:ea typeface="+mn-ea"/>
                <a:cs typeface="+mn-cs"/>
              </a:rPr>
              <a:t>high levels of prosperity</a:t>
            </a:r>
            <a:r>
              <a:rPr lang="en-GB" sz="1200" b="0" i="0" kern="1200" dirty="0" smtClean="0">
                <a:solidFill>
                  <a:schemeClr val="tx1"/>
                </a:solidFill>
                <a:effectLst/>
                <a:latin typeface="+mn-lt"/>
                <a:ea typeface="+mn-ea"/>
                <a:cs typeface="+mn-cs"/>
              </a:rPr>
              <a:t>, and </a:t>
            </a:r>
            <a:r>
              <a:rPr lang="x-none" sz="1200" b="0" i="0" kern="1200" smtClean="0">
                <a:solidFill>
                  <a:schemeClr val="tx1"/>
                </a:solidFill>
                <a:effectLst/>
                <a:latin typeface="+mn-lt"/>
                <a:ea typeface="+mn-ea"/>
                <a:cs typeface="+mn-cs"/>
              </a:rPr>
              <a:t>high level</a:t>
            </a:r>
            <a:r>
              <a:rPr lang="en-GB" sz="1200" b="0" i="0" kern="1200" dirty="0" smtClean="0">
                <a:solidFill>
                  <a:schemeClr val="tx1"/>
                </a:solidFill>
                <a:effectLst/>
                <a:latin typeface="+mn-lt"/>
                <a:ea typeface="+mn-ea"/>
                <a:cs typeface="+mn-cs"/>
              </a:rPr>
              <a:t>s</a:t>
            </a:r>
            <a:r>
              <a:rPr lang="x-none" sz="1200" b="0" i="0" kern="1200" smtClean="0">
                <a:solidFill>
                  <a:schemeClr val="tx1"/>
                </a:solidFill>
                <a:effectLst/>
                <a:latin typeface="+mn-lt"/>
                <a:ea typeface="+mn-ea"/>
                <a:cs typeface="+mn-cs"/>
              </a:rPr>
              <a:t> of green ambition across all sectors of the economy </a:t>
            </a:r>
            <a:r>
              <a:rPr lang="en-GB" sz="1200" b="0" i="0" kern="1200" dirty="0" smtClean="0">
                <a:solidFill>
                  <a:schemeClr val="tx1"/>
                </a:solidFill>
                <a:effectLst/>
                <a:latin typeface="+mn-lt"/>
                <a:ea typeface="+mn-ea"/>
                <a:cs typeface="+mn-cs"/>
              </a:rPr>
              <a:t>with </a:t>
            </a:r>
            <a:r>
              <a:rPr lang="x-none" sz="1200" b="0" i="0" kern="1200" smtClean="0">
                <a:solidFill>
                  <a:schemeClr val="tx1"/>
                </a:solidFill>
                <a:effectLst/>
                <a:latin typeface="+mn-lt"/>
                <a:ea typeface="+mn-ea"/>
                <a:cs typeface="+mn-cs"/>
              </a:rPr>
              <a:t>long-term environmental energy policy including new policies to reduce emissions.</a:t>
            </a:r>
            <a:endParaRPr lang="en-GB" sz="1200" b="0" i="0" kern="1200" dirty="0" smtClean="0">
              <a:solidFill>
                <a:schemeClr val="tx1"/>
              </a:solidFill>
              <a:effectLst/>
              <a:latin typeface="+mn-lt"/>
              <a:ea typeface="+mn-ea"/>
              <a:cs typeface="+mn-cs"/>
            </a:endParaRPr>
          </a:p>
          <a:p>
            <a:pPr marL="0" indent="0">
              <a:buFont typeface="Arial" panose="020B0604020202020204" pitchFamily="34" charset="0"/>
              <a:buNone/>
            </a:pPr>
            <a:r>
              <a:rPr lang="x-none" sz="1200" b="0" i="0" kern="120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Power generation is focused on decarbonisation</a:t>
            </a:r>
            <a:r>
              <a:rPr lang="en-GB" sz="1200" b="0" i="0" kern="1200" dirty="0" smtClean="0">
                <a:solidFill>
                  <a:schemeClr val="tx1"/>
                </a:solidFill>
                <a:effectLst/>
                <a:latin typeface="+mn-lt"/>
                <a:ea typeface="+mn-ea"/>
                <a:cs typeface="+mn-cs"/>
              </a:rPr>
              <a:t>…</a:t>
            </a:r>
            <a:r>
              <a:rPr lang="x-none" sz="1200" b="0" i="0" kern="1200" smtClean="0">
                <a:solidFill>
                  <a:schemeClr val="tx1"/>
                </a:solidFill>
                <a:effectLst/>
                <a:latin typeface="+mn-lt"/>
                <a:ea typeface="+mn-ea"/>
                <a:cs typeface="+mn-cs"/>
              </a:rPr>
              <a:t> and there are high levels of renewable generation and new technologies such as marine and CCS </a:t>
            </a:r>
            <a:r>
              <a:rPr lang="en-GB" sz="1200" b="0" i="0" kern="1200" dirty="0" smtClean="0">
                <a:solidFill>
                  <a:schemeClr val="tx1"/>
                </a:solidFill>
                <a:effectLst/>
                <a:latin typeface="+mn-lt"/>
                <a:ea typeface="+mn-ea"/>
                <a:cs typeface="+mn-cs"/>
              </a:rPr>
              <a:t>(Carbon Capture &amp; Storage)</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As a </a:t>
            </a:r>
            <a:r>
              <a:rPr lang="x-none" sz="1200" b="1" kern="1200" smtClean="0">
                <a:solidFill>
                  <a:schemeClr val="tx1"/>
                </a:solidFill>
                <a:effectLst/>
                <a:latin typeface="+mn-lt"/>
                <a:ea typeface="+mn-ea"/>
                <a:cs typeface="+mn-cs"/>
              </a:rPr>
              <a:t>Residential user</a:t>
            </a:r>
            <a:r>
              <a:rPr lang="en-GB"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With one in six cars being an electric vehicle by 2035, you or someone in your close family will be driving an </a:t>
            </a:r>
            <a:r>
              <a:rPr lang="en-GB" sz="1200" b="0" i="0" kern="1200" dirty="0" smtClean="0">
                <a:solidFill>
                  <a:schemeClr val="tx1"/>
                </a:solidFill>
                <a:effectLst/>
                <a:latin typeface="+mn-lt"/>
                <a:ea typeface="+mn-ea"/>
                <a:cs typeface="+mn-cs"/>
              </a:rPr>
              <a:t>electric</a:t>
            </a:r>
            <a:r>
              <a:rPr lang="en-GB" sz="1200" b="0" i="0" kern="1200" baseline="0" dirty="0" smtClean="0">
                <a:solidFill>
                  <a:schemeClr val="tx1"/>
                </a:solidFill>
                <a:effectLst/>
                <a:latin typeface="+mn-lt"/>
                <a:ea typeface="+mn-ea"/>
                <a:cs typeface="+mn-cs"/>
              </a:rPr>
              <a:t> vehicle</a:t>
            </a:r>
            <a:r>
              <a:rPr lang="x-none" sz="1200" b="0" i="0" kern="120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 At the weekends you </a:t>
            </a:r>
            <a:r>
              <a:rPr lang="x-none" sz="1200" b="0" i="0" kern="1200" smtClean="0">
                <a:solidFill>
                  <a:schemeClr val="tx1"/>
                </a:solidFill>
                <a:effectLst/>
                <a:latin typeface="+mn-lt"/>
                <a:ea typeface="+mn-ea"/>
                <a:cs typeface="+mn-cs"/>
              </a:rPr>
              <a:t>substitute </a:t>
            </a:r>
            <a:r>
              <a:rPr lang="en-GB" sz="1200" b="0" i="0" kern="1200" dirty="0" smtClean="0">
                <a:solidFill>
                  <a:schemeClr val="tx1"/>
                </a:solidFill>
                <a:effectLst/>
                <a:latin typeface="+mn-lt"/>
                <a:ea typeface="+mn-ea"/>
                <a:cs typeface="+mn-cs"/>
              </a:rPr>
              <a:t>your </a:t>
            </a:r>
            <a:r>
              <a:rPr lang="x-none" sz="1200" b="0" i="0" kern="1200" smtClean="0">
                <a:solidFill>
                  <a:schemeClr val="tx1"/>
                </a:solidFill>
                <a:effectLst/>
                <a:latin typeface="+mn-lt"/>
                <a:ea typeface="+mn-ea"/>
                <a:cs typeface="+mn-cs"/>
              </a:rPr>
              <a:t>car trips by taking a natural gas powered bus.</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When buying a new home you see more energy efficient homes on the market</a:t>
            </a:r>
            <a:r>
              <a:rPr lang="en-GB" sz="1200" b="0" i="0" kern="1200" dirty="0" smtClean="0">
                <a:solidFill>
                  <a:schemeClr val="tx1"/>
                </a:solidFill>
                <a:effectLst/>
                <a:latin typeface="+mn-lt"/>
                <a:ea typeface="+mn-ea"/>
                <a:cs typeface="+mn-cs"/>
              </a:rPr>
              <a:t>, </a:t>
            </a:r>
            <a:r>
              <a:rPr lang="x-none" sz="1200" b="0" i="0" kern="1200" smtClean="0">
                <a:solidFill>
                  <a:schemeClr val="tx1"/>
                </a:solidFill>
                <a:effectLst/>
                <a:latin typeface="+mn-lt"/>
                <a:ea typeface="+mn-ea"/>
                <a:cs typeface="+mn-cs"/>
              </a:rPr>
              <a:t>and after 2020 you </a:t>
            </a:r>
            <a:r>
              <a:rPr lang="en-GB" sz="1200" b="0" i="0" kern="1200" dirty="0" smtClean="0">
                <a:solidFill>
                  <a:schemeClr val="tx1"/>
                </a:solidFill>
                <a:effectLst/>
                <a:latin typeface="+mn-lt"/>
                <a:ea typeface="+mn-ea"/>
                <a:cs typeface="+mn-cs"/>
              </a:rPr>
              <a:t>can only </a:t>
            </a:r>
            <a:r>
              <a:rPr lang="x-none" sz="1200" b="0" i="0" kern="1200" smtClean="0">
                <a:solidFill>
                  <a:schemeClr val="tx1"/>
                </a:solidFill>
                <a:effectLst/>
                <a:latin typeface="+mn-lt"/>
                <a:ea typeface="+mn-ea"/>
                <a:cs typeface="+mn-cs"/>
              </a:rPr>
              <a:t>purchase a Zero Carbon </a:t>
            </a:r>
            <a:r>
              <a:rPr lang="en-GB" sz="1200" b="0" i="0" kern="1200" dirty="0" smtClean="0">
                <a:solidFill>
                  <a:schemeClr val="tx1"/>
                </a:solidFill>
                <a:effectLst/>
                <a:latin typeface="+mn-lt"/>
                <a:ea typeface="+mn-ea"/>
                <a:cs typeface="+mn-cs"/>
              </a:rPr>
              <a:t>new h</a:t>
            </a:r>
            <a:r>
              <a:rPr lang="x-none" sz="1200" b="0" i="0" kern="1200" smtClean="0">
                <a:solidFill>
                  <a:schemeClr val="tx1"/>
                </a:solidFill>
                <a:effectLst/>
                <a:latin typeface="+mn-lt"/>
                <a:ea typeface="+mn-ea"/>
                <a:cs typeface="+mn-cs"/>
              </a:rPr>
              <a:t>ome.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If you're not moving home you invest in as much insulation as your house needs to improve its energy efficiency rating.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You have greater control over your energy use, and a greater desire to reduce your demand, facilitated by smart meters and home energy management systems.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b="0" i="0" kern="1200" smtClean="0">
                <a:solidFill>
                  <a:schemeClr val="tx1"/>
                </a:solidFill>
                <a:effectLst/>
                <a:latin typeface="+mn-lt"/>
                <a:ea typeface="+mn-ea"/>
                <a:cs typeface="+mn-cs"/>
              </a:rPr>
              <a:t>Your TOUTs will enable you to save money and energy by shifting your energy use away from peak time</a:t>
            </a:r>
            <a:r>
              <a:rPr lang="en-GB" sz="1200" b="0" i="0" kern="1200" dirty="0" smtClean="0">
                <a:solidFill>
                  <a:schemeClr val="tx1"/>
                </a:solidFill>
                <a:effectLst/>
                <a:latin typeface="+mn-lt"/>
                <a:ea typeface="+mn-ea"/>
                <a:cs typeface="+mn-cs"/>
              </a:rPr>
              <a:t>s</a:t>
            </a:r>
            <a:r>
              <a:rPr lang="x-none" sz="1200" b="0" i="0" kern="1200" smtClean="0">
                <a:solidFill>
                  <a:schemeClr val="tx1"/>
                </a:solidFill>
                <a:effectLst/>
                <a:latin typeface="+mn-lt"/>
                <a:ea typeface="+mn-ea"/>
                <a:cs typeface="+mn-cs"/>
              </a:rPr>
              <a:t>. You will have abandoned the use of halogen lighting in favour of </a:t>
            </a:r>
            <a:r>
              <a:rPr lang="en-GB" sz="1200" b="0" i="0" kern="1200" dirty="0" smtClean="0">
                <a:solidFill>
                  <a:schemeClr val="tx1"/>
                </a:solidFill>
                <a:effectLst/>
                <a:latin typeface="+mn-lt"/>
                <a:ea typeface="+mn-ea"/>
                <a:cs typeface="+mn-cs"/>
              </a:rPr>
              <a:t>LED</a:t>
            </a:r>
            <a:r>
              <a:rPr lang="x-none" sz="1200" b="0" i="0" kern="1200" smtClean="0">
                <a:solidFill>
                  <a:schemeClr val="tx1"/>
                </a:solidFill>
                <a:effectLst/>
                <a:latin typeface="+mn-lt"/>
                <a:ea typeface="+mn-ea"/>
                <a:cs typeface="+mn-cs"/>
              </a:rPr>
              <a:t>s.  </a:t>
            </a:r>
            <a:endParaRPr lang="en-GB"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i="0" kern="1200" dirty="0" smtClean="0">
                <a:solidFill>
                  <a:schemeClr val="tx1"/>
                </a:solidFill>
                <a:effectLst/>
                <a:latin typeface="+mn-lt"/>
                <a:ea typeface="+mn-ea"/>
                <a:cs typeface="+mn-cs"/>
              </a:rPr>
              <a:t>Y</a:t>
            </a:r>
            <a:r>
              <a:rPr lang="x-none" sz="1200" b="0" i="0" kern="1200" smtClean="0">
                <a:solidFill>
                  <a:schemeClr val="tx1"/>
                </a:solidFill>
                <a:effectLst/>
                <a:latin typeface="+mn-lt"/>
                <a:ea typeface="+mn-ea"/>
                <a:cs typeface="+mn-cs"/>
              </a:rPr>
              <a:t>ou invest in a heat pump </a:t>
            </a:r>
            <a:r>
              <a:rPr lang="en-GB" sz="1200" b="0" i="0" kern="1200" dirty="0" smtClean="0">
                <a:solidFill>
                  <a:schemeClr val="tx1"/>
                </a:solidFill>
                <a:effectLst/>
                <a:latin typeface="+mn-lt"/>
                <a:ea typeface="+mn-ea"/>
                <a:cs typeface="+mn-cs"/>
              </a:rPr>
              <a:t>and t</a:t>
            </a:r>
            <a:r>
              <a:rPr lang="x-none" sz="1200" b="0" i="0" kern="1200" smtClean="0">
                <a:solidFill>
                  <a:schemeClr val="tx1"/>
                </a:solidFill>
                <a:effectLst/>
                <a:latin typeface="+mn-lt"/>
                <a:ea typeface="+mn-ea"/>
                <a:cs typeface="+mn-cs"/>
              </a:rPr>
              <a:t>he new estate nearby is heated by a district heat network where the heat is generated by a biomass </a:t>
            </a:r>
            <a:r>
              <a:rPr lang="en-GB" sz="1200" b="0" i="0" kern="1200" dirty="0" smtClean="0">
                <a:solidFill>
                  <a:schemeClr val="tx1"/>
                </a:solidFill>
                <a:effectLst/>
                <a:latin typeface="+mn-lt"/>
                <a:ea typeface="+mn-ea"/>
                <a:cs typeface="+mn-cs"/>
              </a:rPr>
              <a:t>CHP </a:t>
            </a:r>
            <a:r>
              <a:rPr lang="x-none" sz="1200" b="0" i="0" kern="1200" smtClean="0">
                <a:solidFill>
                  <a:schemeClr val="tx1"/>
                </a:solidFill>
                <a:effectLst/>
                <a:latin typeface="+mn-lt"/>
                <a:ea typeface="+mn-ea"/>
                <a:cs typeface="+mn-cs"/>
              </a:rPr>
              <a:t>unit.</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x-none" sz="1200" b="0" i="0" kern="1200" smtClean="0">
                <a:solidFill>
                  <a:schemeClr val="tx1"/>
                </a:solidFill>
                <a:effectLst/>
                <a:latin typeface="+mn-lt"/>
                <a:ea typeface="+mn-ea"/>
                <a:cs typeface="+mn-cs"/>
              </a:rPr>
              <a:t>It’s likely you or a neighbour choose to invest in micro-generation, investing some of your higher disposable income in solar PV.</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 Industrial &amp; Commercial users…</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H</a:t>
            </a:r>
            <a:r>
              <a:rPr lang="x-none" sz="1200" kern="1200" smtClean="0">
                <a:solidFill>
                  <a:schemeClr val="tx1"/>
                </a:solidFill>
                <a:effectLst/>
                <a:latin typeface="+mn-lt"/>
                <a:ea typeface="+mn-ea"/>
                <a:cs typeface="+mn-cs"/>
              </a:rPr>
              <a:t>ave investment capital available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Y</a:t>
            </a:r>
            <a:r>
              <a:rPr lang="x-none" sz="1200" kern="1200" smtClean="0">
                <a:solidFill>
                  <a:schemeClr val="tx1"/>
                </a:solidFill>
                <a:effectLst/>
                <a:latin typeface="+mn-lt"/>
                <a:ea typeface="+mn-ea"/>
                <a:cs typeface="+mn-cs"/>
              </a:rPr>
              <a:t>our </a:t>
            </a:r>
            <a:r>
              <a:rPr lang="en-GB" sz="1200" b="1" kern="1200" dirty="0" smtClean="0">
                <a:solidFill>
                  <a:schemeClr val="tx1"/>
                </a:solidFill>
                <a:effectLst/>
                <a:latin typeface="+mn-lt"/>
                <a:ea typeface="+mn-ea"/>
                <a:cs typeface="+mn-cs"/>
              </a:rPr>
              <a:t>Heavy Goods</a:t>
            </a:r>
            <a:r>
              <a:rPr lang="x-none" sz="1200" kern="1200" smtClean="0">
                <a:solidFill>
                  <a:schemeClr val="tx1"/>
                </a:solidFill>
                <a:effectLst/>
                <a:latin typeface="+mn-lt"/>
                <a:ea typeface="+mn-ea"/>
                <a:cs typeface="+mn-cs"/>
              </a:rPr>
              <a:t> fleet progresses towards natural gas</a:t>
            </a:r>
            <a:r>
              <a:rPr lang="en-GB" sz="1200"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as this is the most economic and environmentally friendly option for your business.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You’ve</a:t>
            </a:r>
            <a:r>
              <a:rPr lang="en-GB" sz="1200" kern="1200" dirty="0" smtClean="0">
                <a:solidFill>
                  <a:schemeClr val="tx1"/>
                </a:solidFill>
                <a:effectLst/>
                <a:latin typeface="+mn-lt"/>
                <a:ea typeface="+mn-ea"/>
                <a:cs typeface="+mn-cs"/>
              </a:rPr>
              <a:t> installed </a:t>
            </a:r>
            <a:r>
              <a:rPr lang="x-none" sz="1200" kern="1200" smtClean="0">
                <a:solidFill>
                  <a:schemeClr val="tx1"/>
                </a:solidFill>
                <a:effectLst/>
                <a:latin typeface="+mn-lt"/>
                <a:ea typeface="+mn-ea"/>
                <a:cs typeface="+mn-cs"/>
              </a:rPr>
              <a:t>LED </a:t>
            </a:r>
            <a:r>
              <a:rPr lang="en-GB" sz="1200" b="1" kern="1200" dirty="0" smtClean="0">
                <a:solidFill>
                  <a:schemeClr val="tx1"/>
                </a:solidFill>
                <a:effectLst/>
                <a:latin typeface="+mn-lt"/>
                <a:ea typeface="+mn-ea"/>
                <a:cs typeface="+mn-cs"/>
              </a:rPr>
              <a:t>lighting</a:t>
            </a:r>
            <a:r>
              <a:rPr lang="en-GB" sz="1200" kern="1200" dirty="0" smtClean="0">
                <a:solidFill>
                  <a:schemeClr val="tx1"/>
                </a:solidFill>
                <a:effectLst/>
                <a:latin typeface="+mn-lt"/>
                <a:ea typeface="+mn-ea"/>
                <a:cs typeface="+mn-cs"/>
              </a:rPr>
              <a:t> and y</a:t>
            </a:r>
            <a:r>
              <a:rPr lang="x-none" sz="1200" kern="1200" smtClean="0">
                <a:solidFill>
                  <a:schemeClr val="tx1"/>
                </a:solidFill>
                <a:effectLst/>
                <a:latin typeface="+mn-lt"/>
                <a:ea typeface="+mn-ea"/>
                <a:cs typeface="+mn-cs"/>
              </a:rPr>
              <a:t>ou consider a </a:t>
            </a:r>
            <a:r>
              <a:rPr lang="x-none" sz="1200" b="1" kern="1200" smtClean="0">
                <a:solidFill>
                  <a:schemeClr val="tx1"/>
                </a:solidFill>
                <a:effectLst/>
                <a:latin typeface="+mn-lt"/>
                <a:ea typeface="+mn-ea"/>
                <a:cs typeface="+mn-cs"/>
              </a:rPr>
              <a:t>biomass</a:t>
            </a:r>
            <a:r>
              <a:rPr lang="x-none" sz="1200" kern="1200" smtClean="0">
                <a:solidFill>
                  <a:schemeClr val="tx1"/>
                </a:solidFill>
                <a:effectLst/>
                <a:latin typeface="+mn-lt"/>
                <a:ea typeface="+mn-ea"/>
                <a:cs typeface="+mn-cs"/>
              </a:rPr>
              <a:t> fuelled CHP unit to generate your own clean electricity.</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DSR is a way of life for your business, you provide services to increase your profitability and </a:t>
            </a:r>
            <a:r>
              <a:rPr lang="en-GB" sz="1200" b="1" kern="1200" dirty="0" smtClean="0">
                <a:solidFill>
                  <a:schemeClr val="tx1"/>
                </a:solidFill>
                <a:effectLst/>
                <a:latin typeface="+mn-lt"/>
                <a:ea typeface="+mn-ea"/>
                <a:cs typeface="+mn-cs"/>
              </a:rPr>
              <a:t>often</a:t>
            </a:r>
            <a:r>
              <a:rPr lang="en-GB" sz="1200" kern="1200" dirty="0" smtClean="0">
                <a:solidFill>
                  <a:schemeClr val="tx1"/>
                </a:solidFill>
                <a:effectLst/>
                <a:latin typeface="+mn-lt"/>
                <a:ea typeface="+mn-ea"/>
                <a:cs typeface="+mn-cs"/>
              </a:rPr>
              <a:t> move your energy when it makes business sense - you </a:t>
            </a:r>
            <a:r>
              <a:rPr lang="en-GB" sz="1200" u="sng" kern="1200" dirty="0" smtClean="0">
                <a:solidFill>
                  <a:schemeClr val="tx1"/>
                </a:solidFill>
                <a:effectLst/>
                <a:latin typeface="+mn-lt"/>
                <a:ea typeface="+mn-ea"/>
                <a:cs typeface="+mn-cs"/>
              </a:rPr>
              <a:t>are</a:t>
            </a:r>
            <a:r>
              <a:rPr lang="en-GB" sz="1200" kern="1200" dirty="0" smtClean="0">
                <a:solidFill>
                  <a:schemeClr val="tx1"/>
                </a:solidFill>
                <a:effectLst/>
                <a:latin typeface="+mn-lt"/>
                <a:ea typeface="+mn-ea"/>
                <a:cs typeface="+mn-cs"/>
              </a:rPr>
              <a:t> a </a:t>
            </a:r>
            <a:r>
              <a:rPr lang="en-GB" sz="1200" b="1" kern="1200" dirty="0" smtClean="0">
                <a:solidFill>
                  <a:schemeClr val="tx1"/>
                </a:solidFill>
                <a:effectLst/>
                <a:latin typeface="+mn-lt"/>
                <a:ea typeface="+mn-ea"/>
                <a:cs typeface="+mn-cs"/>
              </a:rPr>
              <a:t>Power Responsive </a:t>
            </a:r>
            <a:r>
              <a:rPr lang="en-GB" sz="1200" kern="1200" dirty="0" smtClean="0">
                <a:solidFill>
                  <a:schemeClr val="tx1"/>
                </a:solidFill>
                <a:effectLst/>
                <a:latin typeface="+mn-lt"/>
                <a:ea typeface="+mn-ea"/>
                <a:cs typeface="+mn-cs"/>
              </a:rPr>
              <a:t>business</a:t>
            </a:r>
          </a:p>
          <a:p>
            <a:pPr marL="171450" indent="-171450">
              <a:buFont typeface="Arial" panose="020B0604020202020204" pitchFamily="34" charset="0"/>
              <a:buChar char="•"/>
            </a:pPr>
            <a:endParaRPr lang="en-GB" b="0" i="0"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userDrawn="1"/>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fontAlgn="base">
              <a:spcBef>
                <a:spcPct val="0"/>
              </a:spcBef>
              <a:spcAft>
                <a:spcPct val="0"/>
              </a:spcAft>
            </a:pPr>
            <a:endParaRPr lang="en-GB" sz="2800" b="1" dirty="0">
              <a:solidFill>
                <a:srgbClr val="0079C1"/>
              </a:solidFill>
            </a:endParaRPr>
          </a:p>
        </p:txBody>
      </p:sp>
      <p:sp>
        <p:nvSpPr>
          <p:cNvPr id="101379" name="Rectangle 3"/>
          <p:cNvSpPr>
            <a:spLocks noGrp="1" noChangeArrowheads="1"/>
          </p:cNvSpPr>
          <p:nvPr>
            <p:ph type="ctrTitle" sz="quarter"/>
          </p:nvPr>
        </p:nvSpPr>
        <p:spPr>
          <a:xfrm>
            <a:off x="593725" y="1279525"/>
            <a:ext cx="8043863" cy="639763"/>
          </a:xfrm>
          <a:prstGeom prst="rect">
            <a:avLst/>
          </a:prstGeo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0" y="2882900"/>
            <a:ext cx="8043863" cy="503238"/>
          </a:xfrm>
          <a:prstGeom prst="rect">
            <a:avLst/>
          </a:prstGeo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32187633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1485900"/>
            <a:ext cx="8089900" cy="464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5A7E6AF-31D8-4E68-A120-781C18B6A23D}"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1D45C4-C729-432D-967F-8B906583F5B3}"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8185213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D73F18E-7DFC-421B-8213-29114A18B970}"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AECAEB8F-6ABC-4117-A44D-BABBFB7F715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2372022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93725" y="1485900"/>
            <a:ext cx="80899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3AB37F19-DA17-4791-B6C4-A7A1BB9618A2}"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71162FE0-8B14-4597-9B4D-9845A4420CF2}"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654735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BAB047D0-1ED8-482D-8BB6-D89B7ABEC88C}"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89DA4E8-F0C0-4F9F-85C1-136BFF31A6B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2528603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4C317FC-4021-45C2-9D30-F784B2DA1D5A}"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3C0733C-6823-408B-9D5B-CBCE805CE5B5}"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41984847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98C03E9-D5A7-4517-A2FB-926A103D7F60}"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8072929-A856-44B6-AF28-A2056E2773E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9926635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979E05-1DCB-4B61-8DF0-17E20DB61FBE}"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8E0C5DAE-DBEE-46BD-B1A2-9FFFF94D37D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9440875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3170BC-03F4-4055-876A-094CC81FC22F}"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E1B2AD-3D08-46F4-86B4-C3C598870C0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6547735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5FAE4CF-E9AB-46C0-9CA9-7980822D64C6}"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6E174DA-490A-448B-848A-D3B1119EBE1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3445407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BC1D746-670C-46CE-8C3D-2BF618AC3372}" type="datetime1">
              <a:rPr lang="en-US" sz="2800" b="1">
                <a:solidFill>
                  <a:srgbClr val="0079C1"/>
                </a:solidFill>
              </a:rPr>
              <a:pPr fontAlgn="base">
                <a:spcBef>
                  <a:spcPct val="0"/>
                </a:spcBef>
                <a:spcAft>
                  <a:spcPct val="0"/>
                </a:spcAft>
              </a:pPr>
              <a:t>7/20/2015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D2A98D1-CEE0-4524-BFA0-175CFE257FE8}"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0067943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National_Grid_POA_white"/>
          <p:cNvPicPr/>
          <p:nvPr userDrawn="1"/>
        </p:nvPicPr>
        <p:blipFill>
          <a:blip r:embed="rId13"/>
          <a:srcRect b="24583"/>
          <a:stretch>
            <a:fillRect/>
          </a:stretch>
        </p:blipFill>
        <p:spPr bwMode="auto">
          <a:xfrm>
            <a:off x="6817099" y="346523"/>
            <a:ext cx="1839595" cy="419100"/>
          </a:xfrm>
          <a:prstGeom prst="rect">
            <a:avLst/>
          </a:prstGeom>
          <a:noFill/>
        </p:spPr>
      </p:pic>
    </p:spTree>
    <p:extLst>
      <p:ext uri="{BB962C8B-B14F-4D97-AF65-F5344CB8AC3E}">
        <p14:creationId xmlns:p14="http://schemas.microsoft.com/office/powerpoint/2010/main" val="4245560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fontAlgn="base">
        <a:spcBef>
          <a:spcPct val="0"/>
        </a:spcBef>
        <a:spcAft>
          <a:spcPct val="0"/>
        </a:spcAft>
        <a:defRPr sz="2400" b="1">
          <a:solidFill>
            <a:srgbClr val="C2CD23"/>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C2CD23"/>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C2CD23"/>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C2CD23"/>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C2CD23"/>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C2CD23"/>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Future Energy Scenarios 2015</a:t>
            </a:r>
          </a:p>
          <a:p>
            <a:pPr fontAlgn="base">
              <a:lnSpc>
                <a:spcPct val="80000"/>
              </a:lnSpc>
              <a:spcBef>
                <a:spcPct val="0"/>
              </a:spcBef>
              <a:spcAft>
                <a:spcPct val="0"/>
              </a:spcAft>
            </a:pPr>
            <a:r>
              <a:rPr lang="en-US" sz="2800" dirty="0">
                <a:solidFill>
                  <a:srgbClr val="FFFFFF"/>
                </a:solidFill>
                <a:cs typeface="Arial"/>
              </a:rPr>
              <a:t>Overview</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11256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Rectangle 10"/>
          <p:cNvSpPr/>
          <p:nvPr/>
        </p:nvSpPr>
        <p:spPr bwMode="auto">
          <a:xfrm rot="2700000">
            <a:off x="744790" y="2800931"/>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2"/>
            <a:ext cx="5976664" cy="1440160"/>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83507" y="1577656"/>
            <a:ext cx="5688632" cy="954107"/>
          </a:xfrm>
          <a:prstGeom prst="rect">
            <a:avLst/>
          </a:prstGeom>
          <a:noFill/>
        </p:spPr>
        <p:txBody>
          <a:bodyPr wrap="square" rtlCol="0">
            <a:spAutoFit/>
          </a:bodyPr>
          <a:lstStyle/>
          <a:p>
            <a:pPr fontAlgn="base">
              <a:spcBef>
                <a:spcPct val="0"/>
              </a:spcBef>
              <a:spcAft>
                <a:spcPct val="0"/>
              </a:spcAft>
            </a:pPr>
            <a:r>
              <a:rPr lang="en-GB" sz="2800" b="1" dirty="0">
                <a:solidFill>
                  <a:srgbClr val="FFFFFF"/>
                </a:solidFill>
              </a:rPr>
              <a:t>Nigel Fox </a:t>
            </a:r>
            <a:br>
              <a:rPr lang="en-GB" sz="2800" b="1" dirty="0">
                <a:solidFill>
                  <a:srgbClr val="FFFFFF"/>
                </a:solidFill>
              </a:rPr>
            </a:br>
            <a:r>
              <a:rPr lang="en-GB" sz="2800" dirty="0">
                <a:solidFill>
                  <a:srgbClr val="FFFFFF"/>
                </a:solidFill>
              </a:rPr>
              <a:t>Strategy Development Manager</a:t>
            </a:r>
          </a:p>
        </p:txBody>
      </p:sp>
      <p:pic>
        <p:nvPicPr>
          <p:cNvPr id="14" name="Picture 13" descr="Landsca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8686800" cy="1926336"/>
          </a:xfrm>
          <a:prstGeom prst="rect">
            <a:avLst/>
          </a:prstGeom>
        </p:spPr>
      </p:pic>
    </p:spTree>
    <p:extLst>
      <p:ext uri="{BB962C8B-B14F-4D97-AF65-F5344CB8AC3E}">
        <p14:creationId xmlns:p14="http://schemas.microsoft.com/office/powerpoint/2010/main" val="32472256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enarios_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dirty="0">
              <a:solidFill>
                <a:srgbClr val="FFFFFF"/>
              </a:solidFill>
              <a:cs typeface="Arial"/>
            </a:endParaRPr>
          </a:p>
          <a:p>
            <a:pPr fontAlgn="base">
              <a:lnSpc>
                <a:spcPct val="80000"/>
              </a:lnSpc>
              <a:spcBef>
                <a:spcPct val="0"/>
              </a:spcBef>
              <a:spcAft>
                <a:spcPct val="0"/>
              </a:spcAft>
            </a:pPr>
            <a:r>
              <a:rPr lang="en-US" sz="2800" b="1" dirty="0">
                <a:solidFill>
                  <a:srgbClr val="FFFFFF"/>
                </a:solidFill>
                <a:cs typeface="Arial"/>
              </a:rPr>
              <a:t>Slow Progression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3024336"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Scenario icon_purp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2618" y="1467389"/>
            <a:ext cx="648072" cy="665467"/>
          </a:xfrm>
          <a:prstGeom prst="rect">
            <a:avLst/>
          </a:prstGeom>
        </p:spPr>
      </p:pic>
      <p:grpSp>
        <p:nvGrpSpPr>
          <p:cNvPr id="5" name="Group 4"/>
          <p:cNvGrpSpPr/>
          <p:nvPr/>
        </p:nvGrpSpPr>
        <p:grpSpPr>
          <a:xfrm>
            <a:off x="369356" y="1628800"/>
            <a:ext cx="4994732" cy="720080"/>
            <a:chOff x="369356" y="1628800"/>
            <a:chExt cx="4994732" cy="720080"/>
          </a:xfrm>
        </p:grpSpPr>
        <p:sp>
          <p:nvSpPr>
            <p:cNvPr id="15" name="Rectangle 14"/>
            <p:cNvSpPr/>
            <p:nvPr/>
          </p:nvSpPr>
          <p:spPr bwMode="auto">
            <a:xfrm>
              <a:off x="539552" y="1628800"/>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6" name="Rectangle 15"/>
            <p:cNvSpPr/>
            <p:nvPr/>
          </p:nvSpPr>
          <p:spPr bwMode="auto">
            <a:xfrm rot="2700000">
              <a:off x="369356" y="1834038"/>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7" name="TextBox 16"/>
            <p:cNvSpPr txBox="1"/>
            <p:nvPr/>
          </p:nvSpPr>
          <p:spPr>
            <a:xfrm>
              <a:off x="405841" y="1700808"/>
              <a:ext cx="4814231" cy="379591"/>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All striving towards a Gone Green world</a:t>
              </a:r>
            </a:p>
          </p:txBody>
        </p:sp>
      </p:grpSp>
      <p:grpSp>
        <p:nvGrpSpPr>
          <p:cNvPr id="9" name="Group 8"/>
          <p:cNvGrpSpPr/>
          <p:nvPr/>
        </p:nvGrpSpPr>
        <p:grpSpPr>
          <a:xfrm>
            <a:off x="369356" y="2636912"/>
            <a:ext cx="4994732" cy="720080"/>
            <a:chOff x="369356" y="2636912"/>
            <a:chExt cx="4994732" cy="720080"/>
          </a:xfrm>
        </p:grpSpPr>
        <p:sp>
          <p:nvSpPr>
            <p:cNvPr id="18" name="Rectangle 17"/>
            <p:cNvSpPr/>
            <p:nvPr/>
          </p:nvSpPr>
          <p:spPr bwMode="auto">
            <a:xfrm>
              <a:off x="539552" y="2636912"/>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9" name="Rectangle 18"/>
            <p:cNvSpPr/>
            <p:nvPr/>
          </p:nvSpPr>
          <p:spPr bwMode="auto">
            <a:xfrm rot="2700000">
              <a:off x="369356" y="2842150"/>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0" name="TextBox 19"/>
            <p:cNvSpPr txBox="1"/>
            <p:nvPr/>
          </p:nvSpPr>
          <p:spPr>
            <a:xfrm>
              <a:off x="405841" y="2708920"/>
              <a:ext cx="4814231" cy="360612"/>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Focus on low cost environmental energy policies</a:t>
              </a:r>
            </a:p>
          </p:txBody>
        </p:sp>
      </p:grpSp>
    </p:spTree>
    <p:extLst>
      <p:ext uri="{BB962C8B-B14F-4D97-AF65-F5344CB8AC3E}">
        <p14:creationId xmlns:p14="http://schemas.microsoft.com/office/powerpoint/2010/main" val="935835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Slow Progression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539552" y="1128772"/>
            <a:ext cx="3096344"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28" name="Rectangle 27"/>
          <p:cNvSpPr/>
          <p:nvPr/>
        </p:nvSpPr>
        <p:spPr bwMode="auto">
          <a:xfrm>
            <a:off x="1115616" y="4293096"/>
            <a:ext cx="3024336" cy="12241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29" name="Picture 28"/>
          <p:cNvPicPr/>
          <p:nvPr/>
        </p:nvPicPr>
        <p:blipFill rotWithShape="1">
          <a:blip r:embed="rId4"/>
          <a:srcRect l="16505" t="30824" r="56449" b="44803"/>
          <a:stretch/>
        </p:blipFill>
        <p:spPr bwMode="auto">
          <a:xfrm>
            <a:off x="1300602" y="4403833"/>
            <a:ext cx="2686289" cy="903831"/>
          </a:xfrm>
          <a:prstGeom prst="rect">
            <a:avLst/>
          </a:prstGeom>
          <a:ln>
            <a:noFill/>
          </a:ln>
          <a:extLst>
            <a:ext uri="{53640926-AAD7-44D8-BBD7-CCE9431645EC}">
              <a14:shadowObscured xmlns:a14="http://schemas.microsoft.com/office/drawing/2010/main"/>
            </a:ext>
          </a:extLst>
        </p:spPr>
      </p:pic>
      <p:sp>
        <p:nvSpPr>
          <p:cNvPr id="30" name="TextBox 29"/>
          <p:cNvSpPr txBox="1"/>
          <p:nvPr/>
        </p:nvSpPr>
        <p:spPr>
          <a:xfrm>
            <a:off x="6036742" y="1283410"/>
            <a:ext cx="1579938" cy="1862048"/>
          </a:xfrm>
          <a:prstGeom prst="rect">
            <a:avLst/>
          </a:prstGeom>
          <a:noFill/>
        </p:spPr>
        <p:txBody>
          <a:bodyPr wrap="square" rtlCol="0">
            <a:spAutoFit/>
          </a:bodyPr>
          <a:lstStyle/>
          <a:p>
            <a:pPr fontAlgn="base">
              <a:spcBef>
                <a:spcPct val="0"/>
              </a:spcBef>
              <a:spcAft>
                <a:spcPct val="0"/>
              </a:spcAft>
            </a:pPr>
            <a:r>
              <a:rPr lang="en-GB" sz="11500" b="1" dirty="0">
                <a:solidFill>
                  <a:srgbClr val="FFFFFF"/>
                </a:solidFill>
              </a:rPr>
              <a:t>A</a:t>
            </a:r>
          </a:p>
        </p:txBody>
      </p:sp>
      <p:sp>
        <p:nvSpPr>
          <p:cNvPr id="31" name="Rectangle 30"/>
          <p:cNvSpPr/>
          <p:nvPr/>
        </p:nvSpPr>
        <p:spPr bwMode="auto">
          <a:xfrm rot="2700000">
            <a:off x="2475610" y="5810880"/>
            <a:ext cx="332772" cy="332772"/>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2" name="Rectangle 31"/>
          <p:cNvSpPr/>
          <p:nvPr/>
        </p:nvSpPr>
        <p:spPr bwMode="auto">
          <a:xfrm>
            <a:off x="1115616" y="5928461"/>
            <a:ext cx="3019268" cy="415064"/>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3" name="Rectangle 32"/>
          <p:cNvSpPr/>
          <p:nvPr/>
        </p:nvSpPr>
        <p:spPr bwMode="auto">
          <a:xfrm rot="2700000">
            <a:off x="2475610" y="3123156"/>
            <a:ext cx="332772" cy="332772"/>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4" name="Rectangle 33"/>
          <p:cNvSpPr/>
          <p:nvPr/>
        </p:nvSpPr>
        <p:spPr bwMode="auto">
          <a:xfrm>
            <a:off x="1115616" y="3240737"/>
            <a:ext cx="3019268" cy="415064"/>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5" name="Rectangle 34"/>
          <p:cNvSpPr/>
          <p:nvPr/>
        </p:nvSpPr>
        <p:spPr bwMode="auto">
          <a:xfrm rot="2700000">
            <a:off x="6487238" y="3123155"/>
            <a:ext cx="332772" cy="332772"/>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6" name="Rectangle 35"/>
          <p:cNvSpPr/>
          <p:nvPr/>
        </p:nvSpPr>
        <p:spPr bwMode="auto">
          <a:xfrm>
            <a:off x="5127244" y="3240736"/>
            <a:ext cx="3019268" cy="415064"/>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7" name="TextBox 36"/>
          <p:cNvSpPr txBox="1"/>
          <p:nvPr/>
        </p:nvSpPr>
        <p:spPr>
          <a:xfrm>
            <a:off x="1115616" y="3243105"/>
            <a:ext cx="2157748"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Solar panels</a:t>
            </a:r>
          </a:p>
        </p:txBody>
      </p:sp>
      <p:sp>
        <p:nvSpPr>
          <p:cNvPr id="38" name="TextBox 37"/>
          <p:cNvSpPr txBox="1"/>
          <p:nvPr/>
        </p:nvSpPr>
        <p:spPr>
          <a:xfrm>
            <a:off x="5134184" y="3245757"/>
            <a:ext cx="2462152"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Energy efficiency</a:t>
            </a:r>
          </a:p>
        </p:txBody>
      </p:sp>
      <p:sp>
        <p:nvSpPr>
          <p:cNvPr id="39" name="TextBox 38"/>
          <p:cNvSpPr txBox="1"/>
          <p:nvPr/>
        </p:nvSpPr>
        <p:spPr>
          <a:xfrm>
            <a:off x="1115616" y="5938009"/>
            <a:ext cx="2808312" cy="338554"/>
          </a:xfrm>
          <a:prstGeom prst="rect">
            <a:avLst/>
          </a:prstGeom>
          <a:noFill/>
        </p:spPr>
        <p:txBody>
          <a:bodyPr wrap="square" rtlCol="0">
            <a:spAutoFit/>
          </a:bodyPr>
          <a:lstStyle/>
          <a:p>
            <a:pPr fontAlgn="base">
              <a:spcBef>
                <a:spcPct val="0"/>
              </a:spcBef>
              <a:spcAft>
                <a:spcPct val="0"/>
              </a:spcAft>
            </a:pPr>
            <a:r>
              <a:rPr lang="en-GB" sz="1600" dirty="0">
                <a:solidFill>
                  <a:srgbClr val="FFFFFF"/>
                </a:solidFill>
              </a:rPr>
              <a:t>Demand side response</a:t>
            </a:r>
          </a:p>
        </p:txBody>
      </p:sp>
      <p:sp>
        <p:nvSpPr>
          <p:cNvPr id="40" name="Rectangle 39"/>
          <p:cNvSpPr/>
          <p:nvPr/>
        </p:nvSpPr>
        <p:spPr bwMode="auto">
          <a:xfrm rot="2700000">
            <a:off x="6492306" y="5810662"/>
            <a:ext cx="332772" cy="332772"/>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1" name="Rectangle 40"/>
          <p:cNvSpPr/>
          <p:nvPr/>
        </p:nvSpPr>
        <p:spPr bwMode="auto">
          <a:xfrm>
            <a:off x="5132312" y="5928243"/>
            <a:ext cx="3019268" cy="415064"/>
          </a:xfrm>
          <a:prstGeom prst="rect">
            <a:avLst/>
          </a:prstGeom>
          <a:solidFill>
            <a:srgbClr val="561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42" name="TextBox 41"/>
          <p:cNvSpPr txBox="1"/>
          <p:nvPr/>
        </p:nvSpPr>
        <p:spPr>
          <a:xfrm>
            <a:off x="5143825" y="5944948"/>
            <a:ext cx="3028575"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Hybrid car</a:t>
            </a:r>
          </a:p>
        </p:txBody>
      </p:sp>
      <p:pic>
        <p:nvPicPr>
          <p:cNvPr id="43" name="Picture 42" descr="Wind and solar_highres-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7044" y="1543944"/>
            <a:ext cx="2038650" cy="1359101"/>
          </a:xfrm>
          <a:prstGeom prst="rect">
            <a:avLst/>
          </a:prstGeom>
        </p:spPr>
      </p:pic>
      <p:pic>
        <p:nvPicPr>
          <p:cNvPr id="44" name="Picture 43" descr="Potential of SMART meters.png"/>
          <p:cNvPicPr>
            <a:picLocks noChangeAspect="1"/>
          </p:cNvPicPr>
          <p:nvPr/>
        </p:nvPicPr>
        <p:blipFill rotWithShape="1">
          <a:blip r:embed="rId6" cstate="print">
            <a:extLst>
              <a:ext uri="{28A0092B-C50C-407E-A947-70E740481C1C}">
                <a14:useLocalDpi xmlns:a14="http://schemas.microsoft.com/office/drawing/2010/main" val="0"/>
              </a:ext>
            </a:extLst>
          </a:blip>
          <a:srcRect l="60789" t="37279" r="9366" b="13635"/>
          <a:stretch/>
        </p:blipFill>
        <p:spPr>
          <a:xfrm>
            <a:off x="5997676" y="4581128"/>
            <a:ext cx="1755749" cy="1135803"/>
          </a:xfrm>
          <a:prstGeom prst="rect">
            <a:avLst/>
          </a:prstGeom>
        </p:spPr>
      </p:pic>
      <p:pic>
        <p:nvPicPr>
          <p:cNvPr id="45" name="Picture 44" descr="Petrolcar_icon.png"/>
          <p:cNvPicPr>
            <a:picLocks noChangeAspect="1"/>
          </p:cNvPicPr>
          <p:nvPr/>
        </p:nvPicPr>
        <p:blipFill rotWithShape="1">
          <a:blip r:embed="rId7" cstate="print">
            <a:extLst>
              <a:ext uri="{28A0092B-C50C-407E-A947-70E740481C1C}">
                <a14:useLocalDpi xmlns:a14="http://schemas.microsoft.com/office/drawing/2010/main" val="0"/>
              </a:ext>
            </a:extLst>
          </a:blip>
          <a:srcRect t="34119" r="69394"/>
          <a:stretch/>
        </p:blipFill>
        <p:spPr>
          <a:xfrm>
            <a:off x="5382762" y="5050408"/>
            <a:ext cx="635944" cy="466643"/>
          </a:xfrm>
          <a:prstGeom prst="rect">
            <a:avLst/>
          </a:prstGeom>
        </p:spPr>
      </p:pic>
    </p:spTree>
    <p:extLst>
      <p:ext uri="{BB962C8B-B14F-4D97-AF65-F5344CB8AC3E}">
        <p14:creationId xmlns:p14="http://schemas.microsoft.com/office/powerpoint/2010/main" val="16919193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Images-184629980.jpg"/>
          <p:cNvPicPr>
            <a:picLocks noChangeAspect="1"/>
          </p:cNvPicPr>
          <p:nvPr/>
        </p:nvPicPr>
        <p:blipFill rotWithShape="1">
          <a:blip r:embed="rId3" cstate="print">
            <a:extLst>
              <a:ext uri="{28A0092B-C50C-407E-A947-70E740481C1C}">
                <a14:useLocalDpi xmlns:a14="http://schemas.microsoft.com/office/drawing/2010/main" val="0"/>
              </a:ext>
            </a:extLst>
          </a:blip>
          <a:srcRect l="35792" t="7303" r="2348" b="30877"/>
          <a:stretch/>
        </p:blipFill>
        <p:spPr>
          <a:xfrm>
            <a:off x="0" y="0"/>
            <a:ext cx="9144001" cy="6858000"/>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8" name="TextBox 27"/>
          <p:cNvSpPr txBox="1"/>
          <p:nvPr/>
        </p:nvSpPr>
        <p:spPr>
          <a:xfrm>
            <a:off x="467544" y="332656"/>
            <a:ext cx="6192688"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Gone Green meets targets on time</a:t>
            </a:r>
            <a:endParaRPr lang="en-US" sz="2800" dirty="0">
              <a:solidFill>
                <a:srgbClr val="FFFFFF"/>
              </a:solidFill>
              <a:cs typeface="Arial"/>
            </a:endParaRPr>
          </a:p>
        </p:txBody>
      </p:sp>
      <p:cxnSp>
        <p:nvCxnSpPr>
          <p:cNvPr id="29" name="Straight Connector 28"/>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V="1">
            <a:off x="539552" y="1124744"/>
            <a:ext cx="583264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7549171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posts.png"/>
          <p:cNvPicPr>
            <a:picLocks noChangeAspect="1"/>
          </p:cNvPicPr>
          <p:nvPr/>
        </p:nvPicPr>
        <p:blipFill rotWithShape="1">
          <a:blip r:embed="rId3" cstate="print">
            <a:extLst>
              <a:ext uri="{28A0092B-C50C-407E-A947-70E740481C1C}">
                <a14:useLocalDpi xmlns:a14="http://schemas.microsoft.com/office/drawing/2010/main" val="0"/>
              </a:ext>
            </a:extLst>
          </a:blip>
          <a:srcRect l="13768" t="1152" b="19268"/>
          <a:stretch/>
        </p:blipFill>
        <p:spPr>
          <a:xfrm>
            <a:off x="0" y="-1"/>
            <a:ext cx="9144000" cy="6858001"/>
          </a:xfrm>
          <a:prstGeom prst="rect">
            <a:avLst/>
          </a:prstGeom>
        </p:spPr>
      </p:pic>
      <p:pic>
        <p:nvPicPr>
          <p:cNvPr id="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Signposts</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1728192"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7061342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4 scenari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6792"/>
            <a:ext cx="8136904" cy="4830919"/>
          </a:xfrm>
          <a:prstGeom prst="rect">
            <a:avLst/>
          </a:prstGeom>
        </p:spPr>
      </p:pic>
      <p:sp>
        <p:nvSpPr>
          <p:cNvPr id="2" name="TextBox 1"/>
          <p:cNvSpPr txBox="1"/>
          <p:nvPr/>
        </p:nvSpPr>
        <p:spPr>
          <a:xfrm>
            <a:off x="467544" y="332656"/>
            <a:ext cx="5472608"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4346C"/>
              </a:solidFill>
            </a:endParaRPr>
          </a:p>
          <a:p>
            <a:pPr fontAlgn="base">
              <a:lnSpc>
                <a:spcPct val="80000"/>
              </a:lnSpc>
              <a:spcBef>
                <a:spcPct val="0"/>
              </a:spcBef>
              <a:spcAft>
                <a:spcPct val="0"/>
              </a:spcAft>
            </a:pPr>
            <a:r>
              <a:rPr lang="en-US" sz="2800" b="1" dirty="0">
                <a:solidFill>
                  <a:srgbClr val="0079C1"/>
                </a:solidFill>
              </a:rPr>
              <a:t>Looking back to 2014</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3600400"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9" name="Picture 8" descr="Main Landscape.png"/>
          <p:cNvPicPr>
            <a:picLocks noChangeAspect="1"/>
          </p:cNvPicPr>
          <p:nvPr/>
        </p:nvPicPr>
        <p:blipFill rotWithShape="1">
          <a:blip r:embed="rId5" cstate="print">
            <a:extLst>
              <a:ext uri="{28A0092B-C50C-407E-A947-70E740481C1C}">
                <a14:useLocalDpi xmlns:a14="http://schemas.microsoft.com/office/drawing/2010/main" val="0"/>
              </a:ext>
            </a:extLst>
          </a:blip>
          <a:srcRect r="75219"/>
          <a:stretch/>
        </p:blipFill>
        <p:spPr>
          <a:xfrm>
            <a:off x="1115615" y="3887646"/>
            <a:ext cx="1842123" cy="2133643"/>
          </a:xfrm>
          <a:prstGeom prst="rect">
            <a:avLst/>
          </a:prstGeom>
        </p:spPr>
      </p:pic>
      <p:pic>
        <p:nvPicPr>
          <p:cNvPr id="12" name="Picture 11" descr="Main Landscape.png"/>
          <p:cNvPicPr>
            <a:picLocks noChangeAspect="1"/>
          </p:cNvPicPr>
          <p:nvPr/>
        </p:nvPicPr>
        <p:blipFill rotWithShape="1">
          <a:blip r:embed="rId5" cstate="print">
            <a:extLst>
              <a:ext uri="{28A0092B-C50C-407E-A947-70E740481C1C}">
                <a14:useLocalDpi xmlns:a14="http://schemas.microsoft.com/office/drawing/2010/main" val="0"/>
              </a:ext>
            </a:extLst>
          </a:blip>
          <a:srcRect l="50058" r="24294"/>
          <a:stretch/>
        </p:blipFill>
        <p:spPr>
          <a:xfrm>
            <a:off x="1115616" y="1583390"/>
            <a:ext cx="1906606" cy="2133644"/>
          </a:xfrm>
          <a:prstGeom prst="rect">
            <a:avLst/>
          </a:prstGeom>
        </p:spPr>
      </p:pic>
      <p:pic>
        <p:nvPicPr>
          <p:cNvPr id="13" name="Picture 12" descr="Main Landscape.png"/>
          <p:cNvPicPr>
            <a:picLocks noChangeAspect="1"/>
          </p:cNvPicPr>
          <p:nvPr/>
        </p:nvPicPr>
        <p:blipFill rotWithShape="1">
          <a:blip r:embed="rId6" cstate="print">
            <a:extLst>
              <a:ext uri="{28A0092B-C50C-407E-A947-70E740481C1C}">
                <a14:useLocalDpi xmlns:a14="http://schemas.microsoft.com/office/drawing/2010/main" val="0"/>
              </a:ext>
            </a:extLst>
          </a:blip>
          <a:srcRect l="24781" r="49941"/>
          <a:stretch/>
        </p:blipFill>
        <p:spPr>
          <a:xfrm>
            <a:off x="4932040" y="3887646"/>
            <a:ext cx="1879074" cy="2133644"/>
          </a:xfrm>
          <a:prstGeom prst="rect">
            <a:avLst/>
          </a:prstGeom>
        </p:spPr>
      </p:pic>
      <p:pic>
        <p:nvPicPr>
          <p:cNvPr id="14" name="Picture 13" descr="Main Landscape.png"/>
          <p:cNvPicPr>
            <a:picLocks noChangeAspect="1"/>
          </p:cNvPicPr>
          <p:nvPr/>
        </p:nvPicPr>
        <p:blipFill rotWithShape="1">
          <a:blip r:embed="rId5" cstate="print">
            <a:extLst>
              <a:ext uri="{28A0092B-C50C-407E-A947-70E740481C1C}">
                <a14:useLocalDpi xmlns:a14="http://schemas.microsoft.com/office/drawing/2010/main" val="0"/>
              </a:ext>
            </a:extLst>
          </a:blip>
          <a:srcRect l="75783"/>
          <a:stretch/>
        </p:blipFill>
        <p:spPr>
          <a:xfrm>
            <a:off x="4932040" y="1628800"/>
            <a:ext cx="1800200" cy="2133644"/>
          </a:xfrm>
          <a:prstGeom prst="rect">
            <a:avLst/>
          </a:prstGeom>
        </p:spPr>
      </p:pic>
    </p:spTree>
    <p:extLst>
      <p:ext uri="{BB962C8B-B14F-4D97-AF65-F5344CB8AC3E}">
        <p14:creationId xmlns:p14="http://schemas.microsoft.com/office/powerpoint/2010/main" val="39037253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676" y="332656"/>
            <a:ext cx="5472608"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0079C1"/>
                </a:solidFill>
              </a:rPr>
              <a:t>The 2015 scenarios</a:t>
            </a:r>
          </a:p>
          <a:p>
            <a:pPr fontAlgn="base">
              <a:lnSpc>
                <a:spcPct val="80000"/>
              </a:lnSpc>
              <a:spcBef>
                <a:spcPct val="0"/>
              </a:spcBef>
              <a:spcAft>
                <a:spcPct val="0"/>
              </a:spcAft>
            </a:pPr>
            <a:r>
              <a:rPr lang="en-US" sz="2800" dirty="0">
                <a:solidFill>
                  <a:srgbClr val="0079C1"/>
                </a:solidFill>
                <a:cs typeface="Arial"/>
              </a:rPr>
              <a:t>Evolution not revolution</a:t>
            </a: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3600400"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5" name="Picture 4" descr="2014 scenarios_NE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656" y="1403044"/>
            <a:ext cx="6391656" cy="5001768"/>
          </a:xfrm>
          <a:prstGeom prst="rect">
            <a:avLst/>
          </a:prstGeom>
        </p:spPr>
      </p:pic>
      <p:pic>
        <p:nvPicPr>
          <p:cNvPr id="3" name="Picture 2" descr="Scenarion PPT Slid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2672" y="1772816"/>
            <a:ext cx="5616624" cy="3975662"/>
          </a:xfrm>
          <a:prstGeom prst="rect">
            <a:avLst/>
          </a:prstGeom>
        </p:spPr>
      </p:pic>
    </p:spTree>
    <p:extLst>
      <p:ext uri="{BB962C8B-B14F-4D97-AF65-F5344CB8AC3E}">
        <p14:creationId xmlns:p14="http://schemas.microsoft.com/office/powerpoint/2010/main" val="14533573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enarios_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1984"/>
            <a:ext cx="9144000" cy="6858000"/>
          </a:xfrm>
          <a:prstGeom prst="rect">
            <a:avLst/>
          </a:prstGeom>
        </p:spPr>
      </p:pic>
      <p:pic>
        <p:nvPicPr>
          <p:cNvPr id="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dirty="0">
              <a:solidFill>
                <a:srgbClr val="FFFFFF"/>
              </a:solidFill>
              <a:cs typeface="Arial"/>
            </a:endParaRPr>
          </a:p>
          <a:p>
            <a:pPr fontAlgn="base">
              <a:lnSpc>
                <a:spcPct val="80000"/>
              </a:lnSpc>
              <a:spcBef>
                <a:spcPct val="0"/>
              </a:spcBef>
              <a:spcAft>
                <a:spcPct val="0"/>
              </a:spcAft>
            </a:pPr>
            <a:r>
              <a:rPr lang="en-US" sz="2800" b="1" dirty="0">
                <a:solidFill>
                  <a:srgbClr val="FFFFFF"/>
                </a:solidFill>
                <a:cs typeface="Arial"/>
              </a:rPr>
              <a:t>No Progression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2664296"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Scenario icon_orang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738" y="1453952"/>
            <a:ext cx="648072" cy="665467"/>
          </a:xfrm>
          <a:prstGeom prst="rect">
            <a:avLst/>
          </a:prstGeom>
        </p:spPr>
      </p:pic>
      <p:grpSp>
        <p:nvGrpSpPr>
          <p:cNvPr id="5" name="Group 4"/>
          <p:cNvGrpSpPr/>
          <p:nvPr/>
        </p:nvGrpSpPr>
        <p:grpSpPr>
          <a:xfrm>
            <a:off x="369355" y="1597968"/>
            <a:ext cx="5138461" cy="1050050"/>
            <a:chOff x="369355" y="1597968"/>
            <a:chExt cx="5138461" cy="1050050"/>
          </a:xfrm>
        </p:grpSpPr>
        <p:sp>
          <p:nvSpPr>
            <p:cNvPr id="9" name="Rectangle 4"/>
            <p:cNvSpPr>
              <a:spLocks noChangeArrowheads="1"/>
            </p:cNvSpPr>
            <p:nvPr/>
          </p:nvSpPr>
          <p:spPr bwMode="auto">
            <a:xfrm>
              <a:off x="535455" y="1597968"/>
              <a:ext cx="4972361" cy="750912"/>
            </a:xfrm>
            <a:prstGeom prst="rect">
              <a:avLst/>
            </a:prstGeom>
            <a:noFill/>
            <a:ln>
              <a:noFill/>
            </a:ln>
            <a:effectLst/>
            <a:extLst/>
          </p:spPr>
          <p:txBody>
            <a:bodyPr anchor="ctr"/>
            <a:lstStyle/>
            <a:p>
              <a:pPr marL="180000" fontAlgn="base">
                <a:lnSpc>
                  <a:spcPct val="120000"/>
                </a:lnSpc>
                <a:spcBef>
                  <a:spcPct val="0"/>
                </a:spcBef>
                <a:spcAft>
                  <a:spcPct val="0"/>
                </a:spcAft>
              </a:pPr>
              <a:endParaRPr lang="en-US" sz="2000" dirty="0">
                <a:solidFill>
                  <a:srgbClr val="000000"/>
                </a:solidFill>
              </a:endParaRPr>
            </a:p>
          </p:txBody>
        </p:sp>
        <p:sp>
          <p:nvSpPr>
            <p:cNvPr id="16" name="Rectangle 15"/>
            <p:cNvSpPr/>
            <p:nvPr/>
          </p:nvSpPr>
          <p:spPr bwMode="auto">
            <a:xfrm>
              <a:off x="539552" y="1615410"/>
              <a:ext cx="4824536" cy="10326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7" name="Rectangle 16"/>
            <p:cNvSpPr/>
            <p:nvPr/>
          </p:nvSpPr>
          <p:spPr bwMode="auto">
            <a:xfrm rot="2700000">
              <a:off x="369355" y="1926557"/>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8" name="TextBox 17"/>
            <p:cNvSpPr txBox="1"/>
            <p:nvPr/>
          </p:nvSpPr>
          <p:spPr>
            <a:xfrm>
              <a:off x="477849" y="1658183"/>
              <a:ext cx="4958247" cy="978729"/>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Low economic growth and inconsistent political signals with a lack of focus on environmental policies</a:t>
              </a:r>
            </a:p>
          </p:txBody>
        </p:sp>
      </p:grpSp>
      <p:grpSp>
        <p:nvGrpSpPr>
          <p:cNvPr id="6" name="Group 5"/>
          <p:cNvGrpSpPr/>
          <p:nvPr/>
        </p:nvGrpSpPr>
        <p:grpSpPr>
          <a:xfrm>
            <a:off x="369356" y="2723434"/>
            <a:ext cx="4994732" cy="720080"/>
            <a:chOff x="369356" y="2723434"/>
            <a:chExt cx="4994732" cy="720080"/>
          </a:xfrm>
        </p:grpSpPr>
        <p:sp>
          <p:nvSpPr>
            <p:cNvPr id="19" name="Rectangle 18"/>
            <p:cNvSpPr/>
            <p:nvPr/>
          </p:nvSpPr>
          <p:spPr bwMode="auto">
            <a:xfrm>
              <a:off x="539552" y="2723434"/>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1" name="Rectangle 20"/>
            <p:cNvSpPr/>
            <p:nvPr/>
          </p:nvSpPr>
          <p:spPr bwMode="auto">
            <a:xfrm rot="2700000">
              <a:off x="369356" y="2928672"/>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0" name="TextBox 19"/>
            <p:cNvSpPr txBox="1"/>
            <p:nvPr/>
          </p:nvSpPr>
          <p:spPr>
            <a:xfrm>
              <a:off x="405841" y="2795442"/>
              <a:ext cx="4814231" cy="360612"/>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Electricity prices are low</a:t>
              </a:r>
            </a:p>
          </p:txBody>
        </p:sp>
      </p:grpSp>
    </p:spTree>
    <p:extLst>
      <p:ext uri="{BB962C8B-B14F-4D97-AF65-F5344CB8AC3E}">
        <p14:creationId xmlns:p14="http://schemas.microsoft.com/office/powerpoint/2010/main" val="158430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5" name="Rectangle 34"/>
          <p:cNvSpPr/>
          <p:nvPr/>
        </p:nvSpPr>
        <p:spPr bwMode="auto">
          <a:xfrm rot="2700000">
            <a:off x="2475610" y="5810880"/>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6" name="Rectangle 35"/>
          <p:cNvSpPr/>
          <p:nvPr/>
        </p:nvSpPr>
        <p:spPr bwMode="auto">
          <a:xfrm>
            <a:off x="1115616" y="5928461"/>
            <a:ext cx="3019268" cy="415064"/>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3" name="Rectangle 32"/>
          <p:cNvSpPr/>
          <p:nvPr/>
        </p:nvSpPr>
        <p:spPr bwMode="auto">
          <a:xfrm rot="2700000">
            <a:off x="2475610" y="3123156"/>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4" name="Rectangle 33"/>
          <p:cNvSpPr/>
          <p:nvPr/>
        </p:nvSpPr>
        <p:spPr bwMode="auto">
          <a:xfrm>
            <a:off x="1115616" y="3240737"/>
            <a:ext cx="3019268" cy="415064"/>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1" name="Rectangle 30"/>
          <p:cNvSpPr/>
          <p:nvPr/>
        </p:nvSpPr>
        <p:spPr bwMode="auto">
          <a:xfrm rot="2700000">
            <a:off x="6487238" y="3123155"/>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2" name="Rectangle 31"/>
          <p:cNvSpPr/>
          <p:nvPr/>
        </p:nvSpPr>
        <p:spPr bwMode="auto">
          <a:xfrm>
            <a:off x="5127244" y="3240736"/>
            <a:ext cx="3019268" cy="415064"/>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No Progression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539552" y="1128772"/>
            <a:ext cx="2736304"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9" name="TextBox 18"/>
          <p:cNvSpPr txBox="1"/>
          <p:nvPr/>
        </p:nvSpPr>
        <p:spPr>
          <a:xfrm>
            <a:off x="1115616" y="3243105"/>
            <a:ext cx="2157748"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Focused on cost</a:t>
            </a:r>
          </a:p>
        </p:txBody>
      </p:sp>
      <p:sp>
        <p:nvSpPr>
          <p:cNvPr id="21" name="TextBox 20"/>
          <p:cNvSpPr txBox="1"/>
          <p:nvPr/>
        </p:nvSpPr>
        <p:spPr>
          <a:xfrm>
            <a:off x="5134184" y="3245757"/>
            <a:ext cx="2966208"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Petrol vehicles</a:t>
            </a:r>
          </a:p>
        </p:txBody>
      </p:sp>
      <p:sp>
        <p:nvSpPr>
          <p:cNvPr id="25" name="TextBox 24"/>
          <p:cNvSpPr txBox="1"/>
          <p:nvPr/>
        </p:nvSpPr>
        <p:spPr>
          <a:xfrm>
            <a:off x="1115616" y="5938009"/>
            <a:ext cx="2592288"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Keep appliances</a:t>
            </a:r>
          </a:p>
        </p:txBody>
      </p:sp>
      <p:sp>
        <p:nvSpPr>
          <p:cNvPr id="26" name="Rectangle 25"/>
          <p:cNvSpPr/>
          <p:nvPr/>
        </p:nvSpPr>
        <p:spPr bwMode="auto">
          <a:xfrm rot="2700000">
            <a:off x="6492306" y="5810662"/>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7" name="Rectangle 26"/>
          <p:cNvSpPr/>
          <p:nvPr/>
        </p:nvSpPr>
        <p:spPr bwMode="auto">
          <a:xfrm>
            <a:off x="5132312" y="5928243"/>
            <a:ext cx="3019268" cy="415064"/>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28" name="TextBox 27"/>
          <p:cNvSpPr txBox="1"/>
          <p:nvPr/>
        </p:nvSpPr>
        <p:spPr>
          <a:xfrm>
            <a:off x="5143825" y="5944948"/>
            <a:ext cx="3316607"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Focus on the here and now</a:t>
            </a:r>
          </a:p>
        </p:txBody>
      </p:sp>
      <p:pic>
        <p:nvPicPr>
          <p:cNvPr id="4" name="Picture 3" descr="pound sig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1484785"/>
            <a:ext cx="1008112" cy="1378111"/>
          </a:xfrm>
          <a:prstGeom prst="rect">
            <a:avLst/>
          </a:prstGeom>
        </p:spPr>
      </p:pic>
      <p:pic>
        <p:nvPicPr>
          <p:cNvPr id="5" name="Picture 4" descr="Petrolcar_ic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612" y="1772816"/>
            <a:ext cx="2870743" cy="978606"/>
          </a:xfrm>
          <a:prstGeom prst="rect">
            <a:avLst/>
          </a:prstGeom>
        </p:spPr>
      </p:pic>
      <p:pic>
        <p:nvPicPr>
          <p:cNvPr id="6" name="Picture 5" descr="Light bul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9616" y="4107440"/>
            <a:ext cx="864096" cy="1529347"/>
          </a:xfrm>
          <a:prstGeom prst="rect">
            <a:avLst/>
          </a:prstGeom>
        </p:spPr>
      </p:pic>
      <p:pic>
        <p:nvPicPr>
          <p:cNvPr id="7" name="Picture 6" descr="Calanda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4824" y="4170284"/>
            <a:ext cx="2448272" cy="1331649"/>
          </a:xfrm>
          <a:prstGeom prst="rect">
            <a:avLst/>
          </a:prstGeom>
        </p:spPr>
      </p:pic>
    </p:spTree>
    <p:extLst>
      <p:ext uri="{BB962C8B-B14F-4D97-AF65-F5344CB8AC3E}">
        <p14:creationId xmlns:p14="http://schemas.microsoft.com/office/powerpoint/2010/main" val="5955026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enarios_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dirty="0">
              <a:solidFill>
                <a:srgbClr val="FFFFFF"/>
              </a:solidFill>
              <a:cs typeface="Arial"/>
            </a:endParaRPr>
          </a:p>
          <a:p>
            <a:pPr fontAlgn="base">
              <a:lnSpc>
                <a:spcPct val="80000"/>
              </a:lnSpc>
              <a:spcBef>
                <a:spcPct val="0"/>
              </a:spcBef>
              <a:spcAft>
                <a:spcPct val="0"/>
              </a:spcAft>
            </a:pPr>
            <a:r>
              <a:rPr lang="en-US" sz="2800" b="1" dirty="0">
                <a:solidFill>
                  <a:srgbClr val="FFFFFF"/>
                </a:solidFill>
                <a:cs typeface="Arial"/>
              </a:rPr>
              <a:t>Consumer Power</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295232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5" name="Picture 4" descr="Scenario icon_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562" y="1451130"/>
            <a:ext cx="648072" cy="665467"/>
          </a:xfrm>
          <a:prstGeom prst="rect">
            <a:avLst/>
          </a:prstGeom>
        </p:spPr>
      </p:pic>
      <p:grpSp>
        <p:nvGrpSpPr>
          <p:cNvPr id="9" name="Group 8"/>
          <p:cNvGrpSpPr/>
          <p:nvPr/>
        </p:nvGrpSpPr>
        <p:grpSpPr>
          <a:xfrm>
            <a:off x="369356" y="2636912"/>
            <a:ext cx="4994732" cy="720080"/>
            <a:chOff x="369356" y="2636912"/>
            <a:chExt cx="4994732" cy="720080"/>
          </a:xfrm>
        </p:grpSpPr>
        <p:sp>
          <p:nvSpPr>
            <p:cNvPr id="18" name="Rectangle 17"/>
            <p:cNvSpPr/>
            <p:nvPr/>
          </p:nvSpPr>
          <p:spPr bwMode="auto">
            <a:xfrm>
              <a:off x="539552" y="2636912"/>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9" name="Rectangle 18"/>
            <p:cNvSpPr/>
            <p:nvPr/>
          </p:nvSpPr>
          <p:spPr bwMode="auto">
            <a:xfrm rot="2700000">
              <a:off x="369356" y="2842150"/>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0" name="TextBox 19"/>
            <p:cNvSpPr txBox="1"/>
            <p:nvPr/>
          </p:nvSpPr>
          <p:spPr>
            <a:xfrm>
              <a:off x="405841" y="2708920"/>
              <a:ext cx="4814231" cy="360612"/>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Money for government and consumers to invest</a:t>
              </a:r>
            </a:p>
          </p:txBody>
        </p:sp>
      </p:grpSp>
      <p:grpSp>
        <p:nvGrpSpPr>
          <p:cNvPr id="4" name="Group 3"/>
          <p:cNvGrpSpPr/>
          <p:nvPr/>
        </p:nvGrpSpPr>
        <p:grpSpPr>
          <a:xfrm>
            <a:off x="382892" y="1628800"/>
            <a:ext cx="4994732" cy="720080"/>
            <a:chOff x="382892" y="1628800"/>
            <a:chExt cx="4994732" cy="720080"/>
          </a:xfrm>
        </p:grpSpPr>
        <p:sp>
          <p:nvSpPr>
            <p:cNvPr id="21" name="Rectangle 20"/>
            <p:cNvSpPr/>
            <p:nvPr/>
          </p:nvSpPr>
          <p:spPr bwMode="auto">
            <a:xfrm>
              <a:off x="553088" y="1628800"/>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2" name="Rectangle 21"/>
            <p:cNvSpPr/>
            <p:nvPr/>
          </p:nvSpPr>
          <p:spPr bwMode="auto">
            <a:xfrm rot="2700000">
              <a:off x="382892" y="1834038"/>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3" name="TextBox 22"/>
            <p:cNvSpPr txBox="1"/>
            <p:nvPr/>
          </p:nvSpPr>
          <p:spPr>
            <a:xfrm>
              <a:off x="419377" y="1628800"/>
              <a:ext cx="4814231" cy="656077"/>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Consumerism, where quality of life drives decisions</a:t>
              </a:r>
            </a:p>
          </p:txBody>
        </p:sp>
      </p:grpSp>
    </p:spTree>
    <p:extLst>
      <p:ext uri="{BB962C8B-B14F-4D97-AF65-F5344CB8AC3E}">
        <p14:creationId xmlns:p14="http://schemas.microsoft.com/office/powerpoint/2010/main" val="2211315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Consumer Power</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539552" y="1128772"/>
            <a:ext cx="2952328"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7" name="Picture 6" descr="Wind and solar_highres-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044" y="1543944"/>
            <a:ext cx="2038650" cy="1359101"/>
          </a:xfrm>
          <a:prstGeom prst="rect">
            <a:avLst/>
          </a:prstGeom>
        </p:spPr>
      </p:pic>
      <p:pic>
        <p:nvPicPr>
          <p:cNvPr id="11" name="Picture 10" descr="Potential of SMART meters.png"/>
          <p:cNvPicPr>
            <a:picLocks noChangeAspect="1"/>
          </p:cNvPicPr>
          <p:nvPr/>
        </p:nvPicPr>
        <p:blipFill rotWithShape="1">
          <a:blip r:embed="rId5" cstate="print">
            <a:extLst>
              <a:ext uri="{28A0092B-C50C-407E-A947-70E740481C1C}">
                <a14:useLocalDpi xmlns:a14="http://schemas.microsoft.com/office/drawing/2010/main" val="0"/>
              </a:ext>
            </a:extLst>
          </a:blip>
          <a:srcRect l="45237" r="9366" b="13635"/>
          <a:stretch/>
        </p:blipFill>
        <p:spPr>
          <a:xfrm>
            <a:off x="5148064" y="1344736"/>
            <a:ext cx="2480150" cy="1855884"/>
          </a:xfrm>
          <a:prstGeom prst="rect">
            <a:avLst/>
          </a:prstGeom>
        </p:spPr>
      </p:pic>
      <p:sp>
        <p:nvSpPr>
          <p:cNvPr id="25" name="Rectangle 24"/>
          <p:cNvSpPr/>
          <p:nvPr/>
        </p:nvSpPr>
        <p:spPr bwMode="auto">
          <a:xfrm rot="2700000">
            <a:off x="2475610" y="5810880"/>
            <a:ext cx="332772" cy="332772"/>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6" name="Rectangle 25"/>
          <p:cNvSpPr/>
          <p:nvPr/>
        </p:nvSpPr>
        <p:spPr bwMode="auto">
          <a:xfrm>
            <a:off x="1115616" y="5928461"/>
            <a:ext cx="3019268" cy="415064"/>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27" name="Rectangle 26"/>
          <p:cNvSpPr/>
          <p:nvPr/>
        </p:nvSpPr>
        <p:spPr bwMode="auto">
          <a:xfrm rot="2700000">
            <a:off x="2475610" y="3123156"/>
            <a:ext cx="332772" cy="332772"/>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8" name="Rectangle 27"/>
          <p:cNvSpPr/>
          <p:nvPr/>
        </p:nvSpPr>
        <p:spPr bwMode="auto">
          <a:xfrm>
            <a:off x="1115616" y="3240737"/>
            <a:ext cx="3019268" cy="415064"/>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29" name="Rectangle 28"/>
          <p:cNvSpPr/>
          <p:nvPr/>
        </p:nvSpPr>
        <p:spPr bwMode="auto">
          <a:xfrm rot="2700000">
            <a:off x="6487238" y="3123155"/>
            <a:ext cx="332772" cy="332772"/>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0" name="Rectangle 29"/>
          <p:cNvSpPr/>
          <p:nvPr/>
        </p:nvSpPr>
        <p:spPr bwMode="auto">
          <a:xfrm>
            <a:off x="5127244" y="3240736"/>
            <a:ext cx="3019268" cy="415064"/>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1" name="TextBox 30"/>
          <p:cNvSpPr txBox="1"/>
          <p:nvPr/>
        </p:nvSpPr>
        <p:spPr>
          <a:xfrm>
            <a:off x="1115616" y="3243105"/>
            <a:ext cx="2157748"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Solar panels</a:t>
            </a:r>
          </a:p>
        </p:txBody>
      </p:sp>
      <p:sp>
        <p:nvSpPr>
          <p:cNvPr id="32" name="TextBox 31"/>
          <p:cNvSpPr txBox="1"/>
          <p:nvPr/>
        </p:nvSpPr>
        <p:spPr>
          <a:xfrm>
            <a:off x="5134184" y="3245757"/>
            <a:ext cx="2462152"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Electric vehicles</a:t>
            </a:r>
          </a:p>
        </p:txBody>
      </p:sp>
      <p:sp>
        <p:nvSpPr>
          <p:cNvPr id="33" name="TextBox 32"/>
          <p:cNvSpPr txBox="1"/>
          <p:nvPr/>
        </p:nvSpPr>
        <p:spPr>
          <a:xfrm>
            <a:off x="1115616" y="5938009"/>
            <a:ext cx="2808312"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Focused on spending</a:t>
            </a:r>
          </a:p>
        </p:txBody>
      </p:sp>
      <p:sp>
        <p:nvSpPr>
          <p:cNvPr id="34" name="Rectangle 33"/>
          <p:cNvSpPr/>
          <p:nvPr/>
        </p:nvSpPr>
        <p:spPr bwMode="auto">
          <a:xfrm rot="2700000">
            <a:off x="6492306" y="5810662"/>
            <a:ext cx="332772" cy="332772"/>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5" name="Rectangle 34"/>
          <p:cNvSpPr/>
          <p:nvPr/>
        </p:nvSpPr>
        <p:spPr bwMode="auto">
          <a:xfrm>
            <a:off x="5132312" y="5928243"/>
            <a:ext cx="3019268" cy="415064"/>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6" name="TextBox 35"/>
          <p:cNvSpPr txBox="1"/>
          <p:nvPr/>
        </p:nvSpPr>
        <p:spPr>
          <a:xfrm>
            <a:off x="5143825" y="5944948"/>
            <a:ext cx="3028575"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Consumption</a:t>
            </a:r>
          </a:p>
        </p:txBody>
      </p:sp>
      <p:pic>
        <p:nvPicPr>
          <p:cNvPr id="7168" name="Picture 7167" descr="plane_ic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4005064"/>
            <a:ext cx="1608831" cy="1565544"/>
          </a:xfrm>
          <a:prstGeom prst="rect">
            <a:avLst/>
          </a:prstGeom>
        </p:spPr>
      </p:pic>
      <p:pic>
        <p:nvPicPr>
          <p:cNvPr id="7169" name="Picture 7168" descr="SPE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2920" y="3933056"/>
            <a:ext cx="1672976" cy="1672976"/>
          </a:xfrm>
          <a:prstGeom prst="rect">
            <a:avLst/>
          </a:prstGeom>
        </p:spPr>
      </p:pic>
    </p:spTree>
    <p:extLst>
      <p:ext uri="{BB962C8B-B14F-4D97-AF65-F5344CB8AC3E}">
        <p14:creationId xmlns:p14="http://schemas.microsoft.com/office/powerpoint/2010/main" val="14279949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enarios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dirty="0">
              <a:solidFill>
                <a:srgbClr val="FFFFFF"/>
              </a:solidFill>
              <a:cs typeface="Arial"/>
            </a:endParaRPr>
          </a:p>
          <a:p>
            <a:pPr fontAlgn="base">
              <a:lnSpc>
                <a:spcPct val="80000"/>
              </a:lnSpc>
              <a:spcBef>
                <a:spcPct val="0"/>
              </a:spcBef>
              <a:spcAft>
                <a:spcPct val="0"/>
              </a:spcAft>
            </a:pPr>
            <a:r>
              <a:rPr lang="en-US" sz="2800" b="1" dirty="0">
                <a:solidFill>
                  <a:srgbClr val="FFFFFF"/>
                </a:solidFill>
                <a:cs typeface="Arial"/>
              </a:rPr>
              <a:t>Gone Green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2016224"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Scenario icon_gree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2142" y="1467389"/>
            <a:ext cx="648072" cy="665467"/>
          </a:xfrm>
          <a:prstGeom prst="rect">
            <a:avLst/>
          </a:prstGeom>
        </p:spPr>
      </p:pic>
      <p:grpSp>
        <p:nvGrpSpPr>
          <p:cNvPr id="6" name="Group 5"/>
          <p:cNvGrpSpPr/>
          <p:nvPr/>
        </p:nvGrpSpPr>
        <p:grpSpPr>
          <a:xfrm>
            <a:off x="369356" y="2636912"/>
            <a:ext cx="4994732" cy="720080"/>
            <a:chOff x="369356" y="2636912"/>
            <a:chExt cx="4994732" cy="720080"/>
          </a:xfrm>
        </p:grpSpPr>
        <p:sp>
          <p:nvSpPr>
            <p:cNvPr id="20" name="Rectangle 19"/>
            <p:cNvSpPr/>
            <p:nvPr/>
          </p:nvSpPr>
          <p:spPr bwMode="auto">
            <a:xfrm>
              <a:off x="539552" y="2636912"/>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1" name="Rectangle 20"/>
            <p:cNvSpPr/>
            <p:nvPr/>
          </p:nvSpPr>
          <p:spPr bwMode="auto">
            <a:xfrm rot="2700000">
              <a:off x="369356" y="2842150"/>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2" name="TextBox 21"/>
            <p:cNvSpPr txBox="1"/>
            <p:nvPr/>
          </p:nvSpPr>
          <p:spPr>
            <a:xfrm>
              <a:off x="405841" y="2708920"/>
              <a:ext cx="4814231" cy="360612"/>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Power generation focused on decarbonisation</a:t>
              </a:r>
            </a:p>
          </p:txBody>
        </p:sp>
      </p:grpSp>
      <p:grpSp>
        <p:nvGrpSpPr>
          <p:cNvPr id="5" name="Group 4"/>
          <p:cNvGrpSpPr/>
          <p:nvPr/>
        </p:nvGrpSpPr>
        <p:grpSpPr>
          <a:xfrm>
            <a:off x="369356" y="1641030"/>
            <a:ext cx="4994732" cy="720080"/>
            <a:chOff x="369356" y="1641030"/>
            <a:chExt cx="4994732" cy="720080"/>
          </a:xfrm>
        </p:grpSpPr>
        <p:sp>
          <p:nvSpPr>
            <p:cNvPr id="23" name="Rectangle 22"/>
            <p:cNvSpPr/>
            <p:nvPr/>
          </p:nvSpPr>
          <p:spPr bwMode="auto">
            <a:xfrm>
              <a:off x="539552" y="1641030"/>
              <a:ext cx="4824536"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4" name="Rectangle 23"/>
            <p:cNvSpPr/>
            <p:nvPr/>
          </p:nvSpPr>
          <p:spPr bwMode="auto">
            <a:xfrm rot="2700000">
              <a:off x="369356" y="1831754"/>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5" name="TextBox 24"/>
            <p:cNvSpPr txBox="1"/>
            <p:nvPr/>
          </p:nvSpPr>
          <p:spPr>
            <a:xfrm>
              <a:off x="405841" y="1669496"/>
              <a:ext cx="4814231" cy="675057"/>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00000"/>
                  </a:solidFill>
                </a:rPr>
                <a:t>High levels of prosperity and high levels of green ambition</a:t>
              </a:r>
            </a:p>
          </p:txBody>
        </p:sp>
      </p:grpSp>
    </p:spTree>
    <p:extLst>
      <p:ext uri="{BB962C8B-B14F-4D97-AF65-F5344CB8AC3E}">
        <p14:creationId xmlns:p14="http://schemas.microsoft.com/office/powerpoint/2010/main" val="874655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 name="Rectangle 3"/>
          <p:cNvSpPr/>
          <p:nvPr/>
        </p:nvSpPr>
        <p:spPr bwMode="auto">
          <a:xfrm>
            <a:off x="1115616" y="4293096"/>
            <a:ext cx="3024336" cy="12241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Gone Green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flipV="1">
            <a:off x="539552" y="1124745"/>
            <a:ext cx="2016224" cy="4027"/>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12" name="Picture 11"/>
          <p:cNvPicPr/>
          <p:nvPr/>
        </p:nvPicPr>
        <p:blipFill rotWithShape="1">
          <a:blip r:embed="rId4"/>
          <a:srcRect l="16505" t="30824" r="56449" b="44803"/>
          <a:stretch/>
        </p:blipFill>
        <p:spPr bwMode="auto">
          <a:xfrm>
            <a:off x="1300602" y="4403833"/>
            <a:ext cx="2686289" cy="903831"/>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328" y="4118159"/>
            <a:ext cx="2340260" cy="1510313"/>
          </a:xfrm>
          <a:prstGeom prst="rect">
            <a:avLst/>
          </a:prstGeom>
          <a:ln>
            <a:noFill/>
          </a:ln>
        </p:spPr>
      </p:pic>
      <p:sp>
        <p:nvSpPr>
          <p:cNvPr id="5" name="TextBox 4"/>
          <p:cNvSpPr txBox="1"/>
          <p:nvPr/>
        </p:nvSpPr>
        <p:spPr>
          <a:xfrm>
            <a:off x="5004048" y="1438664"/>
            <a:ext cx="4032447" cy="1569660"/>
          </a:xfrm>
          <a:prstGeom prst="rect">
            <a:avLst/>
          </a:prstGeom>
          <a:noFill/>
        </p:spPr>
        <p:txBody>
          <a:bodyPr wrap="square" rtlCol="0">
            <a:spAutoFit/>
          </a:bodyPr>
          <a:lstStyle/>
          <a:p>
            <a:pPr fontAlgn="base">
              <a:spcBef>
                <a:spcPct val="0"/>
              </a:spcBef>
              <a:spcAft>
                <a:spcPct val="0"/>
              </a:spcAft>
            </a:pPr>
            <a:r>
              <a:rPr lang="en-GB" sz="9600" b="1" dirty="0">
                <a:solidFill>
                  <a:srgbClr val="FFFFFF"/>
                </a:solidFill>
              </a:rPr>
              <a:t>A+++</a:t>
            </a:r>
          </a:p>
        </p:txBody>
      </p:sp>
      <p:sp>
        <p:nvSpPr>
          <p:cNvPr id="27" name="Rectangle 26"/>
          <p:cNvSpPr/>
          <p:nvPr/>
        </p:nvSpPr>
        <p:spPr bwMode="auto">
          <a:xfrm rot="2700000">
            <a:off x="2475610" y="5810880"/>
            <a:ext cx="332772" cy="332772"/>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8" name="Rectangle 27"/>
          <p:cNvSpPr/>
          <p:nvPr/>
        </p:nvSpPr>
        <p:spPr bwMode="auto">
          <a:xfrm>
            <a:off x="1115616" y="5928461"/>
            <a:ext cx="3019268" cy="415064"/>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29" name="Rectangle 28"/>
          <p:cNvSpPr/>
          <p:nvPr/>
        </p:nvSpPr>
        <p:spPr bwMode="auto">
          <a:xfrm rot="2700000">
            <a:off x="2475610" y="3123156"/>
            <a:ext cx="332772" cy="332772"/>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0" name="Rectangle 29"/>
          <p:cNvSpPr/>
          <p:nvPr/>
        </p:nvSpPr>
        <p:spPr bwMode="auto">
          <a:xfrm>
            <a:off x="1115616" y="3240737"/>
            <a:ext cx="3019268" cy="415064"/>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1" name="Rectangle 30"/>
          <p:cNvSpPr/>
          <p:nvPr/>
        </p:nvSpPr>
        <p:spPr bwMode="auto">
          <a:xfrm rot="2700000">
            <a:off x="6487238" y="3123155"/>
            <a:ext cx="332772" cy="332772"/>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2" name="Rectangle 31"/>
          <p:cNvSpPr/>
          <p:nvPr/>
        </p:nvSpPr>
        <p:spPr bwMode="auto">
          <a:xfrm>
            <a:off x="5127244" y="3240736"/>
            <a:ext cx="3019268" cy="415064"/>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3" name="TextBox 32"/>
          <p:cNvSpPr txBox="1"/>
          <p:nvPr/>
        </p:nvSpPr>
        <p:spPr>
          <a:xfrm>
            <a:off x="1115616" y="3243105"/>
            <a:ext cx="2157748"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Solar panels</a:t>
            </a:r>
          </a:p>
        </p:txBody>
      </p:sp>
      <p:sp>
        <p:nvSpPr>
          <p:cNvPr id="34" name="TextBox 33"/>
          <p:cNvSpPr txBox="1"/>
          <p:nvPr/>
        </p:nvSpPr>
        <p:spPr>
          <a:xfrm>
            <a:off x="5134184" y="3245757"/>
            <a:ext cx="2462152"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Energy efficiency</a:t>
            </a:r>
          </a:p>
        </p:txBody>
      </p:sp>
      <p:sp>
        <p:nvSpPr>
          <p:cNvPr id="35" name="TextBox 34"/>
          <p:cNvSpPr txBox="1"/>
          <p:nvPr/>
        </p:nvSpPr>
        <p:spPr>
          <a:xfrm>
            <a:off x="1115616" y="5938009"/>
            <a:ext cx="2808312"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Demand side response</a:t>
            </a:r>
          </a:p>
        </p:txBody>
      </p:sp>
      <p:sp>
        <p:nvSpPr>
          <p:cNvPr id="36" name="Rectangle 35"/>
          <p:cNvSpPr/>
          <p:nvPr/>
        </p:nvSpPr>
        <p:spPr bwMode="auto">
          <a:xfrm rot="2700000">
            <a:off x="6492306" y="5810662"/>
            <a:ext cx="332772" cy="332772"/>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37" name="Rectangle 36"/>
          <p:cNvSpPr/>
          <p:nvPr/>
        </p:nvSpPr>
        <p:spPr bwMode="auto">
          <a:xfrm>
            <a:off x="5132312" y="5928243"/>
            <a:ext cx="3019268" cy="415064"/>
          </a:xfrm>
          <a:prstGeom prst="rect">
            <a:avLst/>
          </a:prstGeom>
          <a:solidFill>
            <a:srgbClr val="6694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0000"/>
              </a:solidFill>
            </a:endParaRPr>
          </a:p>
        </p:txBody>
      </p:sp>
      <p:sp>
        <p:nvSpPr>
          <p:cNvPr id="38" name="TextBox 37"/>
          <p:cNvSpPr txBox="1"/>
          <p:nvPr/>
        </p:nvSpPr>
        <p:spPr>
          <a:xfrm>
            <a:off x="5143825" y="5944948"/>
            <a:ext cx="3028575" cy="369332"/>
          </a:xfrm>
          <a:prstGeom prst="rect">
            <a:avLst/>
          </a:prstGeom>
          <a:noFill/>
        </p:spPr>
        <p:txBody>
          <a:bodyPr wrap="square" rtlCol="0">
            <a:spAutoFit/>
          </a:bodyPr>
          <a:lstStyle/>
          <a:p>
            <a:pPr fontAlgn="base">
              <a:spcBef>
                <a:spcPct val="0"/>
              </a:spcBef>
              <a:spcAft>
                <a:spcPct val="0"/>
              </a:spcAft>
            </a:pPr>
            <a:r>
              <a:rPr lang="en-GB" dirty="0">
                <a:solidFill>
                  <a:srgbClr val="FFFFFF"/>
                </a:solidFill>
              </a:rPr>
              <a:t>Electric car</a:t>
            </a:r>
          </a:p>
        </p:txBody>
      </p:sp>
      <p:pic>
        <p:nvPicPr>
          <p:cNvPr id="39" name="Picture 38" descr="Wind and solar_highres-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7044" y="1543944"/>
            <a:ext cx="2038650" cy="1359101"/>
          </a:xfrm>
          <a:prstGeom prst="rect">
            <a:avLst/>
          </a:prstGeom>
        </p:spPr>
      </p:pic>
    </p:spTree>
    <p:extLst>
      <p:ext uri="{BB962C8B-B14F-4D97-AF65-F5344CB8AC3E}">
        <p14:creationId xmlns:p14="http://schemas.microsoft.com/office/powerpoint/2010/main" val="15920503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1903</Words>
  <Application>Microsoft Office PowerPoint</Application>
  <PresentationFormat>On-screen Show (4:3)</PresentationFormat>
  <Paragraphs>171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NG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Kluyver</dc:creator>
  <cp:lastModifiedBy>Caroline Kluyver</cp:lastModifiedBy>
  <cp:revision>2</cp:revision>
  <dcterms:created xsi:type="dcterms:W3CDTF">2015-07-20T09:18:59Z</dcterms:created>
  <dcterms:modified xsi:type="dcterms:W3CDTF">2015-07-20T12:07:40Z</dcterms:modified>
</cp:coreProperties>
</file>