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70" autoAdjust="0"/>
  </p:normalViewPr>
  <p:slideViewPr>
    <p:cSldViewPr>
      <p:cViewPr varScale="1">
        <p:scale>
          <a:sx n="40" d="100"/>
          <a:sy n="40" d="100"/>
        </p:scale>
        <p:origin x="-2256" y="-108"/>
      </p:cViewPr>
      <p:guideLst>
        <p:guide orient="horz" pos="2160"/>
        <p:guide pos="2880"/>
      </p:guideLst>
    </p:cSldViewPr>
  </p:slideViewPr>
  <p:notesTextViewPr>
    <p:cViewPr>
      <p:scale>
        <a:sx n="1" d="1"/>
        <a:sy n="1" d="1"/>
      </p:scale>
      <p:origin x="0" y="3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3149C-9E71-4D96-A470-402B3B041191}" type="datetimeFigureOut">
              <a:rPr lang="en-GB" smtClean="0"/>
              <a:t>21/07/2015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58284-DC7F-4AA3-9F30-D42285FDD7F0}" type="slidenum">
              <a:rPr lang="en-GB" smtClean="0"/>
              <a:t>‹#›</a:t>
            </a:fld>
            <a:endParaRPr lang="en-GB"/>
          </a:p>
        </p:txBody>
      </p:sp>
    </p:spTree>
    <p:extLst>
      <p:ext uri="{BB962C8B-B14F-4D97-AF65-F5344CB8AC3E}">
        <p14:creationId xmlns:p14="http://schemas.microsoft.com/office/powerpoint/2010/main" val="52658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GB" dirty="0" smtClean="0"/>
              <a:t>Five key themes have emerged from this year’s analysis:</a:t>
            </a:r>
          </a:p>
          <a:p>
            <a:pPr marL="0" indent="0">
              <a:buFont typeface="Arial" panose="020B0604020202020204" pitchFamily="34" charset="0"/>
              <a:buNone/>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Of the four scenarios, Gone Green is where all renewable and carbon targets are met  on time and in full.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Other scenarios may get there but late.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Renewable electricity is key to meeting 2020 targets. Beyond 2020, increased electrification of heat and transport is key to achieve targets. </a:t>
            </a:r>
          </a:p>
          <a:p>
            <a:pPr marL="628650" lvl="1" indent="-171450">
              <a:buFont typeface="Arial" panose="020B0604020202020204" pitchFamily="34" charset="0"/>
              <a:buChar cha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GB remains a net importer of electricity in three out of four scenarios (exports are seen from the</a:t>
            </a:r>
            <a:r>
              <a:rPr lang="en-GB" sz="1200" kern="1200" baseline="0" dirty="0" smtClean="0">
                <a:solidFill>
                  <a:schemeClr val="tx1"/>
                </a:solidFill>
                <a:effectLst/>
                <a:latin typeface="+mn-lt"/>
                <a:ea typeface="+mn-ea"/>
                <a:cs typeface="+mn-cs"/>
              </a:rPr>
              <a:t> 2030’s in Gone Green due to the higher volumes of renewable generation)</a:t>
            </a:r>
            <a:r>
              <a:rPr lang="en-GB" sz="1200" kern="1200" dirty="0" smtClean="0">
                <a:solidFill>
                  <a:schemeClr val="tx1"/>
                </a:solidFill>
                <a:effectLst/>
                <a:latin typeface="+mn-lt"/>
                <a:ea typeface="+mn-ea"/>
                <a:cs typeface="+mn-cs"/>
              </a:rPr>
              <a:t>. The level of installed capacity has increased due to a number of factors:</a:t>
            </a:r>
          </a:p>
          <a:p>
            <a:pPr marL="628650" lvl="1" indent="-171450">
              <a:buFont typeface="Arial" panose="020B0604020202020204" pitchFamily="34" charset="0"/>
              <a:buChar char="•"/>
            </a:pPr>
            <a:r>
              <a:rPr lang="en-GB" sz="1200" kern="1200" dirty="0" err="1" smtClean="0">
                <a:solidFill>
                  <a:schemeClr val="tx1"/>
                </a:solidFill>
                <a:effectLst/>
                <a:latin typeface="+mn-lt"/>
                <a:ea typeface="+mn-ea"/>
                <a:cs typeface="+mn-cs"/>
              </a:rPr>
              <a:t>Ofgem’s</a:t>
            </a:r>
            <a:r>
              <a:rPr lang="en-GB" sz="1200" kern="1200" dirty="0" smtClean="0">
                <a:solidFill>
                  <a:schemeClr val="tx1"/>
                </a:solidFill>
                <a:effectLst/>
                <a:latin typeface="+mn-lt"/>
                <a:ea typeface="+mn-ea"/>
                <a:cs typeface="+mn-cs"/>
              </a:rPr>
              <a:t> confirmation of the cap and floor regime</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EU aspirational targets has renewed interest in investment</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Increased renewable generation across Europe strengthening the need case  </a:t>
            </a:r>
          </a:p>
          <a:p>
            <a:pPr marL="171450" lvl="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There is sufficient gas supplies in all scenarios, both annually and at peak periods. The major variation between scenarios is the source of supplies, be it indigenous or imported gas. The precise mix of these sources will be determined by prevailing market conditions.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Electricity margins remain </a:t>
            </a:r>
            <a:r>
              <a:rPr lang="en-GB" sz="1200" kern="1200" dirty="0" smtClean="0">
                <a:solidFill>
                  <a:schemeClr val="tx1"/>
                </a:solidFill>
                <a:effectLst/>
                <a:latin typeface="+mn-lt"/>
                <a:ea typeface="+mn-ea"/>
                <a:cs typeface="+mn-cs"/>
              </a:rPr>
              <a:t>narrow but manageable </a:t>
            </a:r>
            <a:r>
              <a:rPr lang="en-GB" sz="1200" kern="1200" dirty="0" smtClean="0">
                <a:solidFill>
                  <a:schemeClr val="tx1"/>
                </a:solidFill>
                <a:effectLst/>
                <a:latin typeface="+mn-lt"/>
                <a:ea typeface="+mn-ea"/>
                <a:cs typeface="+mn-cs"/>
              </a:rPr>
              <a:t>until the Capacity Market delivers in 2018/19</a:t>
            </a:r>
            <a:r>
              <a:rPr lang="en-GB" sz="1200" kern="1200" dirty="0" smtClean="0">
                <a:solidFill>
                  <a:schemeClr val="tx1"/>
                </a:solidFill>
                <a:effectLst/>
                <a:latin typeface="+mn-lt"/>
                <a:ea typeface="+mn-ea"/>
                <a:cs typeface="+mn-cs"/>
              </a:rPr>
              <a:t>. This will bring forwards</a:t>
            </a:r>
            <a:r>
              <a:rPr lang="en-GB" sz="1200" kern="1200" baseline="0" dirty="0" smtClean="0">
                <a:solidFill>
                  <a:schemeClr val="tx1"/>
                </a:solidFill>
                <a:effectLst/>
                <a:latin typeface="+mn-lt"/>
                <a:ea typeface="+mn-ea"/>
                <a:cs typeface="+mn-cs"/>
              </a:rPr>
              <a:t> n</a:t>
            </a:r>
            <a:r>
              <a:rPr lang="en-GB" sz="1200" kern="1200" dirty="0" smtClean="0">
                <a:solidFill>
                  <a:schemeClr val="tx1"/>
                </a:solidFill>
                <a:effectLst/>
                <a:latin typeface="+mn-lt"/>
                <a:ea typeface="+mn-ea"/>
                <a:cs typeface="+mn-cs"/>
              </a:rPr>
              <a:t>ew </a:t>
            </a:r>
            <a:r>
              <a:rPr lang="en-GB" sz="1200" kern="1200" dirty="0" smtClean="0">
                <a:solidFill>
                  <a:schemeClr val="tx1"/>
                </a:solidFill>
                <a:effectLst/>
                <a:latin typeface="+mn-lt"/>
                <a:ea typeface="+mn-ea"/>
                <a:cs typeface="+mn-cs"/>
              </a:rPr>
              <a:t>sources of capacity, both generation and demand side response, </a:t>
            </a:r>
            <a:r>
              <a:rPr lang="en-GB" sz="1200" kern="1200" dirty="0" smtClean="0">
                <a:solidFill>
                  <a:schemeClr val="tx1"/>
                </a:solidFill>
                <a:effectLst/>
                <a:latin typeface="+mn-lt"/>
                <a:ea typeface="+mn-ea"/>
                <a:cs typeface="+mn-cs"/>
              </a:rPr>
              <a:t>and ease </a:t>
            </a:r>
            <a:r>
              <a:rPr lang="en-GB" sz="1200" kern="1200" dirty="0" smtClean="0">
                <a:solidFill>
                  <a:schemeClr val="tx1"/>
                </a:solidFill>
                <a:effectLst/>
                <a:latin typeface="+mn-lt"/>
                <a:ea typeface="+mn-ea"/>
                <a:cs typeface="+mn-cs"/>
              </a:rPr>
              <a:t>pressures on margins. Longer term, the investment case for thermal generation remains challenging due to increased volumes of low carbon generation and interconnectors.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Increasing amounts of generation connecting to the distribution systems, in particular solar power,  will result in periods of low transmission level demand. Without action, this increase in generation will present balancing challenges for the system operator. </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smtClean="0"/>
              <a:t>Scenarios are not forecasts.</a:t>
            </a:r>
            <a:r>
              <a:rPr lang="en-GB" baseline="0" dirty="0" smtClean="0"/>
              <a:t> They are valuable for many reasons:</a:t>
            </a:r>
          </a:p>
          <a:p>
            <a:pPr marL="0" indent="0">
              <a:buFont typeface="Arial" panose="020B0604020202020204" pitchFamily="34" charset="0"/>
              <a:buNone/>
            </a:pPr>
            <a:endParaRPr lang="en-GB" baseline="0" dirty="0" smtClean="0"/>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A long term view is needed to understand the potential risk and rewards of investment,</a:t>
            </a:r>
            <a:r>
              <a:rPr lang="en-GB" sz="1200" kern="1200" baseline="0" dirty="0" smtClean="0">
                <a:solidFill>
                  <a:schemeClr val="tx1"/>
                </a:solidFill>
                <a:effectLst/>
                <a:latin typeface="+mn-lt"/>
                <a:ea typeface="+mn-ea"/>
                <a:cs typeface="+mn-cs"/>
              </a:rPr>
              <a:t> recognising that </a:t>
            </a:r>
            <a:r>
              <a:rPr lang="en-GB" sz="1200" kern="1200" dirty="0" smtClean="0">
                <a:solidFill>
                  <a:schemeClr val="tx1"/>
                </a:solidFill>
                <a:effectLst/>
                <a:latin typeface="+mn-lt"/>
                <a:ea typeface="+mn-ea"/>
                <a:cs typeface="+mn-cs"/>
              </a:rPr>
              <a:t>there is not one fixed pathway to the future.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Our scenarios focus on this longer term picture, rather than getting fixated on the short term. The FES set out credible evidence based pathways of what the future could look like.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Having this framework, helps us ask insightful questions, expect the unexpected and by understanding the impact of changes in the external landscape on our decisions, ultimately make better decisions which are more robust.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This view is supported by a number of other organisations, who develop scenarios or comment on </a:t>
            </a:r>
            <a:r>
              <a:rPr lang="en-GB" sz="1200" kern="1200" dirty="0" smtClean="0">
                <a:solidFill>
                  <a:schemeClr val="tx1"/>
                </a:solidFill>
                <a:effectLst/>
                <a:latin typeface="+mn-lt"/>
                <a:ea typeface="+mn-ea"/>
                <a:cs typeface="+mn-cs"/>
              </a:rPr>
              <a:t>them</a:t>
            </a:r>
            <a:r>
              <a:rPr lang="en-GB" sz="1200" kern="1200" baseline="0" dirty="0" smtClean="0">
                <a:solidFill>
                  <a:schemeClr val="tx1"/>
                </a:solidFill>
                <a:effectLst/>
                <a:latin typeface="+mn-lt"/>
                <a:ea typeface="+mn-ea"/>
                <a:cs typeface="+mn-cs"/>
              </a:rPr>
              <a:t> and the feedback we have received from our stakeholders throughout the year.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Within National Grid, we use the FES as the starting point to a number of key pieces of work and significant decisions…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They are the first step of the development of the transmissions system, as set out in the Electricity and Gas Ten Year Statements and the System Operability Framework.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Supply and demand reports, including the Winter and Summer Outlook Reports, are built upon the FES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They are the basis of our recommendation to Government on analysis for Electricity Market Reform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Our input to European documents, such as the Ten Year Network Development Plans for Gas and Electricity, is informed by the FES work.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follow an annual process, starting with the launch event today and leading to the development and publication of next year’s scenarios.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We do engagement throughout the year.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 will hold workshops for groups of stakeholders, have bilateral meetings, receive (gratefully) a lot of data and comments via email.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then analyse the wealth of information</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As part of this we start to prepare the framework of the scenarios, setting out the boundaries we will look to test and considering what evidence may be available to support a certain pathway being credible and robust.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This year was the first where we had a new licence condition. This requires us to submit to Ofgem (contained in the Stakeholder Feedback Document published in January):</a:t>
            </a:r>
          </a:p>
          <a:p>
            <a:pPr marL="1085850" lvl="2" indent="-171450">
              <a:buFont typeface="Arial" panose="020B0604020202020204" pitchFamily="34" charset="0"/>
              <a:buChar char="•"/>
            </a:pPr>
            <a:r>
              <a:rPr lang="en-GB" sz="1200" kern="1200" dirty="0" smtClean="0">
                <a:solidFill>
                  <a:schemeClr val="tx1"/>
                </a:solidFill>
                <a:effectLst/>
                <a:latin typeface="+mn-lt"/>
                <a:ea typeface="+mn-ea"/>
                <a:cs typeface="+mn-cs"/>
              </a:rPr>
              <a:t>Detailed description of proposed scenarios and any changes to the scenarios or the modelling which will underpin those scenarios </a:t>
            </a:r>
          </a:p>
          <a:p>
            <a:pPr marL="1085850" lvl="2" indent="-171450">
              <a:buFont typeface="Arial" panose="020B0604020202020204" pitchFamily="34" charset="0"/>
              <a:buChar char="•"/>
            </a:pPr>
            <a:r>
              <a:rPr lang="en-GB" sz="1200" kern="1200" dirty="0" smtClean="0">
                <a:solidFill>
                  <a:schemeClr val="tx1"/>
                </a:solidFill>
                <a:effectLst/>
                <a:latin typeface="+mn-lt"/>
                <a:ea typeface="+mn-ea"/>
                <a:cs typeface="+mn-cs"/>
              </a:rPr>
              <a:t>A document on the stakeholder feedback we received and how we have used it,</a:t>
            </a:r>
            <a:r>
              <a:rPr lang="en-GB" sz="1200" kern="1200" baseline="0" dirty="0" smtClean="0">
                <a:solidFill>
                  <a:schemeClr val="tx1"/>
                </a:solidFill>
                <a:effectLst/>
                <a:latin typeface="+mn-lt"/>
                <a:ea typeface="+mn-ea"/>
                <a:cs typeface="+mn-cs"/>
              </a:rPr>
              <a:t> and evidence of this engagement</a:t>
            </a:r>
            <a:endParaRPr lang="en-GB" sz="120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We then complete detailed modelling work on demand, power supply, gas demand, gas supply</a:t>
            </a:r>
          </a:p>
          <a:p>
            <a:pPr marL="1085850" lvl="2"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Finally we review and sense check the outputs</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are always looking to improve, and add value to the debate and quality of decisions made as a result.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This year we spoke to over 230 organisations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feedback was supportive of the scenarios, suggesting evolution rather than revolution. We have continued with four scenarios this year.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have updated our models, most notably in gas demand, power economics and interconnectors.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have stayed with three rules, formalising our assumption on gas security of supply. Our rules are:</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Levy Control Framework – we won’t spend money that we don’t have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Security of supply on electricity – the reliability standard of three hours will be achieved.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Security of supply on gas – There will be sufficient capacity to ensure that the N-1 test will continue to be satisfied. </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response to feedback w</a:t>
            </a:r>
            <a:r>
              <a:rPr lang="en-GB" sz="1200" kern="1200" dirty="0" smtClean="0">
                <a:solidFill>
                  <a:schemeClr val="tx1"/>
                </a:solidFill>
                <a:effectLst/>
                <a:latin typeface="+mn-lt"/>
                <a:ea typeface="+mn-ea"/>
                <a:cs typeface="+mn-cs"/>
              </a:rPr>
              <a:t>e have moved from 26 Axioms, to 5 primary assumptions of Economic Growth, Energy User Behaviour, Fuel Prices, Policy and Technology. </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userDrawn="1"/>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fontAlgn="base">
              <a:spcBef>
                <a:spcPct val="0"/>
              </a:spcBef>
              <a:spcAft>
                <a:spcPct val="0"/>
              </a:spcAft>
            </a:pPr>
            <a:endParaRPr lang="en-GB" sz="2800" b="1" dirty="0">
              <a:solidFill>
                <a:srgbClr val="0079C1"/>
              </a:solidFill>
            </a:endParaRPr>
          </a:p>
        </p:txBody>
      </p:sp>
      <p:sp>
        <p:nvSpPr>
          <p:cNvPr id="101379" name="Rectangle 3"/>
          <p:cNvSpPr>
            <a:spLocks noGrp="1" noChangeArrowheads="1"/>
          </p:cNvSpPr>
          <p:nvPr>
            <p:ph type="ctrTitle" sz="quarter"/>
          </p:nvPr>
        </p:nvSpPr>
        <p:spPr>
          <a:xfrm>
            <a:off x="593725" y="1279525"/>
            <a:ext cx="8043863" cy="639763"/>
          </a:xfrm>
          <a:prstGeom prst="rect">
            <a:avLst/>
          </a:prstGeo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a:prstGeom prst="rect">
            <a:avLst/>
          </a:prstGeo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33488579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1485900"/>
            <a:ext cx="8089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5A7E6AF-31D8-4E68-A120-781C18B6A23D}"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1D45C4-C729-432D-967F-8B906583F5B3}"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9971922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D73F18E-7DFC-421B-8213-29114A18B97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AECAEB8F-6ABC-4117-A44D-BABBFB7F715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0780223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3725" y="1485900"/>
            <a:ext cx="80899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3AB37F19-DA17-4791-B6C4-A7A1BB9618A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71162FE0-8B14-4597-9B4D-9845A4420CF2}"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293913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BAB047D0-1ED8-482D-8BB6-D89B7ABEC88C}"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89DA4E8-F0C0-4F9F-85C1-136BFF31A6B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8330475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4C317FC-4021-45C2-9D30-F784B2DA1D5A}"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3C0733C-6823-408B-9D5B-CBCE805CE5B5}"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80523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98C03E9-D5A7-4517-A2FB-926A103D7F6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8072929-A856-44B6-AF28-A2056E2773E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8476795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979E05-1DCB-4B61-8DF0-17E20DB61FBE}"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8E0C5DAE-DBEE-46BD-B1A2-9FFFF94D37D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0270982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3170BC-03F4-4055-876A-094CC81FC22F}"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E1B2AD-3D08-46F4-86B4-C3C598870C0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7754142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5FAE4CF-E9AB-46C0-9CA9-7980822D64C6}"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6E174DA-490A-448B-848A-D3B1119EBE1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264329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BC1D746-670C-46CE-8C3D-2BF618AC337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D2A98D1-CEE0-4524-BFA0-175CFE257FE8}"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3505271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National_Grid_POA_white"/>
          <p:cNvPicPr/>
          <p:nvPr userDrawn="1"/>
        </p:nvPicPr>
        <p:blipFill>
          <a:blip r:embed="rId13"/>
          <a:srcRect b="24583"/>
          <a:stretch>
            <a:fillRect/>
          </a:stretch>
        </p:blipFill>
        <p:spPr bwMode="auto">
          <a:xfrm>
            <a:off x="6817099" y="346523"/>
            <a:ext cx="1839595" cy="419100"/>
          </a:xfrm>
          <a:prstGeom prst="rect">
            <a:avLst/>
          </a:prstGeom>
          <a:noFill/>
        </p:spPr>
      </p:pic>
    </p:spTree>
    <p:extLst>
      <p:ext uri="{BB962C8B-B14F-4D97-AF65-F5344CB8AC3E}">
        <p14:creationId xmlns:p14="http://schemas.microsoft.com/office/powerpoint/2010/main" val="2799066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fontAlgn="base">
        <a:spcBef>
          <a:spcPct val="0"/>
        </a:spcBef>
        <a:spcAft>
          <a:spcPct val="0"/>
        </a:spcAft>
        <a:defRPr sz="2400" b="1">
          <a:solidFill>
            <a:srgbClr val="C2CD23"/>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C2CD23"/>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C2CD23"/>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C2CD23"/>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C2CD23"/>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C2CD23"/>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4.emf"/><Relationship Id="rId3" Type="http://schemas.openxmlformats.org/officeDocument/2006/relationships/image" Target="../media/image10.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22.emf"/><Relationship Id="rId1" Type="http://schemas.openxmlformats.org/officeDocument/2006/relationships/slideLayout" Target="../slideLayouts/slideLayout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emf"/><Relationship Id="rId10" Type="http://schemas.openxmlformats.org/officeDocument/2006/relationships/image" Target="../media/image16.emf"/><Relationship Id="rId19"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15.emf"/><Relationship Id="rId1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Introduction</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3" name="Rectangle 12"/>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4" name="Rectangle 13"/>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5" name="TextBox 14"/>
          <p:cNvSpPr txBox="1"/>
          <p:nvPr/>
        </p:nvSpPr>
        <p:spPr>
          <a:xfrm>
            <a:off x="583506" y="1577656"/>
            <a:ext cx="5932709" cy="954107"/>
          </a:xfrm>
          <a:prstGeom prst="rect">
            <a:avLst/>
          </a:prstGeom>
          <a:noFill/>
        </p:spPr>
        <p:txBody>
          <a:bodyPr wrap="square" rtlCol="0">
            <a:spAutoFit/>
          </a:bodyPr>
          <a:lstStyle/>
          <a:p>
            <a:pPr fontAlgn="base">
              <a:spcBef>
                <a:spcPct val="0"/>
              </a:spcBef>
              <a:spcAft>
                <a:spcPct val="0"/>
              </a:spcAft>
            </a:pPr>
            <a:r>
              <a:rPr lang="en-GB" sz="2800" b="1" dirty="0" err="1">
                <a:solidFill>
                  <a:srgbClr val="FFFFFF"/>
                </a:solidFill>
              </a:rPr>
              <a:t>Roisin</a:t>
            </a:r>
            <a:r>
              <a:rPr lang="en-GB" sz="2800" b="1" dirty="0">
                <a:solidFill>
                  <a:srgbClr val="FFFFFF"/>
                </a:solidFill>
              </a:rPr>
              <a:t> Quinn </a:t>
            </a:r>
          </a:p>
          <a:p>
            <a:pPr fontAlgn="base">
              <a:spcBef>
                <a:spcPct val="0"/>
              </a:spcBef>
              <a:spcAft>
                <a:spcPct val="0"/>
              </a:spcAft>
            </a:pPr>
            <a:r>
              <a:rPr lang="en-GB" sz="2800" dirty="0">
                <a:solidFill>
                  <a:srgbClr val="FFFFFF"/>
                </a:solidFill>
                <a:cs typeface="Arial"/>
              </a:rPr>
              <a:t>Head, Energy Strategy and Policy</a:t>
            </a:r>
          </a:p>
        </p:txBody>
      </p:sp>
      <p:pic>
        <p:nvPicPr>
          <p:cNvPr id="16" name="Picture 15"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28931959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10" name="Rectangle 9"/>
          <p:cNvSpPr/>
          <p:nvPr/>
        </p:nvSpPr>
        <p:spPr bwMode="auto">
          <a:xfrm>
            <a:off x="1" y="0"/>
            <a:ext cx="9143999" cy="685800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4346C"/>
              </a:solidFill>
            </a:endParaRPr>
          </a:p>
        </p:txBody>
      </p:sp>
      <p:pic>
        <p:nvPicPr>
          <p:cNvPr id="11"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2" name="TextBox 11"/>
          <p:cNvSpPr txBox="1"/>
          <p:nvPr/>
        </p:nvSpPr>
        <p:spPr>
          <a:xfrm>
            <a:off x="467544" y="332656"/>
            <a:ext cx="4824536"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The 2015 key themes</a:t>
            </a:r>
            <a:endParaRPr lang="en-US" sz="2800" dirty="0">
              <a:solidFill>
                <a:srgbClr val="FFFFFF"/>
              </a:solidFill>
              <a:cs typeface="Arial"/>
            </a:endParaRPr>
          </a:p>
        </p:txBody>
      </p:sp>
      <p:cxnSp>
        <p:nvCxnSpPr>
          <p:cNvPr id="13" name="Straight Connector 12"/>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539552" y="1124744"/>
            <a:ext cx="3528392"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nvGrpSpPr>
          <p:cNvPr id="7" name="Group 6"/>
          <p:cNvGrpSpPr/>
          <p:nvPr/>
        </p:nvGrpSpPr>
        <p:grpSpPr>
          <a:xfrm>
            <a:off x="3131840" y="1340768"/>
            <a:ext cx="2376264" cy="2448272"/>
            <a:chOff x="3131840" y="1340768"/>
            <a:chExt cx="2376264" cy="2448272"/>
          </a:xfrm>
        </p:grpSpPr>
        <p:sp>
          <p:nvSpPr>
            <p:cNvPr id="24" name="Rectangle 23"/>
            <p:cNvSpPr/>
            <p:nvPr/>
          </p:nvSpPr>
          <p:spPr bwMode="auto">
            <a:xfrm>
              <a:off x="3131840" y="1340768"/>
              <a:ext cx="2376264" cy="2448272"/>
            </a:xfrm>
            <a:prstGeom prst="rect">
              <a:avLst/>
            </a:prstGeom>
            <a:solidFill>
              <a:srgbClr val="F395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7" name="Picture 16" descr="GBI_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059" y="1834310"/>
              <a:ext cx="1402353" cy="711259"/>
            </a:xfrm>
            <a:prstGeom prst="rect">
              <a:avLst/>
            </a:prstGeom>
          </p:spPr>
        </p:pic>
        <p:sp>
          <p:nvSpPr>
            <p:cNvPr id="19" name="TextBox 18"/>
            <p:cNvSpPr txBox="1"/>
            <p:nvPr/>
          </p:nvSpPr>
          <p:spPr>
            <a:xfrm>
              <a:off x="3202182" y="2790988"/>
              <a:ext cx="2305922" cy="913070"/>
            </a:xfrm>
            <a:prstGeom prst="rect">
              <a:avLst/>
            </a:prstGeom>
            <a:noFill/>
          </p:spPr>
          <p:txBody>
            <a:bodyPr wrap="square" rtlCol="0">
              <a:spAutoFit/>
            </a:bodyPr>
            <a:lstStyle/>
            <a:p>
              <a:pPr fontAlgn="base">
                <a:spcBef>
                  <a:spcPct val="0"/>
                </a:spcBef>
                <a:spcAft>
                  <a:spcPct val="0"/>
                </a:spcAft>
              </a:pPr>
              <a:r>
                <a:rPr lang="en-GB" sz="2000" b="1" baseline="30000" dirty="0">
                  <a:solidFill>
                    <a:srgbClr val="FFFFFF"/>
                  </a:solidFill>
                </a:rPr>
                <a:t>GB remains a net </a:t>
              </a:r>
            </a:p>
            <a:p>
              <a:pPr fontAlgn="base">
                <a:spcBef>
                  <a:spcPct val="0"/>
                </a:spcBef>
                <a:spcAft>
                  <a:spcPct val="0"/>
                </a:spcAft>
              </a:pPr>
              <a:r>
                <a:rPr lang="en-GB" sz="2000" b="1" baseline="30000" dirty="0">
                  <a:solidFill>
                    <a:srgbClr val="FFFFFF"/>
                  </a:solidFill>
                </a:rPr>
                <a:t>importer of electricity </a:t>
              </a:r>
            </a:p>
            <a:p>
              <a:pPr fontAlgn="base">
                <a:spcBef>
                  <a:spcPct val="0"/>
                </a:spcBef>
                <a:spcAft>
                  <a:spcPct val="0"/>
                </a:spcAft>
              </a:pPr>
              <a:r>
                <a:rPr lang="en-GB" sz="2000" b="1" baseline="30000" dirty="0">
                  <a:solidFill>
                    <a:srgbClr val="FFFFFF"/>
                  </a:solidFill>
                </a:rPr>
                <a:t>in three out of our </a:t>
              </a:r>
            </a:p>
            <a:p>
              <a:pPr fontAlgn="base">
                <a:spcBef>
                  <a:spcPct val="0"/>
                </a:spcBef>
                <a:spcAft>
                  <a:spcPct val="0"/>
                </a:spcAft>
              </a:pPr>
              <a:r>
                <a:rPr lang="en-GB" sz="2000" b="1" baseline="30000" dirty="0">
                  <a:solidFill>
                    <a:srgbClr val="FFFFFF"/>
                  </a:solidFill>
                </a:rPr>
                <a:t>four scenarios.</a:t>
              </a:r>
            </a:p>
          </p:txBody>
        </p:sp>
      </p:grpSp>
      <p:grpSp>
        <p:nvGrpSpPr>
          <p:cNvPr id="9" name="Group 8"/>
          <p:cNvGrpSpPr/>
          <p:nvPr/>
        </p:nvGrpSpPr>
        <p:grpSpPr>
          <a:xfrm>
            <a:off x="1663214" y="4005064"/>
            <a:ext cx="2376264" cy="2448272"/>
            <a:chOff x="1663214" y="4005064"/>
            <a:chExt cx="2376264" cy="2448272"/>
          </a:xfrm>
        </p:grpSpPr>
        <p:sp>
          <p:nvSpPr>
            <p:cNvPr id="29" name="Rectangle 28"/>
            <p:cNvSpPr/>
            <p:nvPr/>
          </p:nvSpPr>
          <p:spPr bwMode="auto">
            <a:xfrm>
              <a:off x="1663214" y="4005064"/>
              <a:ext cx="2376264" cy="2448272"/>
            </a:xfrm>
            <a:prstGeom prst="rect">
              <a:avLst/>
            </a:prstGeom>
            <a:solidFill>
              <a:srgbClr val="F395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6" name="Picture 15" descr="Future summers_ic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610" y="4247312"/>
              <a:ext cx="977064" cy="977064"/>
            </a:xfrm>
            <a:prstGeom prst="rect">
              <a:avLst/>
            </a:prstGeom>
          </p:spPr>
        </p:pic>
        <p:sp>
          <p:nvSpPr>
            <p:cNvPr id="20" name="TextBox 19"/>
            <p:cNvSpPr txBox="1"/>
            <p:nvPr/>
          </p:nvSpPr>
          <p:spPr>
            <a:xfrm>
              <a:off x="1744208" y="5376349"/>
              <a:ext cx="2251728" cy="913070"/>
            </a:xfrm>
            <a:prstGeom prst="rect">
              <a:avLst/>
            </a:prstGeom>
            <a:noFill/>
          </p:spPr>
          <p:txBody>
            <a:bodyPr wrap="square" rtlCol="0">
              <a:spAutoFit/>
            </a:bodyPr>
            <a:lstStyle/>
            <a:p>
              <a:pPr fontAlgn="base">
                <a:spcBef>
                  <a:spcPct val="0"/>
                </a:spcBef>
                <a:spcAft>
                  <a:spcPct val="0"/>
                </a:spcAft>
              </a:pPr>
              <a:r>
                <a:rPr lang="en-GB" sz="2000" b="1" baseline="30000" dirty="0">
                  <a:solidFill>
                    <a:srgbClr val="FFFFFF"/>
                  </a:solidFill>
                </a:rPr>
                <a:t>The scenarios highlight </a:t>
              </a:r>
            </a:p>
            <a:p>
              <a:pPr fontAlgn="base">
                <a:spcBef>
                  <a:spcPct val="0"/>
                </a:spcBef>
                <a:spcAft>
                  <a:spcPct val="0"/>
                </a:spcAft>
              </a:pPr>
              <a:r>
                <a:rPr lang="en-GB" sz="2000" b="1" baseline="30000" dirty="0">
                  <a:solidFill>
                    <a:srgbClr val="FFFFFF"/>
                  </a:solidFill>
                </a:rPr>
                <a:t>the increasing operability challenges the electricity</a:t>
              </a:r>
            </a:p>
            <a:p>
              <a:pPr fontAlgn="base">
                <a:spcBef>
                  <a:spcPct val="0"/>
                </a:spcBef>
                <a:spcAft>
                  <a:spcPct val="0"/>
                </a:spcAft>
              </a:pPr>
              <a:r>
                <a:rPr lang="en-GB" sz="2000" b="1" baseline="30000" dirty="0">
                  <a:solidFill>
                    <a:srgbClr val="FFFFFF"/>
                  </a:solidFill>
                </a:rPr>
                <a:t>industry faces. </a:t>
              </a:r>
            </a:p>
          </p:txBody>
        </p:sp>
      </p:grpSp>
      <p:grpSp>
        <p:nvGrpSpPr>
          <p:cNvPr id="8" name="Group 7"/>
          <p:cNvGrpSpPr/>
          <p:nvPr/>
        </p:nvGrpSpPr>
        <p:grpSpPr>
          <a:xfrm>
            <a:off x="5724128" y="1340768"/>
            <a:ext cx="2664296" cy="2448272"/>
            <a:chOff x="5724128" y="1340768"/>
            <a:chExt cx="2664296" cy="2448272"/>
          </a:xfrm>
        </p:grpSpPr>
        <p:sp>
          <p:nvSpPr>
            <p:cNvPr id="26" name="Rectangle 25"/>
            <p:cNvSpPr/>
            <p:nvPr/>
          </p:nvSpPr>
          <p:spPr bwMode="auto">
            <a:xfrm>
              <a:off x="5724128" y="1340768"/>
              <a:ext cx="2664296" cy="2448272"/>
            </a:xfrm>
            <a:prstGeom prst="rect">
              <a:avLst/>
            </a:prstGeom>
            <a:solidFill>
              <a:srgbClr val="F395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4" name="Picture 3" descr="Gas_icon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5205" y="1643686"/>
              <a:ext cx="636100" cy="958733"/>
            </a:xfrm>
            <a:prstGeom prst="rect">
              <a:avLst/>
            </a:prstGeom>
          </p:spPr>
        </p:pic>
        <p:sp>
          <p:nvSpPr>
            <p:cNvPr id="21" name="TextBox 20"/>
            <p:cNvSpPr txBox="1"/>
            <p:nvPr/>
          </p:nvSpPr>
          <p:spPr>
            <a:xfrm>
              <a:off x="5811285" y="2790988"/>
              <a:ext cx="2577139" cy="913070"/>
            </a:xfrm>
            <a:prstGeom prst="rect">
              <a:avLst/>
            </a:prstGeom>
            <a:noFill/>
          </p:spPr>
          <p:txBody>
            <a:bodyPr wrap="square" rtlCol="0">
              <a:spAutoFit/>
            </a:bodyPr>
            <a:lstStyle/>
            <a:p>
              <a:pPr fontAlgn="base">
                <a:spcBef>
                  <a:spcPct val="0"/>
                </a:spcBef>
                <a:spcAft>
                  <a:spcPct val="0"/>
                </a:spcAft>
              </a:pPr>
              <a:r>
                <a:rPr lang="en-GB" sz="2000" b="1" baseline="30000" dirty="0">
                  <a:solidFill>
                    <a:srgbClr val="FFFFFF"/>
                  </a:solidFill>
                </a:rPr>
                <a:t>Sufficient gas Supplies </a:t>
              </a:r>
            </a:p>
            <a:p>
              <a:pPr fontAlgn="base">
                <a:spcBef>
                  <a:spcPct val="0"/>
                </a:spcBef>
                <a:spcAft>
                  <a:spcPct val="0"/>
                </a:spcAft>
              </a:pPr>
              <a:r>
                <a:rPr lang="en-GB" sz="2000" b="1" baseline="30000" dirty="0">
                  <a:solidFill>
                    <a:srgbClr val="FFFFFF"/>
                  </a:solidFill>
                </a:rPr>
                <a:t>are available in all scenarios </a:t>
              </a:r>
            </a:p>
            <a:p>
              <a:pPr fontAlgn="base">
                <a:spcBef>
                  <a:spcPct val="0"/>
                </a:spcBef>
                <a:spcAft>
                  <a:spcPct val="0"/>
                </a:spcAft>
              </a:pPr>
              <a:r>
                <a:rPr lang="en-GB" sz="2000" b="1" baseline="30000" dirty="0">
                  <a:solidFill>
                    <a:srgbClr val="FFFFFF"/>
                  </a:solidFill>
                </a:rPr>
                <a:t>with significant uncertainty </a:t>
              </a:r>
            </a:p>
            <a:p>
              <a:pPr fontAlgn="base">
                <a:spcBef>
                  <a:spcPct val="0"/>
                </a:spcBef>
                <a:spcAft>
                  <a:spcPct val="0"/>
                </a:spcAft>
              </a:pPr>
              <a:r>
                <a:rPr lang="en-GB" sz="2000" b="1" baseline="30000" dirty="0">
                  <a:solidFill>
                    <a:srgbClr val="FFFFFF"/>
                  </a:solidFill>
                </a:rPr>
                <a:t>on the source. </a:t>
              </a:r>
            </a:p>
          </p:txBody>
        </p:sp>
      </p:grpSp>
      <p:grpSp>
        <p:nvGrpSpPr>
          <p:cNvPr id="3" name="Group 2"/>
          <p:cNvGrpSpPr/>
          <p:nvPr/>
        </p:nvGrpSpPr>
        <p:grpSpPr>
          <a:xfrm>
            <a:off x="539552" y="1340768"/>
            <a:ext cx="2376264" cy="2448272"/>
            <a:chOff x="539552" y="1340768"/>
            <a:chExt cx="2376264" cy="2448272"/>
          </a:xfrm>
        </p:grpSpPr>
        <p:sp>
          <p:nvSpPr>
            <p:cNvPr id="2" name="Rectangle 1"/>
            <p:cNvSpPr/>
            <p:nvPr/>
          </p:nvSpPr>
          <p:spPr bwMode="auto">
            <a:xfrm>
              <a:off x="539552" y="1340768"/>
              <a:ext cx="2376264" cy="2448272"/>
            </a:xfrm>
            <a:prstGeom prst="rect">
              <a:avLst/>
            </a:prstGeom>
            <a:solidFill>
              <a:srgbClr val="F395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5" name="Picture 4" descr="Gone Green_icon 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532" y="1466573"/>
              <a:ext cx="751588" cy="1195208"/>
            </a:xfrm>
            <a:prstGeom prst="rect">
              <a:avLst/>
            </a:prstGeom>
          </p:spPr>
        </p:pic>
        <p:sp>
          <p:nvSpPr>
            <p:cNvPr id="22" name="TextBox 21"/>
            <p:cNvSpPr txBox="1"/>
            <p:nvPr/>
          </p:nvSpPr>
          <p:spPr>
            <a:xfrm>
              <a:off x="629532" y="2790988"/>
              <a:ext cx="2191028" cy="913070"/>
            </a:xfrm>
            <a:prstGeom prst="rect">
              <a:avLst/>
            </a:prstGeom>
            <a:noFill/>
          </p:spPr>
          <p:txBody>
            <a:bodyPr wrap="square" rtlCol="0">
              <a:spAutoFit/>
            </a:bodyPr>
            <a:lstStyle/>
            <a:p>
              <a:pPr fontAlgn="base">
                <a:spcBef>
                  <a:spcPct val="0"/>
                </a:spcBef>
                <a:spcAft>
                  <a:spcPct val="0"/>
                </a:spcAft>
              </a:pPr>
              <a:r>
                <a:rPr lang="en-GB" sz="2000" b="1" baseline="30000" dirty="0">
                  <a:solidFill>
                    <a:srgbClr val="FFFFFF"/>
                  </a:solidFill>
                </a:rPr>
                <a:t>Gone Green is the only scenario to achieve all renewable and carbon targets on time.</a:t>
              </a:r>
            </a:p>
          </p:txBody>
        </p:sp>
      </p:grpSp>
      <p:grpSp>
        <p:nvGrpSpPr>
          <p:cNvPr id="15" name="Group 14"/>
          <p:cNvGrpSpPr/>
          <p:nvPr/>
        </p:nvGrpSpPr>
        <p:grpSpPr>
          <a:xfrm>
            <a:off x="4255502" y="4005064"/>
            <a:ext cx="3096344" cy="2452132"/>
            <a:chOff x="4255502" y="4005064"/>
            <a:chExt cx="3096344" cy="2452132"/>
          </a:xfrm>
        </p:grpSpPr>
        <p:sp>
          <p:nvSpPr>
            <p:cNvPr id="28" name="Rectangle 27"/>
            <p:cNvSpPr/>
            <p:nvPr/>
          </p:nvSpPr>
          <p:spPr bwMode="auto">
            <a:xfrm>
              <a:off x="4255502" y="4005064"/>
              <a:ext cx="3096344" cy="2448272"/>
            </a:xfrm>
            <a:prstGeom prst="rect">
              <a:avLst/>
            </a:prstGeom>
            <a:solidFill>
              <a:srgbClr val="F395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6" name="Picture 5" descr="Margins_ic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0907" y="4156452"/>
              <a:ext cx="648932" cy="1033892"/>
            </a:xfrm>
            <a:prstGeom prst="rect">
              <a:avLst/>
            </a:prstGeom>
          </p:spPr>
        </p:pic>
        <p:sp>
          <p:nvSpPr>
            <p:cNvPr id="23" name="TextBox 22"/>
            <p:cNvSpPr txBox="1"/>
            <p:nvPr/>
          </p:nvSpPr>
          <p:spPr>
            <a:xfrm>
              <a:off x="4348899" y="5338942"/>
              <a:ext cx="2952328" cy="1118254"/>
            </a:xfrm>
            <a:prstGeom prst="rect">
              <a:avLst/>
            </a:prstGeom>
            <a:noFill/>
          </p:spPr>
          <p:txBody>
            <a:bodyPr wrap="square" rtlCol="0">
              <a:spAutoFit/>
            </a:bodyPr>
            <a:lstStyle/>
            <a:p>
              <a:pPr fontAlgn="base">
                <a:spcBef>
                  <a:spcPct val="0"/>
                </a:spcBef>
                <a:spcAft>
                  <a:spcPct val="0"/>
                </a:spcAft>
              </a:pPr>
              <a:r>
                <a:rPr lang="en-GB" sz="2000" b="1" baseline="30000" dirty="0">
                  <a:solidFill>
                    <a:srgbClr val="FFFFFF"/>
                  </a:solidFill>
                </a:rPr>
                <a:t>Margins, whilst narrow, continue to be manageable until 2018/19 when the capacity market delivers new sources of capacity and margin pressures ease.</a:t>
              </a:r>
            </a:p>
          </p:txBody>
        </p:sp>
      </p:grpSp>
    </p:spTree>
    <p:extLst>
      <p:ext uri="{BB962C8B-B14F-4D97-AF65-F5344CB8AC3E}">
        <p14:creationId xmlns:p14="http://schemas.microsoft.com/office/powerpoint/2010/main" val="4253024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6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600"/>
                                        <p:tgtEl>
                                          <p:spTgt spid="7"/>
                                        </p:tgtEl>
                                      </p:cBhvr>
                                    </p:animEffect>
                                    <p:anim calcmode="lin" valueType="num">
                                      <p:cBhvr>
                                        <p:cTn id="15" dur="600" fill="hold"/>
                                        <p:tgtEl>
                                          <p:spTgt spid="7"/>
                                        </p:tgtEl>
                                        <p:attrNameLst>
                                          <p:attrName>ppt_x</p:attrName>
                                        </p:attrNameLst>
                                      </p:cBhvr>
                                      <p:tavLst>
                                        <p:tav tm="0">
                                          <p:val>
                                            <p:strVal val="#ppt_x"/>
                                          </p:val>
                                        </p:tav>
                                        <p:tav tm="100000">
                                          <p:val>
                                            <p:strVal val="#ppt_x"/>
                                          </p:val>
                                        </p:tav>
                                      </p:tavLst>
                                    </p:anim>
                                    <p:anim calcmode="lin" valueType="num">
                                      <p:cBhvr>
                                        <p:cTn id="16" dur="6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600"/>
                                        <p:tgtEl>
                                          <p:spTgt spid="8"/>
                                        </p:tgtEl>
                                      </p:cBhvr>
                                    </p:animEffect>
                                    <p:anim calcmode="lin" valueType="num">
                                      <p:cBhvr>
                                        <p:cTn id="22" dur="600" fill="hold"/>
                                        <p:tgtEl>
                                          <p:spTgt spid="8"/>
                                        </p:tgtEl>
                                        <p:attrNameLst>
                                          <p:attrName>ppt_x</p:attrName>
                                        </p:attrNameLst>
                                      </p:cBhvr>
                                      <p:tavLst>
                                        <p:tav tm="0">
                                          <p:val>
                                            <p:strVal val="#ppt_x"/>
                                          </p:val>
                                        </p:tav>
                                        <p:tav tm="100000">
                                          <p:val>
                                            <p:strVal val="#ppt_x"/>
                                          </p:val>
                                        </p:tav>
                                      </p:tavLst>
                                    </p:anim>
                                    <p:anim calcmode="lin" valueType="num">
                                      <p:cBhvr>
                                        <p:cTn id="2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600"/>
                                        <p:tgtEl>
                                          <p:spTgt spid="15"/>
                                        </p:tgtEl>
                                      </p:cBhvr>
                                    </p:animEffect>
                                    <p:anim calcmode="lin" valueType="num">
                                      <p:cBhvr>
                                        <p:cTn id="29" dur="600" fill="hold"/>
                                        <p:tgtEl>
                                          <p:spTgt spid="15"/>
                                        </p:tgtEl>
                                        <p:attrNameLst>
                                          <p:attrName>ppt_x</p:attrName>
                                        </p:attrNameLst>
                                      </p:cBhvr>
                                      <p:tavLst>
                                        <p:tav tm="0">
                                          <p:val>
                                            <p:strVal val="#ppt_x"/>
                                          </p:val>
                                        </p:tav>
                                        <p:tav tm="100000">
                                          <p:val>
                                            <p:strVal val="#ppt_x"/>
                                          </p:val>
                                        </p:tav>
                                      </p:tavLst>
                                    </p:anim>
                                    <p:anim calcmode="lin" valueType="num">
                                      <p:cBhvr>
                                        <p:cTn id="30"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600"/>
                                        <p:tgtEl>
                                          <p:spTgt spid="9"/>
                                        </p:tgtEl>
                                      </p:cBhvr>
                                    </p:animEffect>
                                    <p:anim calcmode="lin" valueType="num">
                                      <p:cBhvr>
                                        <p:cTn id="36" dur="600" fill="hold"/>
                                        <p:tgtEl>
                                          <p:spTgt spid="9"/>
                                        </p:tgtEl>
                                        <p:attrNameLst>
                                          <p:attrName>ppt_x</p:attrName>
                                        </p:attrNameLst>
                                      </p:cBhvr>
                                      <p:tavLst>
                                        <p:tav tm="0">
                                          <p:val>
                                            <p:strVal val="#ppt_x"/>
                                          </p:val>
                                        </p:tav>
                                        <p:tav tm="100000">
                                          <p:val>
                                            <p:strVal val="#ppt_x"/>
                                          </p:val>
                                        </p:tav>
                                      </p:tavLst>
                                    </p:anim>
                                    <p:anim calcmode="lin" valueType="num">
                                      <p:cBhvr>
                                        <p:cTn id="37" dur="6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9143999"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4346C"/>
              </a:solidFill>
            </a:endParaRPr>
          </a:p>
        </p:txBody>
      </p:sp>
      <p:pic>
        <p:nvPicPr>
          <p:cNvPr id="4" name="Picture 3" descr="F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1556792"/>
            <a:ext cx="8122920" cy="4026408"/>
          </a:xfrm>
          <a:prstGeom prst="rect">
            <a:avLst/>
          </a:prstGeom>
        </p:spPr>
      </p:pic>
      <p:pic>
        <p:nvPicPr>
          <p:cNvPr id="29"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30" name="TextBox 29"/>
          <p:cNvSpPr txBox="1"/>
          <p:nvPr/>
        </p:nvSpPr>
        <p:spPr>
          <a:xfrm>
            <a:off x="467544" y="332656"/>
            <a:ext cx="5616624" cy="781752"/>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dirty="0">
                <a:solidFill>
                  <a:srgbClr val="FFFFFF"/>
                </a:solidFill>
                <a:cs typeface="Arial"/>
              </a:rPr>
              <a:t>The value of scenarios</a:t>
            </a:r>
          </a:p>
        </p:txBody>
      </p:sp>
      <p:cxnSp>
        <p:nvCxnSpPr>
          <p:cNvPr id="32" name="Straight Connector 31"/>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p:cNvCxnSpPr/>
          <p:nvPr/>
        </p:nvCxnSpPr>
        <p:spPr bwMode="auto">
          <a:xfrm>
            <a:off x="539552" y="1128772"/>
            <a:ext cx="3528392"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636912"/>
            <a:ext cx="658504" cy="93450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1"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720" y="2636912"/>
            <a:ext cx="658504" cy="93992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2"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2780928"/>
            <a:ext cx="658504" cy="96340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2" y="2780928"/>
            <a:ext cx="658504" cy="93450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2996952"/>
            <a:ext cx="658504" cy="93376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6"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27784" y="2996953"/>
            <a:ext cx="658504" cy="93610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7933" y="3420533"/>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6" name="TextBox 5"/>
          <p:cNvSpPr txBox="1"/>
          <p:nvPr/>
        </p:nvSpPr>
        <p:spPr>
          <a:xfrm>
            <a:off x="-448733" y="2836333"/>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8"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49166" y="2636913"/>
            <a:ext cx="659138" cy="93610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1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7078" y="2647347"/>
            <a:ext cx="659138" cy="93776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21"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59224" y="5242850"/>
            <a:ext cx="720080" cy="101881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22" name="Picture 2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6260" y="5229200"/>
            <a:ext cx="720081" cy="102268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23" name="Picture 3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91680" y="5403903"/>
            <a:ext cx="720080" cy="101566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68144" y="5234277"/>
            <a:ext cx="740381" cy="104361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26"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58262" y="5259778"/>
            <a:ext cx="740381" cy="96039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pic>
        <p:nvPicPr>
          <p:cNvPr id="27" name="Picture 2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0150" y="5403794"/>
            <a:ext cx="740381" cy="104954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2124" t="4646" r="4778" b="5250"/>
          <a:stretch/>
        </p:blipFill>
        <p:spPr bwMode="auto">
          <a:xfrm>
            <a:off x="3635896" y="2210245"/>
            <a:ext cx="1761595" cy="25095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9317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
                                        <p:tgtEl>
                                          <p:spTgt spid="10"/>
                                        </p:tgtEl>
                                      </p:cBhvr>
                                    </p:animEffect>
                                    <p:anim calcmode="lin" valueType="num">
                                      <p:cBhvr>
                                        <p:cTn id="8" dur="600" fill="hold"/>
                                        <p:tgtEl>
                                          <p:spTgt spid="10"/>
                                        </p:tgtEl>
                                        <p:attrNameLst>
                                          <p:attrName>ppt_x</p:attrName>
                                        </p:attrNameLst>
                                      </p:cBhvr>
                                      <p:tavLst>
                                        <p:tav tm="0">
                                          <p:val>
                                            <p:strVal val="#ppt_x"/>
                                          </p:val>
                                        </p:tav>
                                        <p:tav tm="100000">
                                          <p:val>
                                            <p:strVal val="#ppt_x"/>
                                          </p:val>
                                        </p:tav>
                                      </p:tavLst>
                                    </p:anim>
                                    <p:anim calcmode="lin" valueType="num">
                                      <p:cBhvr>
                                        <p:cTn id="9" dur="6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anim calcmode="lin" valueType="num">
                                      <p:cBhvr>
                                        <p:cTn id="13" dur="600" fill="hold"/>
                                        <p:tgtEl>
                                          <p:spTgt spid="11"/>
                                        </p:tgtEl>
                                        <p:attrNameLst>
                                          <p:attrName>ppt_x</p:attrName>
                                        </p:attrNameLst>
                                      </p:cBhvr>
                                      <p:tavLst>
                                        <p:tav tm="0">
                                          <p:val>
                                            <p:strVal val="#ppt_x"/>
                                          </p:val>
                                        </p:tav>
                                        <p:tav tm="100000">
                                          <p:val>
                                            <p:strVal val="#ppt_x"/>
                                          </p:val>
                                        </p:tav>
                                      </p:tavLst>
                                    </p:anim>
                                    <p:anim calcmode="lin" valueType="num">
                                      <p:cBhvr>
                                        <p:cTn id="14" dur="6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600"/>
                                        <p:tgtEl>
                                          <p:spTgt spid="12"/>
                                        </p:tgtEl>
                                      </p:cBhvr>
                                    </p:animEffect>
                                    <p:anim calcmode="lin" valueType="num">
                                      <p:cBhvr>
                                        <p:cTn id="18" dur="600" fill="hold"/>
                                        <p:tgtEl>
                                          <p:spTgt spid="12"/>
                                        </p:tgtEl>
                                        <p:attrNameLst>
                                          <p:attrName>ppt_x</p:attrName>
                                        </p:attrNameLst>
                                      </p:cBhvr>
                                      <p:tavLst>
                                        <p:tav tm="0">
                                          <p:val>
                                            <p:strVal val="#ppt_x"/>
                                          </p:val>
                                        </p:tav>
                                        <p:tav tm="100000">
                                          <p:val>
                                            <p:strVal val="#ppt_x"/>
                                          </p:val>
                                        </p:tav>
                                      </p:tavLst>
                                    </p:anim>
                                    <p:anim calcmode="lin" valueType="num">
                                      <p:cBhvr>
                                        <p:cTn id="19" dur="6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600"/>
                                        <p:tgtEl>
                                          <p:spTgt spid="13"/>
                                        </p:tgtEl>
                                      </p:cBhvr>
                                    </p:animEffect>
                                    <p:anim calcmode="lin" valueType="num">
                                      <p:cBhvr>
                                        <p:cTn id="23" dur="600" fill="hold"/>
                                        <p:tgtEl>
                                          <p:spTgt spid="13"/>
                                        </p:tgtEl>
                                        <p:attrNameLst>
                                          <p:attrName>ppt_x</p:attrName>
                                        </p:attrNameLst>
                                      </p:cBhvr>
                                      <p:tavLst>
                                        <p:tav tm="0">
                                          <p:val>
                                            <p:strVal val="#ppt_x"/>
                                          </p:val>
                                        </p:tav>
                                        <p:tav tm="100000">
                                          <p:val>
                                            <p:strVal val="#ppt_x"/>
                                          </p:val>
                                        </p:tav>
                                      </p:tavLst>
                                    </p:anim>
                                    <p:anim calcmode="lin" valueType="num">
                                      <p:cBhvr>
                                        <p:cTn id="24" dur="6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600"/>
                                        <p:tgtEl>
                                          <p:spTgt spid="14"/>
                                        </p:tgtEl>
                                      </p:cBhvr>
                                    </p:animEffect>
                                    <p:anim calcmode="lin" valueType="num">
                                      <p:cBhvr>
                                        <p:cTn id="28" dur="600" fill="hold"/>
                                        <p:tgtEl>
                                          <p:spTgt spid="14"/>
                                        </p:tgtEl>
                                        <p:attrNameLst>
                                          <p:attrName>ppt_x</p:attrName>
                                        </p:attrNameLst>
                                      </p:cBhvr>
                                      <p:tavLst>
                                        <p:tav tm="0">
                                          <p:val>
                                            <p:strVal val="#ppt_x"/>
                                          </p:val>
                                        </p:tav>
                                        <p:tav tm="100000">
                                          <p:val>
                                            <p:strVal val="#ppt_x"/>
                                          </p:val>
                                        </p:tav>
                                      </p:tavLst>
                                    </p:anim>
                                    <p:anim calcmode="lin" valueType="num">
                                      <p:cBhvr>
                                        <p:cTn id="29" dur="6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600"/>
                                        <p:tgtEl>
                                          <p:spTgt spid="16"/>
                                        </p:tgtEl>
                                      </p:cBhvr>
                                    </p:animEffect>
                                    <p:anim calcmode="lin" valueType="num">
                                      <p:cBhvr>
                                        <p:cTn id="33" dur="600" fill="hold"/>
                                        <p:tgtEl>
                                          <p:spTgt spid="16"/>
                                        </p:tgtEl>
                                        <p:attrNameLst>
                                          <p:attrName>ppt_x</p:attrName>
                                        </p:attrNameLst>
                                      </p:cBhvr>
                                      <p:tavLst>
                                        <p:tav tm="0">
                                          <p:val>
                                            <p:strVal val="#ppt_x"/>
                                          </p:val>
                                        </p:tav>
                                        <p:tav tm="100000">
                                          <p:val>
                                            <p:strVal val="#ppt_x"/>
                                          </p:val>
                                        </p:tav>
                                      </p:tavLst>
                                    </p:anim>
                                    <p:anim calcmode="lin" valueType="num">
                                      <p:cBhvr>
                                        <p:cTn id="34" dur="6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16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600"/>
                                        <p:tgtEl>
                                          <p:spTgt spid="19"/>
                                        </p:tgtEl>
                                      </p:cBhvr>
                                    </p:animEffect>
                                    <p:anim calcmode="lin" valueType="num">
                                      <p:cBhvr>
                                        <p:cTn id="39" dur="600" fill="hold"/>
                                        <p:tgtEl>
                                          <p:spTgt spid="19"/>
                                        </p:tgtEl>
                                        <p:attrNameLst>
                                          <p:attrName>ppt_x</p:attrName>
                                        </p:attrNameLst>
                                      </p:cBhvr>
                                      <p:tavLst>
                                        <p:tav tm="0">
                                          <p:val>
                                            <p:strVal val="#ppt_x"/>
                                          </p:val>
                                        </p:tav>
                                        <p:tav tm="100000">
                                          <p:val>
                                            <p:strVal val="#ppt_x"/>
                                          </p:val>
                                        </p:tav>
                                      </p:tavLst>
                                    </p:anim>
                                    <p:anim calcmode="lin" valueType="num">
                                      <p:cBhvr>
                                        <p:cTn id="40" dur="6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600"/>
                                        <p:tgtEl>
                                          <p:spTgt spid="18"/>
                                        </p:tgtEl>
                                      </p:cBhvr>
                                    </p:animEffect>
                                    <p:anim calcmode="lin" valueType="num">
                                      <p:cBhvr>
                                        <p:cTn id="44" dur="600" fill="hold"/>
                                        <p:tgtEl>
                                          <p:spTgt spid="18"/>
                                        </p:tgtEl>
                                        <p:attrNameLst>
                                          <p:attrName>ppt_x</p:attrName>
                                        </p:attrNameLst>
                                      </p:cBhvr>
                                      <p:tavLst>
                                        <p:tav tm="0">
                                          <p:val>
                                            <p:strVal val="#ppt_x"/>
                                          </p:val>
                                        </p:tav>
                                        <p:tav tm="100000">
                                          <p:val>
                                            <p:strVal val="#ppt_x"/>
                                          </p:val>
                                        </p:tav>
                                      </p:tavLst>
                                    </p:anim>
                                    <p:anim calcmode="lin" valueType="num">
                                      <p:cBhvr>
                                        <p:cTn id="45" dur="6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5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600"/>
                                        <p:tgtEl>
                                          <p:spTgt spid="21"/>
                                        </p:tgtEl>
                                      </p:cBhvr>
                                    </p:animEffect>
                                    <p:anim calcmode="lin" valueType="num">
                                      <p:cBhvr>
                                        <p:cTn id="49" dur="600" fill="hold"/>
                                        <p:tgtEl>
                                          <p:spTgt spid="21"/>
                                        </p:tgtEl>
                                        <p:attrNameLst>
                                          <p:attrName>ppt_x</p:attrName>
                                        </p:attrNameLst>
                                      </p:cBhvr>
                                      <p:tavLst>
                                        <p:tav tm="0">
                                          <p:val>
                                            <p:strVal val="#ppt_x"/>
                                          </p:val>
                                        </p:tav>
                                        <p:tav tm="100000">
                                          <p:val>
                                            <p:strVal val="#ppt_x"/>
                                          </p:val>
                                        </p:tav>
                                      </p:tavLst>
                                    </p:anim>
                                    <p:anim calcmode="lin" valueType="num">
                                      <p:cBhvr>
                                        <p:cTn id="50" dur="6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450"/>
                            </p:stCondLst>
                            <p:childTnLst>
                              <p:par>
                                <p:cTn id="52" presetID="42"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600"/>
                                        <p:tgtEl>
                                          <p:spTgt spid="22"/>
                                        </p:tgtEl>
                                      </p:cBhvr>
                                    </p:animEffect>
                                    <p:anim calcmode="lin" valueType="num">
                                      <p:cBhvr>
                                        <p:cTn id="55" dur="600" fill="hold"/>
                                        <p:tgtEl>
                                          <p:spTgt spid="22"/>
                                        </p:tgtEl>
                                        <p:attrNameLst>
                                          <p:attrName>ppt_x</p:attrName>
                                        </p:attrNameLst>
                                      </p:cBhvr>
                                      <p:tavLst>
                                        <p:tav tm="0">
                                          <p:val>
                                            <p:strVal val="#ppt_x"/>
                                          </p:val>
                                        </p:tav>
                                        <p:tav tm="100000">
                                          <p:val>
                                            <p:strVal val="#ppt_x"/>
                                          </p:val>
                                        </p:tav>
                                      </p:tavLst>
                                    </p:anim>
                                    <p:anim calcmode="lin" valueType="num">
                                      <p:cBhvr>
                                        <p:cTn id="56" dur="6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600"/>
                                        <p:tgtEl>
                                          <p:spTgt spid="23"/>
                                        </p:tgtEl>
                                      </p:cBhvr>
                                    </p:animEffect>
                                    <p:anim calcmode="lin" valueType="num">
                                      <p:cBhvr>
                                        <p:cTn id="60" dur="600" fill="hold"/>
                                        <p:tgtEl>
                                          <p:spTgt spid="23"/>
                                        </p:tgtEl>
                                        <p:attrNameLst>
                                          <p:attrName>ppt_x</p:attrName>
                                        </p:attrNameLst>
                                      </p:cBhvr>
                                      <p:tavLst>
                                        <p:tav tm="0">
                                          <p:val>
                                            <p:strVal val="#ppt_x"/>
                                          </p:val>
                                        </p:tav>
                                        <p:tav tm="100000">
                                          <p:val>
                                            <p:strVal val="#ppt_x"/>
                                          </p:val>
                                        </p:tav>
                                      </p:tavLst>
                                    </p:anim>
                                    <p:anim calcmode="lin" valueType="num">
                                      <p:cBhvr>
                                        <p:cTn id="61" dur="6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355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600"/>
                                        <p:tgtEl>
                                          <p:spTgt spid="24"/>
                                        </p:tgtEl>
                                      </p:cBhvr>
                                    </p:animEffect>
                                    <p:anim calcmode="lin" valueType="num">
                                      <p:cBhvr>
                                        <p:cTn id="66" dur="600" fill="hold"/>
                                        <p:tgtEl>
                                          <p:spTgt spid="24"/>
                                        </p:tgtEl>
                                        <p:attrNameLst>
                                          <p:attrName>ppt_x</p:attrName>
                                        </p:attrNameLst>
                                      </p:cBhvr>
                                      <p:tavLst>
                                        <p:tav tm="0">
                                          <p:val>
                                            <p:strVal val="#ppt_x"/>
                                          </p:val>
                                        </p:tav>
                                        <p:tav tm="100000">
                                          <p:val>
                                            <p:strVal val="#ppt_x"/>
                                          </p:val>
                                        </p:tav>
                                      </p:tavLst>
                                    </p:anim>
                                    <p:anim calcmode="lin" valueType="num">
                                      <p:cBhvr>
                                        <p:cTn id="67" dur="600" fill="hold"/>
                                        <p:tgtEl>
                                          <p:spTgt spid="2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5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600"/>
                                        <p:tgtEl>
                                          <p:spTgt spid="26"/>
                                        </p:tgtEl>
                                      </p:cBhvr>
                                    </p:animEffect>
                                    <p:anim calcmode="lin" valueType="num">
                                      <p:cBhvr>
                                        <p:cTn id="71" dur="600" fill="hold"/>
                                        <p:tgtEl>
                                          <p:spTgt spid="26"/>
                                        </p:tgtEl>
                                        <p:attrNameLst>
                                          <p:attrName>ppt_x</p:attrName>
                                        </p:attrNameLst>
                                      </p:cBhvr>
                                      <p:tavLst>
                                        <p:tav tm="0">
                                          <p:val>
                                            <p:strVal val="#ppt_x"/>
                                          </p:val>
                                        </p:tav>
                                        <p:tav tm="100000">
                                          <p:val>
                                            <p:strVal val="#ppt_x"/>
                                          </p:val>
                                        </p:tav>
                                      </p:tavLst>
                                    </p:anim>
                                    <p:anim calcmode="lin" valueType="num">
                                      <p:cBhvr>
                                        <p:cTn id="72" dur="6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600"/>
                                        <p:tgtEl>
                                          <p:spTgt spid="27"/>
                                        </p:tgtEl>
                                      </p:cBhvr>
                                    </p:animEffect>
                                    <p:anim calcmode="lin" valueType="num">
                                      <p:cBhvr>
                                        <p:cTn id="76" dur="600" fill="hold"/>
                                        <p:tgtEl>
                                          <p:spTgt spid="27"/>
                                        </p:tgtEl>
                                        <p:attrNameLst>
                                          <p:attrName>ppt_x</p:attrName>
                                        </p:attrNameLst>
                                      </p:cBhvr>
                                      <p:tavLst>
                                        <p:tav tm="0">
                                          <p:val>
                                            <p:strVal val="#ppt_x"/>
                                          </p:val>
                                        </p:tav>
                                        <p:tav tm="100000">
                                          <p:val>
                                            <p:strVal val="#ppt_x"/>
                                          </p:val>
                                        </p:tav>
                                      </p:tavLst>
                                    </p:anim>
                                    <p:anim calcmode="lin" valueType="num">
                                      <p:cBhvr>
                                        <p:cTn id="77" dur="6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4346C"/>
              </a:solidFill>
            </a:endParaRPr>
          </a:p>
          <a:p>
            <a:pPr fontAlgn="base">
              <a:lnSpc>
                <a:spcPct val="80000"/>
              </a:lnSpc>
              <a:spcBef>
                <a:spcPct val="0"/>
              </a:spcBef>
              <a:spcAft>
                <a:spcPct val="0"/>
              </a:spcAft>
            </a:pPr>
            <a:r>
              <a:rPr lang="en-US" sz="2800" b="1" dirty="0">
                <a:solidFill>
                  <a:srgbClr val="0079C1"/>
                </a:solidFill>
              </a:rPr>
              <a:t>Annual FES development cycle</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5328592"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7" t="15931" r="48334" b="8088"/>
          <a:stretch/>
        </p:blipFill>
        <p:spPr bwMode="auto">
          <a:xfrm>
            <a:off x="2195736" y="1556792"/>
            <a:ext cx="487885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0098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3999"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4346C"/>
              </a:solidFill>
            </a:endParaRPr>
          </a:p>
        </p:txBody>
      </p: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9" name="TextBox 18"/>
          <p:cNvSpPr txBox="1"/>
          <p:nvPr/>
        </p:nvSpPr>
        <p:spPr>
          <a:xfrm>
            <a:off x="467544" y="332656"/>
            <a:ext cx="4824536"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Continuous improvement</a:t>
            </a:r>
            <a:endParaRPr lang="en-US" sz="2800" dirty="0">
              <a:solidFill>
                <a:srgbClr val="FFFFFF"/>
              </a:solidFill>
              <a:cs typeface="Arial"/>
            </a:endParaRPr>
          </a:p>
        </p:txBody>
      </p:sp>
      <p:cxnSp>
        <p:nvCxnSpPr>
          <p:cNvPr id="20" name="Straight Connector 19"/>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flipV="1">
            <a:off x="539552" y="1124744"/>
            <a:ext cx="4320480"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2" name="Picture 1" descr="Man_arrows_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482465"/>
            <a:ext cx="2448272" cy="2448272"/>
          </a:xfrm>
          <a:prstGeom prst="rect">
            <a:avLst/>
          </a:prstGeom>
        </p:spPr>
      </p:pic>
      <p:pic>
        <p:nvPicPr>
          <p:cNvPr id="3" name="Picture 2" descr="Tree_numbers_ic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2482464"/>
            <a:ext cx="1326750" cy="2448273"/>
          </a:xfrm>
          <a:prstGeom prst="rect">
            <a:avLst/>
          </a:prstGeom>
        </p:spPr>
      </p:pic>
      <p:pic>
        <p:nvPicPr>
          <p:cNvPr id="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363" t="16394" r="58186" b="7737"/>
          <a:stretch/>
        </p:blipFill>
        <p:spPr bwMode="auto">
          <a:xfrm>
            <a:off x="3275856" y="2420888"/>
            <a:ext cx="3425889" cy="249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732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1028</Words>
  <Application>Microsoft Office PowerPoint</Application>
  <PresentationFormat>On-screen Show (4:3)</PresentationFormat>
  <Paragraphs>100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NG Blank</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Kluyver</dc:creator>
  <cp:lastModifiedBy>Roisin Quinn </cp:lastModifiedBy>
  <cp:revision>4</cp:revision>
  <dcterms:created xsi:type="dcterms:W3CDTF">2015-07-20T09:18:19Z</dcterms:created>
  <dcterms:modified xsi:type="dcterms:W3CDTF">2015-07-21T16:48:05Z</dcterms:modified>
</cp:coreProperties>
</file>